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64" r:id="rId4"/>
    <p:sldMasterId id="2147483685" r:id="rId5"/>
    <p:sldMasterId id="2147483692" r:id="rId6"/>
  </p:sldMasterIdLst>
  <p:notesMasterIdLst>
    <p:notesMasterId r:id="rId151"/>
  </p:notesMasterIdLst>
  <p:handoutMasterIdLst>
    <p:handoutMasterId r:id="rId152"/>
  </p:handoutMasterIdLst>
  <p:sldIdLst>
    <p:sldId id="747" r:id="rId7"/>
    <p:sldId id="842" r:id="rId8"/>
    <p:sldId id="1033" r:id="rId9"/>
    <p:sldId id="1037" r:id="rId10"/>
    <p:sldId id="1036" r:id="rId11"/>
    <p:sldId id="911" r:id="rId12"/>
    <p:sldId id="1058" r:id="rId13"/>
    <p:sldId id="912" r:id="rId14"/>
    <p:sldId id="937" r:id="rId15"/>
    <p:sldId id="913" r:id="rId16"/>
    <p:sldId id="1039" r:id="rId17"/>
    <p:sldId id="915" r:id="rId18"/>
    <p:sldId id="916" r:id="rId19"/>
    <p:sldId id="917" r:id="rId20"/>
    <p:sldId id="918" r:id="rId21"/>
    <p:sldId id="919" r:id="rId22"/>
    <p:sldId id="920" r:id="rId23"/>
    <p:sldId id="921" r:id="rId24"/>
    <p:sldId id="922" r:id="rId25"/>
    <p:sldId id="923" r:id="rId26"/>
    <p:sldId id="924" r:id="rId27"/>
    <p:sldId id="925" r:id="rId28"/>
    <p:sldId id="926" r:id="rId29"/>
    <p:sldId id="927" r:id="rId30"/>
    <p:sldId id="928" r:id="rId31"/>
    <p:sldId id="929" r:id="rId32"/>
    <p:sldId id="934" r:id="rId33"/>
    <p:sldId id="939" r:id="rId34"/>
    <p:sldId id="940" r:id="rId35"/>
    <p:sldId id="941" r:id="rId36"/>
    <p:sldId id="942" r:id="rId37"/>
    <p:sldId id="1060" r:id="rId38"/>
    <p:sldId id="1061" r:id="rId39"/>
    <p:sldId id="1062" r:id="rId40"/>
    <p:sldId id="1063" r:id="rId41"/>
    <p:sldId id="1069" r:id="rId42"/>
    <p:sldId id="1064" r:id="rId43"/>
    <p:sldId id="1065" r:id="rId44"/>
    <p:sldId id="1066" r:id="rId45"/>
    <p:sldId id="1067" r:id="rId46"/>
    <p:sldId id="1068" r:id="rId47"/>
    <p:sldId id="943" r:id="rId48"/>
    <p:sldId id="944" r:id="rId49"/>
    <p:sldId id="945" r:id="rId50"/>
    <p:sldId id="946" r:id="rId51"/>
    <p:sldId id="957" r:id="rId52"/>
    <p:sldId id="947" r:id="rId53"/>
    <p:sldId id="948" r:id="rId54"/>
    <p:sldId id="949" r:id="rId55"/>
    <p:sldId id="950" r:id="rId56"/>
    <p:sldId id="952" r:id="rId57"/>
    <p:sldId id="953" r:id="rId58"/>
    <p:sldId id="1072" r:id="rId59"/>
    <p:sldId id="954" r:id="rId60"/>
    <p:sldId id="956" r:id="rId61"/>
    <p:sldId id="1073" r:id="rId62"/>
    <p:sldId id="1038" r:id="rId63"/>
    <p:sldId id="1035" r:id="rId64"/>
    <p:sldId id="987" r:id="rId65"/>
    <p:sldId id="960" r:id="rId66"/>
    <p:sldId id="961" r:id="rId67"/>
    <p:sldId id="962" r:id="rId68"/>
    <p:sldId id="963" r:id="rId69"/>
    <p:sldId id="1078" r:id="rId70"/>
    <p:sldId id="964" r:id="rId71"/>
    <p:sldId id="965" r:id="rId72"/>
    <p:sldId id="988" r:id="rId73"/>
    <p:sldId id="966" r:id="rId74"/>
    <p:sldId id="967" r:id="rId75"/>
    <p:sldId id="968" r:id="rId76"/>
    <p:sldId id="969" r:id="rId77"/>
    <p:sldId id="989" r:id="rId78"/>
    <p:sldId id="970" r:id="rId79"/>
    <p:sldId id="971" r:id="rId80"/>
    <p:sldId id="990" r:id="rId81"/>
    <p:sldId id="974" r:id="rId82"/>
    <p:sldId id="975" r:id="rId83"/>
    <p:sldId id="976" r:id="rId84"/>
    <p:sldId id="977" r:id="rId85"/>
    <p:sldId id="978" r:id="rId86"/>
    <p:sldId id="979" r:id="rId87"/>
    <p:sldId id="980" r:id="rId88"/>
    <p:sldId id="1074" r:id="rId89"/>
    <p:sldId id="1070" r:id="rId90"/>
    <p:sldId id="982" r:id="rId91"/>
    <p:sldId id="1079" r:id="rId92"/>
    <p:sldId id="1083" r:id="rId93"/>
    <p:sldId id="1082" r:id="rId94"/>
    <p:sldId id="1080" r:id="rId95"/>
    <p:sldId id="1081" r:id="rId96"/>
    <p:sldId id="1084" r:id="rId97"/>
    <p:sldId id="1085" r:id="rId98"/>
    <p:sldId id="993" r:id="rId99"/>
    <p:sldId id="994" r:id="rId100"/>
    <p:sldId id="996" r:id="rId101"/>
    <p:sldId id="1075" r:id="rId102"/>
    <p:sldId id="1076" r:id="rId103"/>
    <p:sldId id="1077" r:id="rId104"/>
    <p:sldId id="997" r:id="rId105"/>
    <p:sldId id="1006" r:id="rId106"/>
    <p:sldId id="1005" r:id="rId107"/>
    <p:sldId id="998" r:id="rId108"/>
    <p:sldId id="999" r:id="rId109"/>
    <p:sldId id="1002" r:id="rId110"/>
    <p:sldId id="1040" r:id="rId111"/>
    <p:sldId id="1008" r:id="rId112"/>
    <p:sldId id="1009" r:id="rId113"/>
    <p:sldId id="1010" r:id="rId114"/>
    <p:sldId id="1011" r:id="rId115"/>
    <p:sldId id="1012" r:id="rId116"/>
    <p:sldId id="1013" r:id="rId117"/>
    <p:sldId id="1014" r:id="rId118"/>
    <p:sldId id="1015" r:id="rId119"/>
    <p:sldId id="1016" r:id="rId120"/>
    <p:sldId id="1017" r:id="rId121"/>
    <p:sldId id="1018" r:id="rId122"/>
    <p:sldId id="1019" r:id="rId123"/>
    <p:sldId id="1020" r:id="rId124"/>
    <p:sldId id="1021" r:id="rId125"/>
    <p:sldId id="1022" r:id="rId126"/>
    <p:sldId id="1023" r:id="rId127"/>
    <p:sldId id="1024" r:id="rId128"/>
    <p:sldId id="1025" r:id="rId129"/>
    <p:sldId id="1026" r:id="rId130"/>
    <p:sldId id="1027" r:id="rId131"/>
    <p:sldId id="1028" r:id="rId132"/>
    <p:sldId id="1029" r:id="rId133"/>
    <p:sldId id="1042" r:id="rId134"/>
    <p:sldId id="1043" r:id="rId135"/>
    <p:sldId id="1044" r:id="rId136"/>
    <p:sldId id="1086" r:id="rId137"/>
    <p:sldId id="1087" r:id="rId138"/>
    <p:sldId id="1091" r:id="rId139"/>
    <p:sldId id="1092" r:id="rId140"/>
    <p:sldId id="1048" r:id="rId141"/>
    <p:sldId id="1049" r:id="rId142"/>
    <p:sldId id="1050" r:id="rId143"/>
    <p:sldId id="1051" r:id="rId144"/>
    <p:sldId id="1052" r:id="rId145"/>
    <p:sldId id="1053" r:id="rId146"/>
    <p:sldId id="1054" r:id="rId147"/>
    <p:sldId id="1055" r:id="rId148"/>
    <p:sldId id="1059" r:id="rId149"/>
    <p:sldId id="1071" r:id="rId150"/>
  </p:sldIdLst>
  <p:sldSz cx="9144000" cy="6858000" type="screen4x3"/>
  <p:notesSz cx="7099300" cy="10234613"/>
  <p:defaultTextStyle>
    <a:defPPr>
      <a:defRPr lang="zh-CN"/>
    </a:defPPr>
    <a:lvl1pPr algn="l" rtl="0" fontAlgn="t">
      <a:spcBef>
        <a:spcPct val="0"/>
      </a:spcBef>
      <a:spcAft>
        <a:spcPct val="0"/>
      </a:spcAft>
      <a:defRPr kern="1200">
        <a:solidFill>
          <a:schemeClr val="tx1"/>
        </a:solidFill>
        <a:latin typeface="Arial" charset="0"/>
        <a:ea typeface="华文细黑" pitchFamily="2" charset="-122"/>
        <a:cs typeface="+mn-cs"/>
      </a:defRPr>
    </a:lvl1pPr>
    <a:lvl2pPr marL="457200" algn="l" rtl="0" fontAlgn="t">
      <a:spcBef>
        <a:spcPct val="0"/>
      </a:spcBef>
      <a:spcAft>
        <a:spcPct val="0"/>
      </a:spcAft>
      <a:defRPr kern="1200">
        <a:solidFill>
          <a:schemeClr val="tx1"/>
        </a:solidFill>
        <a:latin typeface="Arial" charset="0"/>
        <a:ea typeface="华文细黑" pitchFamily="2" charset="-122"/>
        <a:cs typeface="+mn-cs"/>
      </a:defRPr>
    </a:lvl2pPr>
    <a:lvl3pPr marL="914400" algn="l" rtl="0" fontAlgn="t">
      <a:spcBef>
        <a:spcPct val="0"/>
      </a:spcBef>
      <a:spcAft>
        <a:spcPct val="0"/>
      </a:spcAft>
      <a:defRPr kern="1200">
        <a:solidFill>
          <a:schemeClr val="tx1"/>
        </a:solidFill>
        <a:latin typeface="Arial" charset="0"/>
        <a:ea typeface="华文细黑" pitchFamily="2" charset="-122"/>
        <a:cs typeface="+mn-cs"/>
      </a:defRPr>
    </a:lvl3pPr>
    <a:lvl4pPr marL="1371600" algn="l" rtl="0" fontAlgn="t">
      <a:spcBef>
        <a:spcPct val="0"/>
      </a:spcBef>
      <a:spcAft>
        <a:spcPct val="0"/>
      </a:spcAft>
      <a:defRPr kern="1200">
        <a:solidFill>
          <a:schemeClr val="tx1"/>
        </a:solidFill>
        <a:latin typeface="Arial" charset="0"/>
        <a:ea typeface="华文细黑" pitchFamily="2" charset="-122"/>
        <a:cs typeface="+mn-cs"/>
      </a:defRPr>
    </a:lvl4pPr>
    <a:lvl5pPr marL="1828800" algn="l" rtl="0" fontAlgn="t">
      <a:spcBef>
        <a:spcPct val="0"/>
      </a:spcBef>
      <a:spcAft>
        <a:spcPct val="0"/>
      </a:spcAft>
      <a:defRPr kern="1200">
        <a:solidFill>
          <a:schemeClr val="tx1"/>
        </a:solidFill>
        <a:latin typeface="Arial" charset="0"/>
        <a:ea typeface="华文细黑" pitchFamily="2" charset="-122"/>
        <a:cs typeface="+mn-cs"/>
      </a:defRPr>
    </a:lvl5pPr>
    <a:lvl6pPr marL="2286000" algn="l" defTabSz="914400" rtl="0" eaLnBrk="1" latinLnBrk="0" hangingPunct="1">
      <a:defRPr kern="1200">
        <a:solidFill>
          <a:schemeClr val="tx1"/>
        </a:solidFill>
        <a:latin typeface="Arial" charset="0"/>
        <a:ea typeface="华文细黑" pitchFamily="2" charset="-122"/>
        <a:cs typeface="+mn-cs"/>
      </a:defRPr>
    </a:lvl6pPr>
    <a:lvl7pPr marL="2743200" algn="l" defTabSz="914400" rtl="0" eaLnBrk="1" latinLnBrk="0" hangingPunct="1">
      <a:defRPr kern="1200">
        <a:solidFill>
          <a:schemeClr val="tx1"/>
        </a:solidFill>
        <a:latin typeface="Arial" charset="0"/>
        <a:ea typeface="华文细黑" pitchFamily="2" charset="-122"/>
        <a:cs typeface="+mn-cs"/>
      </a:defRPr>
    </a:lvl7pPr>
    <a:lvl8pPr marL="3200400" algn="l" defTabSz="914400" rtl="0" eaLnBrk="1" latinLnBrk="0" hangingPunct="1">
      <a:defRPr kern="1200">
        <a:solidFill>
          <a:schemeClr val="tx1"/>
        </a:solidFill>
        <a:latin typeface="Arial" charset="0"/>
        <a:ea typeface="华文细黑" pitchFamily="2" charset="-122"/>
        <a:cs typeface="+mn-cs"/>
      </a:defRPr>
    </a:lvl8pPr>
    <a:lvl9pPr marL="3657600" algn="l" defTabSz="914400" rtl="0" eaLnBrk="1" latinLnBrk="0" hangingPunct="1">
      <a:defRPr kern="1200">
        <a:solidFill>
          <a:schemeClr val="tx1"/>
        </a:solidFill>
        <a:latin typeface="Arial" charset="0"/>
        <a:ea typeface="华文细黑" pitchFamily="2" charset="-122"/>
        <a:cs typeface="+mn-cs"/>
      </a:defRPr>
    </a:lvl9pPr>
  </p:defaultTextStyle>
  <p:extLst>
    <p:ext uri="{EFAFB233-063F-42B5-8137-9DF3F51BA10A}">
      <p15:sldGuideLst xmlns:p15="http://schemas.microsoft.com/office/powerpoint/2012/main">
        <p15:guide id="1" orient="horz" pos="629">
          <p15:clr>
            <a:srgbClr val="A4A3A4"/>
          </p15:clr>
        </p15:guide>
        <p15:guide id="2" orient="horz" pos="994">
          <p15:clr>
            <a:srgbClr val="A4A3A4"/>
          </p15:clr>
        </p15:guide>
        <p15:guide id="3" pos="485">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hoop" initials="" lastIdx="10" clrIdx="0"/>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7777"/>
    <a:srgbClr val="FFC5B7"/>
    <a:srgbClr val="8EC6E2"/>
    <a:srgbClr val="AED6EA"/>
    <a:srgbClr val="52A7D2"/>
    <a:srgbClr val="800000"/>
    <a:srgbClr val="006699"/>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39" autoAdjust="0"/>
    <p:restoredTop sz="88031" autoAdjust="0"/>
  </p:normalViewPr>
  <p:slideViewPr>
    <p:cSldViewPr snapToGrid="0" showGuides="1">
      <p:cViewPr varScale="1">
        <p:scale>
          <a:sx n="61" d="100"/>
          <a:sy n="61" d="100"/>
        </p:scale>
        <p:origin x="1424" y="64"/>
      </p:cViewPr>
      <p:guideLst>
        <p:guide orient="horz" pos="629"/>
        <p:guide orient="horz" pos="994"/>
        <p:guide pos="485"/>
      </p:guideLst>
    </p:cSldViewPr>
  </p:slideViewPr>
  <p:outlineViewPr>
    <p:cViewPr>
      <p:scale>
        <a:sx n="33" d="100"/>
        <a:sy n="33" d="100"/>
      </p:scale>
      <p:origin x="84" y="2328"/>
    </p:cViewPr>
  </p:outlineViewPr>
  <p:notesTextViewPr>
    <p:cViewPr>
      <p:scale>
        <a:sx n="100" d="100"/>
        <a:sy n="100" d="100"/>
      </p:scale>
      <p:origin x="0" y="0"/>
    </p:cViewPr>
  </p:notesTextViewPr>
  <p:sorterViewPr>
    <p:cViewPr>
      <p:scale>
        <a:sx n="100" d="100"/>
        <a:sy n="100" d="100"/>
      </p:scale>
      <p:origin x="0" y="-28916"/>
    </p:cViewPr>
  </p:sorterViewPr>
  <p:notesViewPr>
    <p:cSldViewPr snapToGrid="0" showGuides="1">
      <p:cViewPr>
        <p:scale>
          <a:sx n="70" d="100"/>
          <a:sy n="70" d="100"/>
        </p:scale>
        <p:origin x="2236" y="-384"/>
      </p:cViewPr>
      <p:guideLst>
        <p:guide orient="horz" pos="3223"/>
        <p:guide pos="2236"/>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slideMaster" Target="slideMasters/slideMaster2.xml"/><Relationship Id="rId95" Type="http://schemas.openxmlformats.org/officeDocument/2006/relationships/slide" Target="slides/slide89.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50" Type="http://schemas.openxmlformats.org/officeDocument/2006/relationships/slide" Target="slides/slide144.xml"/><Relationship Id="rId155" Type="http://schemas.openxmlformats.org/officeDocument/2006/relationships/viewProps" Target="viewProps.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40" Type="http://schemas.openxmlformats.org/officeDocument/2006/relationships/slide" Target="slides/slide134.xml"/><Relationship Id="rId145" Type="http://schemas.openxmlformats.org/officeDocument/2006/relationships/slide" Target="slides/slide139.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51" Type="http://schemas.openxmlformats.org/officeDocument/2006/relationships/notesMaster" Target="notesMasters/notesMaster1.xml"/><Relationship Id="rId156" Type="http://schemas.openxmlformats.org/officeDocument/2006/relationships/theme" Target="theme/theme1.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tableStyles" Target="tableStyles.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handoutMaster" Target="handoutMasters/handoutMaster1.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commentAuthors" Target="commentAuthors.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presProps" Target="presProps.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08.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1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image" Target="../media/image1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3.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5.wmf"/><Relationship Id="rId1" Type="http://schemas.openxmlformats.org/officeDocument/2006/relationships/image" Target="../media/image10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02" name="Rectangle 2"/>
          <p:cNvSpPr>
            <a:spLocks noGrp="1" noChangeArrowheads="1"/>
          </p:cNvSpPr>
          <p:nvPr>
            <p:ph type="hdr" sz="quarter"/>
          </p:nvPr>
        </p:nvSpPr>
        <p:spPr bwMode="auto">
          <a:xfrm>
            <a:off x="0" y="0"/>
            <a:ext cx="3076575" cy="512763"/>
          </a:xfrm>
          <a:prstGeom prst="rect">
            <a:avLst/>
          </a:prstGeom>
          <a:noFill/>
          <a:ln w="9525">
            <a:noFill/>
            <a:miter lim="800000"/>
            <a:headEnd/>
            <a:tailEnd/>
          </a:ln>
          <a:effectLst/>
        </p:spPr>
        <p:txBody>
          <a:bodyPr vert="horz" wrap="square" lIns="96791" tIns="48396" rIns="96791" bIns="48396" numCol="1" anchor="t" anchorCtr="0" compatLnSpc="1">
            <a:prstTxWarp prst="textNoShape">
              <a:avLst/>
            </a:prstTxWarp>
          </a:bodyPr>
          <a:lstStyle>
            <a:lvl1pPr defTabSz="968375" fontAlgn="base">
              <a:defRPr sz="1300">
                <a:ea typeface="宋体" charset="-122"/>
              </a:defRPr>
            </a:lvl1pPr>
          </a:lstStyle>
          <a:p>
            <a:r>
              <a:rPr lang="en-US" altLang="zh-CN" dirty="0" smtClean="0"/>
              <a:t>eNodeB LTE </a:t>
            </a:r>
            <a:r>
              <a:rPr lang="zh-CN" altLang="en-US" dirty="0" smtClean="0"/>
              <a:t>传输故障专题</a:t>
            </a:r>
            <a:endParaRPr lang="en-US" altLang="zh-CN" dirty="0"/>
          </a:p>
        </p:txBody>
      </p:sp>
      <p:sp>
        <p:nvSpPr>
          <p:cNvPr id="512003" name="Rectangle 3"/>
          <p:cNvSpPr>
            <a:spLocks noGrp="1" noChangeArrowheads="1"/>
          </p:cNvSpPr>
          <p:nvPr>
            <p:ph type="dt" sz="quarter" idx="1"/>
          </p:nvPr>
        </p:nvSpPr>
        <p:spPr bwMode="auto">
          <a:xfrm>
            <a:off x="4021138" y="0"/>
            <a:ext cx="3076575" cy="512763"/>
          </a:xfrm>
          <a:prstGeom prst="rect">
            <a:avLst/>
          </a:prstGeom>
          <a:noFill/>
          <a:ln w="9525">
            <a:noFill/>
            <a:miter lim="800000"/>
            <a:headEnd/>
            <a:tailEnd/>
          </a:ln>
          <a:effectLst/>
        </p:spPr>
        <p:txBody>
          <a:bodyPr vert="horz" wrap="square" lIns="96791" tIns="48396" rIns="96791" bIns="48396" numCol="1" anchor="t" anchorCtr="0" compatLnSpc="1">
            <a:prstTxWarp prst="textNoShape">
              <a:avLst/>
            </a:prstTxWarp>
          </a:bodyPr>
          <a:lstStyle>
            <a:lvl1pPr algn="r" defTabSz="968375" fontAlgn="base">
              <a:defRPr sz="1300">
                <a:ea typeface="宋体" charset="-122"/>
              </a:defRPr>
            </a:lvl1pPr>
          </a:lstStyle>
          <a:p>
            <a:endParaRPr lang="en-US" altLang="zh-CN"/>
          </a:p>
        </p:txBody>
      </p:sp>
      <p:sp>
        <p:nvSpPr>
          <p:cNvPr id="512004" name="Rectangle 4"/>
          <p:cNvSpPr>
            <a:spLocks noGrp="1" noChangeArrowheads="1"/>
          </p:cNvSpPr>
          <p:nvPr>
            <p:ph type="ftr" sz="quarter" idx="2"/>
          </p:nvPr>
        </p:nvSpPr>
        <p:spPr bwMode="auto">
          <a:xfrm>
            <a:off x="0" y="9720263"/>
            <a:ext cx="3076575" cy="512762"/>
          </a:xfrm>
          <a:prstGeom prst="rect">
            <a:avLst/>
          </a:prstGeom>
          <a:noFill/>
          <a:ln w="9525">
            <a:noFill/>
            <a:miter lim="800000"/>
            <a:headEnd/>
            <a:tailEnd/>
          </a:ln>
          <a:effectLst/>
        </p:spPr>
        <p:txBody>
          <a:bodyPr vert="horz" wrap="square" lIns="96791" tIns="48396" rIns="96791" bIns="48396" numCol="1" anchor="b" anchorCtr="0" compatLnSpc="1">
            <a:prstTxWarp prst="textNoShape">
              <a:avLst/>
            </a:prstTxWarp>
          </a:bodyPr>
          <a:lstStyle>
            <a:lvl1pPr defTabSz="968375" fontAlgn="base">
              <a:defRPr sz="1300">
                <a:ea typeface="宋体" charset="-122"/>
              </a:defRPr>
            </a:lvl1pPr>
          </a:lstStyle>
          <a:p>
            <a:endParaRPr lang="en-US" altLang="zh-CN"/>
          </a:p>
        </p:txBody>
      </p:sp>
      <p:sp>
        <p:nvSpPr>
          <p:cNvPr id="512005" name="Rectangle 5"/>
          <p:cNvSpPr>
            <a:spLocks noGrp="1" noChangeArrowheads="1"/>
          </p:cNvSpPr>
          <p:nvPr>
            <p:ph type="sldNum" sz="quarter" idx="3"/>
          </p:nvPr>
        </p:nvSpPr>
        <p:spPr bwMode="auto">
          <a:xfrm>
            <a:off x="4021138" y="9720263"/>
            <a:ext cx="3076575" cy="512762"/>
          </a:xfrm>
          <a:prstGeom prst="rect">
            <a:avLst/>
          </a:prstGeom>
          <a:noFill/>
          <a:ln w="9525">
            <a:noFill/>
            <a:miter lim="800000"/>
            <a:headEnd/>
            <a:tailEnd/>
          </a:ln>
          <a:effectLst/>
        </p:spPr>
        <p:txBody>
          <a:bodyPr vert="horz" wrap="square" lIns="96791" tIns="48396" rIns="96791" bIns="48396" numCol="1" anchor="b" anchorCtr="0" compatLnSpc="1">
            <a:prstTxWarp prst="textNoShape">
              <a:avLst/>
            </a:prstTxWarp>
          </a:bodyPr>
          <a:lstStyle>
            <a:lvl1pPr algn="r" defTabSz="968375" fontAlgn="base">
              <a:defRPr sz="1300">
                <a:ea typeface="宋体" charset="-122"/>
              </a:defRPr>
            </a:lvl1pPr>
          </a:lstStyle>
          <a:p>
            <a:fld id="{AF030996-59FA-4BBF-8042-83020DEE9712}" type="slidenum">
              <a:rPr lang="en-US" altLang="zh-CN"/>
              <a:pPr/>
              <a:t>‹#›</a:t>
            </a:fld>
            <a:endParaRPr lang="en-US" altLang="zh-CN"/>
          </a:p>
        </p:txBody>
      </p:sp>
    </p:spTree>
    <p:extLst>
      <p:ext uri="{BB962C8B-B14F-4D97-AF65-F5344CB8AC3E}">
        <p14:creationId xmlns:p14="http://schemas.microsoft.com/office/powerpoint/2010/main" val="37161726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892175" y="390525"/>
            <a:ext cx="3076575" cy="512763"/>
          </a:xfrm>
          <a:prstGeom prst="rect">
            <a:avLst/>
          </a:prstGeom>
          <a:noFill/>
          <a:ln w="9525">
            <a:noFill/>
            <a:miter lim="800000"/>
            <a:headEnd/>
            <a:tailEnd/>
          </a:ln>
          <a:effectLst/>
        </p:spPr>
        <p:txBody>
          <a:bodyPr vert="horz" wrap="square" lIns="96791" tIns="48396" rIns="96791" bIns="48396" numCol="1" anchor="t" anchorCtr="0" compatLnSpc="1">
            <a:prstTxWarp prst="textNoShape">
              <a:avLst/>
            </a:prstTxWarp>
          </a:bodyPr>
          <a:lstStyle>
            <a:lvl1pPr defTabSz="968375" fontAlgn="base">
              <a:defRPr sz="1000">
                <a:latin typeface="FrutigerNext LT Medium" pitchFamily="34" charset="0"/>
              </a:defRPr>
            </a:lvl1pPr>
          </a:lstStyle>
          <a:p>
            <a:r>
              <a:rPr lang="en-US" altLang="zh-CN" dirty="0" smtClean="0"/>
              <a:t>eNodeB LTE </a:t>
            </a:r>
            <a:r>
              <a:rPr lang="zh-CN" altLang="en-US" dirty="0" smtClean="0"/>
              <a:t>传输故障专题</a:t>
            </a:r>
            <a:endParaRPr lang="zh-CN" altLang="en-US" dirty="0"/>
          </a:p>
        </p:txBody>
      </p:sp>
      <p:sp>
        <p:nvSpPr>
          <p:cNvPr id="14343" name="Rectangle 7"/>
          <p:cNvSpPr>
            <a:spLocks noGrp="1" noChangeArrowheads="1"/>
          </p:cNvSpPr>
          <p:nvPr>
            <p:ph type="sldNum" sz="quarter" idx="5"/>
          </p:nvPr>
        </p:nvSpPr>
        <p:spPr bwMode="auto">
          <a:xfrm>
            <a:off x="4060825" y="149225"/>
            <a:ext cx="2139950" cy="512763"/>
          </a:xfrm>
          <a:prstGeom prst="rect">
            <a:avLst/>
          </a:prstGeom>
          <a:noFill/>
          <a:ln w="9525">
            <a:noFill/>
            <a:miter lim="800000"/>
            <a:headEnd/>
            <a:tailEnd/>
          </a:ln>
          <a:effectLst/>
        </p:spPr>
        <p:txBody>
          <a:bodyPr vert="horz" wrap="square" lIns="96791" tIns="48396" rIns="96791" bIns="48396" numCol="1" anchor="b" anchorCtr="0" compatLnSpc="1">
            <a:prstTxWarp prst="textNoShape">
              <a:avLst/>
            </a:prstTxWarp>
          </a:bodyPr>
          <a:lstStyle>
            <a:lvl1pPr algn="r" defTabSz="968375" fontAlgn="base">
              <a:defRPr sz="1000">
                <a:ea typeface="宋体" charset="-122"/>
              </a:defRPr>
            </a:lvl1pPr>
          </a:lstStyle>
          <a:p>
            <a:r>
              <a:rPr lang="en-US" altLang="zh-CN"/>
              <a:t>P-</a:t>
            </a:r>
            <a:fld id="{53C4D65A-8D61-4BF8-8EE6-980764D8408A}" type="slidenum">
              <a:rPr lang="en-US" altLang="zh-CN"/>
              <a:pPr/>
              <a:t>‹#›</a:t>
            </a:fld>
            <a:endParaRPr lang="en-US" altLang="zh-CN"/>
          </a:p>
        </p:txBody>
      </p:sp>
      <p:sp>
        <p:nvSpPr>
          <p:cNvPr id="8" name="备注占位符 7"/>
          <p:cNvSpPr>
            <a:spLocks noGrp="1"/>
          </p:cNvSpPr>
          <p:nvPr>
            <p:ph type="body" sz="quarter" idx="3"/>
          </p:nvPr>
        </p:nvSpPr>
        <p:spPr>
          <a:xfrm>
            <a:off x="709613" y="4860925"/>
            <a:ext cx="5680075" cy="4605338"/>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0" name="页脚占位符 9"/>
          <p:cNvSpPr>
            <a:spLocks noGrp="1"/>
          </p:cNvSpPr>
          <p:nvPr>
            <p:ph type="ftr" sz="quarter" idx="4"/>
          </p:nvPr>
        </p:nvSpPr>
        <p:spPr>
          <a:xfrm>
            <a:off x="1617785" y="9477248"/>
            <a:ext cx="3833447" cy="511175"/>
          </a:xfrm>
          <a:prstGeom prst="rect">
            <a:avLst/>
          </a:prstGeom>
        </p:spPr>
        <p:txBody>
          <a:bodyPr vert="horz" lIns="91440" tIns="45720" rIns="91440" bIns="45720" rtlCol="0" anchor="b"/>
          <a:lstStyle>
            <a:lvl1pPr algn="l">
              <a:defRPr sz="1200"/>
            </a:lvl1pPr>
          </a:lstStyle>
          <a:p>
            <a:r>
              <a:rPr lang="zh-CN" altLang="en-US" dirty="0" smtClean="0"/>
              <a:t>华为技术有限公司  版权所有  未经许可不得扩散</a:t>
            </a:r>
            <a:endParaRPr lang="zh-CN" altLang="en-US" dirty="0"/>
          </a:p>
        </p:txBody>
      </p:sp>
      <p:sp>
        <p:nvSpPr>
          <p:cNvPr id="13" name="幻灯片图像占位符 12"/>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1440" tIns="45720" rIns="91440" bIns="45720" rtlCol="0" anchor="ctr"/>
          <a:lstStyle/>
          <a:p>
            <a:endParaRPr lang="zh-CN" altLang="en-US"/>
          </a:p>
        </p:txBody>
      </p:sp>
    </p:spTree>
    <p:extLst>
      <p:ext uri="{BB962C8B-B14F-4D97-AF65-F5344CB8AC3E}">
        <p14:creationId xmlns:p14="http://schemas.microsoft.com/office/powerpoint/2010/main" val="3168112996"/>
      </p:ext>
    </p:extLst>
  </p:cSld>
  <p:clrMap bg1="lt1" tx1="dk1" bg2="lt2" tx2="dk2" accent1="accent1" accent2="accent2" accent3="accent3" accent4="accent4" accent5="accent5" accent6="accent6" hlink="hlink" folHlink="folHlink"/>
  <p:hf dt="0"/>
  <p:notesStyle>
    <a:lvl1pPr marL="180975" indent="-180975" algn="l" rtl="0" fontAlgn="base">
      <a:lnSpc>
        <a:spcPct val="125000"/>
      </a:lnSpc>
      <a:spcBef>
        <a:spcPct val="0"/>
      </a:spcBef>
      <a:spcAft>
        <a:spcPts val="300"/>
      </a:spcAft>
      <a:buSzPct val="70000"/>
      <a:buFont typeface="Wingdings" pitchFamily="2" charset="2"/>
      <a:buChar char="l"/>
      <a:defRPr sz="1100" kern="1200">
        <a:solidFill>
          <a:schemeClr val="tx1"/>
        </a:solidFill>
        <a:latin typeface="FrutigerNext LT Regular" pitchFamily="34" charset="0"/>
        <a:ea typeface="华文细黑" pitchFamily="2" charset="-122"/>
        <a:cs typeface="+mn-cs"/>
      </a:defRPr>
    </a:lvl1pPr>
    <a:lvl2pPr marL="628650" indent="-171450" algn="l" rtl="0" fontAlgn="base">
      <a:lnSpc>
        <a:spcPct val="125000"/>
      </a:lnSpc>
      <a:spcBef>
        <a:spcPct val="0"/>
      </a:spcBef>
      <a:spcAft>
        <a:spcPts val="300"/>
      </a:spcAft>
      <a:buSzPct val="50000"/>
      <a:buFont typeface="Wingdings" pitchFamily="2" charset="2"/>
      <a:buChar char="p"/>
      <a:defRPr sz="1100" kern="1200">
        <a:solidFill>
          <a:schemeClr val="tx1"/>
        </a:solidFill>
        <a:latin typeface="FrutigerNext LT Regular" pitchFamily="34" charset="0"/>
        <a:ea typeface="华文细黑" pitchFamily="2" charset="-122"/>
        <a:cs typeface="+mn-cs"/>
      </a:defRPr>
    </a:lvl2pPr>
    <a:lvl3pPr marL="1076325" indent="-161925" algn="l" rtl="0" fontAlgn="base">
      <a:lnSpc>
        <a:spcPct val="125000"/>
      </a:lnSpc>
      <a:spcBef>
        <a:spcPct val="0"/>
      </a:spcBef>
      <a:spcAft>
        <a:spcPts val="300"/>
      </a:spcAft>
      <a:buSzPct val="50000"/>
      <a:buFont typeface="Wingdings" pitchFamily="2" charset="2"/>
      <a:buChar char="n"/>
      <a:defRPr sz="1100" kern="1200">
        <a:solidFill>
          <a:schemeClr val="tx1"/>
        </a:solidFill>
        <a:latin typeface="FrutigerNext LT Regular" pitchFamily="34" charset="0"/>
        <a:ea typeface="华文细黑" pitchFamily="2" charset="-122"/>
        <a:cs typeface="+mn-cs"/>
      </a:defRPr>
    </a:lvl3pPr>
    <a:lvl4pPr marL="1371600" algn="l" rtl="0" fontAlgn="base">
      <a:lnSpc>
        <a:spcPct val="125000"/>
      </a:lnSpc>
      <a:spcBef>
        <a:spcPct val="30000"/>
      </a:spcBef>
      <a:spcAft>
        <a:spcPts val="300"/>
      </a:spcAft>
      <a:defRPr sz="1100" kern="1200">
        <a:solidFill>
          <a:schemeClr val="tx1"/>
        </a:solidFill>
        <a:latin typeface="FrutigerNext LT Regular" pitchFamily="34" charset="0"/>
        <a:ea typeface="华文细黑" pitchFamily="2" charset="-122"/>
        <a:cs typeface="+mn-cs"/>
      </a:defRPr>
    </a:lvl4pPr>
    <a:lvl5pPr marL="1828800" algn="l" rtl="0" fontAlgn="base">
      <a:lnSpc>
        <a:spcPct val="125000"/>
      </a:lnSpc>
      <a:spcBef>
        <a:spcPct val="30000"/>
      </a:spcBef>
      <a:spcAft>
        <a:spcPts val="300"/>
      </a:spcAft>
      <a:defRPr sz="1100" kern="1200">
        <a:solidFill>
          <a:schemeClr val="tx1"/>
        </a:solidFill>
        <a:latin typeface="FrutigerNext LT Regular" pitchFamily="34" charset="0"/>
        <a:ea typeface="华文细黑"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en-US" altLang="zh-CN" dirty="0" smtClean="0"/>
              <a:t>eNodeB LTE </a:t>
            </a:r>
            <a:r>
              <a:rPr lang="zh-CN" altLang="en-US" dirty="0" smtClean="0"/>
              <a:t>传输故障专题</a:t>
            </a:r>
            <a:endParaRPr lang="zh-CN" altLang="en-US" dirty="0"/>
          </a:p>
        </p:txBody>
      </p:sp>
      <p:sp>
        <p:nvSpPr>
          <p:cNvPr id="5" name="Rectangle 6"/>
          <p:cNvSpPr>
            <a:spLocks noGrp="1" noChangeArrowheads="1"/>
          </p:cNvSpPr>
          <p:nvPr>
            <p:ph type="ftr" sz="quarter" idx="4"/>
          </p:nvPr>
        </p:nvSpPr>
        <p:spPr/>
        <p:txBody>
          <a:bodyPr/>
          <a:lstStyle/>
          <a:p>
            <a:r>
              <a:rPr lang="zh-CN" altLang="en-US" smtClean="0"/>
              <a:t>华为技术有限公司  版权所有  未经许可不得扩散</a:t>
            </a:r>
            <a:endParaRPr lang="zh-CN" altLang="en-US"/>
          </a:p>
        </p:txBody>
      </p:sp>
      <p:sp>
        <p:nvSpPr>
          <p:cNvPr id="6" name="Rectangle 7"/>
          <p:cNvSpPr>
            <a:spLocks noGrp="1" noChangeArrowheads="1"/>
          </p:cNvSpPr>
          <p:nvPr>
            <p:ph type="sldNum" sz="quarter" idx="5"/>
          </p:nvPr>
        </p:nvSpPr>
        <p:spPr/>
        <p:txBody>
          <a:bodyPr/>
          <a:lstStyle/>
          <a:p>
            <a:r>
              <a:rPr lang="en-US" altLang="zh-CN" smtClean="0"/>
              <a:t>P-</a:t>
            </a:r>
            <a:fld id="{4D81EC20-66FB-45B4-B9ED-040F7F91C6BC}" type="slidenum">
              <a:rPr lang="en-US" altLang="zh-CN" smtClean="0"/>
              <a:pPr/>
              <a:t>0</a:t>
            </a:fld>
            <a:endParaRPr lang="en-US" altLang="zh-CN"/>
          </a:p>
        </p:txBody>
      </p:sp>
      <p:sp>
        <p:nvSpPr>
          <p:cNvPr id="10" name="备注占位符 9"/>
          <p:cNvSpPr>
            <a:spLocks noGrp="1"/>
          </p:cNvSpPr>
          <p:nvPr>
            <p:ph type="body" idx="1"/>
          </p:nvPr>
        </p:nvSpPr>
        <p:spPr/>
        <p:txBody>
          <a:bodyPr>
            <a:normAutofit/>
          </a:bodyPr>
          <a:lstStyle/>
          <a:p>
            <a:endParaRPr lang="zh-CN" altLang="en-US"/>
          </a:p>
        </p:txBody>
      </p:sp>
      <p:sp>
        <p:nvSpPr>
          <p:cNvPr id="11" name="幻灯片图像占位符 10"/>
          <p:cNvSpPr>
            <a:spLocks noGrp="1" noRot="1" noChangeAspect="1"/>
          </p:cNvSpPr>
          <p:nvPr>
            <p:ph type="sldImg"/>
          </p:nvPr>
        </p:nvSpPr>
        <p:spPr>
          <a:xfrm>
            <a:off x="992188" y="768350"/>
            <a:ext cx="5114925" cy="3836988"/>
          </a:xfrm>
          <a:prstGeom prst="rect">
            <a:avLst/>
          </a:prstGeom>
        </p:spPr>
      </p:sp>
    </p:spTree>
    <p:extLst>
      <p:ext uri="{BB962C8B-B14F-4D97-AF65-F5344CB8AC3E}">
        <p14:creationId xmlns:p14="http://schemas.microsoft.com/office/powerpoint/2010/main" val="1154080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页眉占位符 3"/>
          <p:cNvSpPr>
            <a:spLocks noGrp="1"/>
          </p:cNvSpPr>
          <p:nvPr>
            <p:ph type="hdr" sz="quarter" idx="10"/>
          </p:nvPr>
        </p:nvSpPr>
        <p:spPr/>
        <p:txBody>
          <a:bodyPr/>
          <a:lstStyle/>
          <a:p>
            <a:r>
              <a:rPr lang="en-US" altLang="zh-CN" dirty="0" smtClean="0"/>
              <a:t>eNodeB LTE </a:t>
            </a:r>
            <a:r>
              <a:rPr lang="zh-CN" altLang="en-US" dirty="0" smtClean="0"/>
              <a:t>传输故障专题</a:t>
            </a:r>
            <a:endParaRPr lang="zh-CN" altLang="en-US" dirty="0"/>
          </a:p>
        </p:txBody>
      </p:sp>
      <p:sp>
        <p:nvSpPr>
          <p:cNvPr id="5" name="灯片编号占位符 4"/>
          <p:cNvSpPr>
            <a:spLocks noGrp="1"/>
          </p:cNvSpPr>
          <p:nvPr>
            <p:ph type="sldNum" sz="quarter" idx="11"/>
          </p:nvPr>
        </p:nvSpPr>
        <p:spPr/>
        <p:txBody>
          <a:bodyPr/>
          <a:lstStyle/>
          <a:p>
            <a:r>
              <a:rPr lang="en-US" altLang="zh-CN" dirty="0" smtClean="0"/>
              <a:t>P-</a:t>
            </a:r>
            <a:fld id="{53C4D65A-8D61-4BF8-8EE6-980764D8408A}" type="slidenum">
              <a:rPr lang="en-US" altLang="zh-CN" smtClean="0"/>
              <a:pPr/>
              <a:t>9</a:t>
            </a:fld>
            <a:endParaRPr lang="en-US" altLang="zh-CN" dirty="0"/>
          </a:p>
        </p:txBody>
      </p:sp>
      <p:sp>
        <p:nvSpPr>
          <p:cNvPr id="6" name="页脚占位符 5"/>
          <p:cNvSpPr>
            <a:spLocks noGrp="1"/>
          </p:cNvSpPr>
          <p:nvPr>
            <p:ph type="ftr" sz="quarter" idx="12"/>
          </p:nvPr>
        </p:nvSpPr>
        <p:spPr/>
        <p:txBody>
          <a:bodyPr/>
          <a:lstStyle/>
          <a:p>
            <a:r>
              <a:rPr lang="zh-CN" altLang="en-US" smtClean="0"/>
              <a:t>华为技术有限公司  版权所有  未经许可不得扩散</a:t>
            </a:r>
            <a:endParaRPr lang="zh-CN" altLang="en-US" dirty="0"/>
          </a:p>
        </p:txBody>
      </p:sp>
    </p:spTree>
    <p:extLst>
      <p:ext uri="{BB962C8B-B14F-4D97-AF65-F5344CB8AC3E}">
        <p14:creationId xmlns:p14="http://schemas.microsoft.com/office/powerpoint/2010/main" val="312111691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页眉占位符 3"/>
          <p:cNvSpPr>
            <a:spLocks noGrp="1"/>
          </p:cNvSpPr>
          <p:nvPr>
            <p:ph type="hdr" sz="quarter" idx="10"/>
          </p:nvPr>
        </p:nvSpPr>
        <p:spPr/>
        <p:txBody>
          <a:bodyPr/>
          <a:lstStyle/>
          <a:p>
            <a:r>
              <a:rPr lang="en-US" altLang="zh-CN" dirty="0" smtClean="0">
                <a:solidFill>
                  <a:prstClr val="black"/>
                </a:solidFill>
              </a:rPr>
              <a:t>eNodeB LTE </a:t>
            </a:r>
            <a:r>
              <a:rPr lang="zh-CN" altLang="en-US" dirty="0" smtClean="0">
                <a:solidFill>
                  <a:prstClr val="black"/>
                </a:solidFill>
              </a:rPr>
              <a:t>传输故障专题</a:t>
            </a:r>
            <a:endParaRPr lang="zh-CN" altLang="en-US" dirty="0">
              <a:solidFill>
                <a:prstClr val="black"/>
              </a:solidFill>
            </a:endParaRPr>
          </a:p>
        </p:txBody>
      </p:sp>
      <p:sp>
        <p:nvSpPr>
          <p:cNvPr id="5" name="灯片编号占位符 4"/>
          <p:cNvSpPr>
            <a:spLocks noGrp="1"/>
          </p:cNvSpPr>
          <p:nvPr>
            <p:ph type="sldNum" sz="quarter" idx="11"/>
          </p:nvPr>
        </p:nvSpPr>
        <p:spPr/>
        <p:txBody>
          <a:bodyPr/>
          <a:lstStyle/>
          <a:p>
            <a:r>
              <a:rPr lang="en-US" altLang="zh-CN" smtClean="0">
                <a:solidFill>
                  <a:prstClr val="black"/>
                </a:solidFill>
              </a:rPr>
              <a:t>P-</a:t>
            </a:r>
            <a:fld id="{53C4D65A-8D61-4BF8-8EE6-980764D8408A}" type="slidenum">
              <a:rPr lang="en-US" altLang="zh-CN" smtClean="0">
                <a:solidFill>
                  <a:prstClr val="black"/>
                </a:solidFill>
              </a:rPr>
              <a:pPr/>
              <a:t>134</a:t>
            </a:fld>
            <a:endParaRPr lang="en-US" altLang="zh-CN">
              <a:solidFill>
                <a:prstClr val="black"/>
              </a:solidFill>
            </a:endParaRPr>
          </a:p>
        </p:txBody>
      </p:sp>
      <p:sp>
        <p:nvSpPr>
          <p:cNvPr id="6" name="页脚占位符 5"/>
          <p:cNvSpPr>
            <a:spLocks noGrp="1"/>
          </p:cNvSpPr>
          <p:nvPr>
            <p:ph type="ftr" sz="quarter" idx="12"/>
          </p:nvPr>
        </p:nvSpPr>
        <p:spPr/>
        <p:txBody>
          <a:bodyPr/>
          <a:lstStyle/>
          <a:p>
            <a:r>
              <a:rPr lang="zh-CN" altLang="en-US" smtClean="0">
                <a:solidFill>
                  <a:prstClr val="black"/>
                </a:solidFill>
              </a:rPr>
              <a:t>华为技术有限公司  版权所有  未经许可不得扩散</a:t>
            </a:r>
            <a:endParaRPr lang="zh-CN" altLang="en-US" dirty="0">
              <a:solidFill>
                <a:prstClr val="black"/>
              </a:solidFill>
            </a:endParaRPr>
          </a:p>
        </p:txBody>
      </p:sp>
    </p:spTree>
    <p:extLst>
      <p:ext uri="{BB962C8B-B14F-4D97-AF65-F5344CB8AC3E}">
        <p14:creationId xmlns:p14="http://schemas.microsoft.com/office/powerpoint/2010/main" val="195088962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眉占位符 3"/>
          <p:cNvSpPr>
            <a:spLocks noGrp="1"/>
          </p:cNvSpPr>
          <p:nvPr>
            <p:ph type="hdr" sz="quarter" idx="10"/>
          </p:nvPr>
        </p:nvSpPr>
        <p:spPr/>
        <p:txBody>
          <a:bodyPr/>
          <a:lstStyle/>
          <a:p>
            <a:r>
              <a:rPr lang="en-US" altLang="zh-CN" dirty="0" smtClean="0">
                <a:solidFill>
                  <a:prstClr val="black"/>
                </a:solidFill>
              </a:rPr>
              <a:t>eNodeB LTE </a:t>
            </a:r>
            <a:r>
              <a:rPr lang="zh-CN" altLang="en-US" dirty="0" smtClean="0">
                <a:solidFill>
                  <a:prstClr val="black"/>
                </a:solidFill>
              </a:rPr>
              <a:t>传输故障专题</a:t>
            </a:r>
            <a:endParaRPr lang="zh-CN" altLang="en-US" dirty="0">
              <a:solidFill>
                <a:prstClr val="black"/>
              </a:solidFill>
            </a:endParaRPr>
          </a:p>
        </p:txBody>
      </p:sp>
      <p:sp>
        <p:nvSpPr>
          <p:cNvPr id="5" name="灯片编号占位符 4"/>
          <p:cNvSpPr>
            <a:spLocks noGrp="1"/>
          </p:cNvSpPr>
          <p:nvPr>
            <p:ph type="sldNum" sz="quarter" idx="11"/>
          </p:nvPr>
        </p:nvSpPr>
        <p:spPr/>
        <p:txBody>
          <a:bodyPr/>
          <a:lstStyle/>
          <a:p>
            <a:r>
              <a:rPr lang="en-US" altLang="zh-CN" smtClean="0">
                <a:solidFill>
                  <a:prstClr val="black"/>
                </a:solidFill>
              </a:rPr>
              <a:t>P-</a:t>
            </a:r>
            <a:fld id="{53C4D65A-8D61-4BF8-8EE6-980764D8408A}" type="slidenum">
              <a:rPr lang="en-US" altLang="zh-CN" smtClean="0">
                <a:solidFill>
                  <a:prstClr val="black"/>
                </a:solidFill>
              </a:rPr>
              <a:pPr/>
              <a:t>135</a:t>
            </a:fld>
            <a:endParaRPr lang="en-US" altLang="zh-CN">
              <a:solidFill>
                <a:prstClr val="black"/>
              </a:solidFill>
            </a:endParaRPr>
          </a:p>
        </p:txBody>
      </p:sp>
      <p:sp>
        <p:nvSpPr>
          <p:cNvPr id="6" name="页脚占位符 5"/>
          <p:cNvSpPr>
            <a:spLocks noGrp="1"/>
          </p:cNvSpPr>
          <p:nvPr>
            <p:ph type="ftr" sz="quarter" idx="12"/>
          </p:nvPr>
        </p:nvSpPr>
        <p:spPr/>
        <p:txBody>
          <a:bodyPr/>
          <a:lstStyle/>
          <a:p>
            <a:r>
              <a:rPr lang="zh-CN" altLang="en-US" smtClean="0">
                <a:solidFill>
                  <a:prstClr val="black"/>
                </a:solidFill>
              </a:rPr>
              <a:t>华为技术有限公司  版权所有  未经许可不得扩散</a:t>
            </a:r>
            <a:endParaRPr lang="zh-CN" altLang="en-US" dirty="0">
              <a:solidFill>
                <a:prstClr val="black"/>
              </a:solidFill>
            </a:endParaRPr>
          </a:p>
        </p:txBody>
      </p:sp>
      <p:pic>
        <p:nvPicPr>
          <p:cNvPr id="2050" name="Picture 2"/>
          <p:cNvPicPr>
            <a:picLocks noChangeAspect="1" noChangeArrowheads="1"/>
          </p:cNvPicPr>
          <p:nvPr/>
        </p:nvPicPr>
        <p:blipFill>
          <a:blip r:embed="rId3"/>
          <a:srcRect/>
          <a:stretch>
            <a:fillRect/>
          </a:stretch>
        </p:blipFill>
        <p:spPr bwMode="auto">
          <a:xfrm>
            <a:off x="687388" y="1208088"/>
            <a:ext cx="5724525" cy="7818437"/>
          </a:xfrm>
          <a:prstGeom prst="rect">
            <a:avLst/>
          </a:prstGeom>
          <a:noFill/>
          <a:ln w="9525">
            <a:noFill/>
            <a:miter lim="800000"/>
            <a:headEnd/>
            <a:tailEnd/>
          </a:ln>
        </p:spPr>
      </p:pic>
    </p:spTree>
    <p:extLst>
      <p:ext uri="{BB962C8B-B14F-4D97-AF65-F5344CB8AC3E}">
        <p14:creationId xmlns:p14="http://schemas.microsoft.com/office/powerpoint/2010/main" val="394133359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BOOTP(</a:t>
            </a:r>
            <a:r>
              <a:rPr lang="en-US" altLang="zh-CN" dirty="0" err="1" smtClean="0"/>
              <a:t>BOOTStrap</a:t>
            </a:r>
            <a:r>
              <a:rPr lang="zh-CN" altLang="en-US" dirty="0" smtClean="0"/>
              <a:t> </a:t>
            </a:r>
            <a:r>
              <a:rPr lang="en-US" altLang="zh-CN" dirty="0" smtClean="0"/>
              <a:t>Protocol)</a:t>
            </a:r>
            <a:r>
              <a:rPr lang="zh-CN" altLang="en-US" dirty="0" smtClean="0"/>
              <a:t>：引导程序协议。它是无盘工作站的引导程序，启动过程中通过服务器获取</a:t>
            </a:r>
            <a:r>
              <a:rPr lang="en-US" altLang="zh-CN" dirty="0" smtClean="0"/>
              <a:t>IP</a:t>
            </a:r>
            <a:r>
              <a:rPr lang="zh-CN" altLang="en-US" dirty="0" smtClean="0"/>
              <a:t>地址；</a:t>
            </a:r>
            <a:endParaRPr lang="en-US" altLang="zh-CN" dirty="0" smtClean="0"/>
          </a:p>
          <a:p>
            <a:r>
              <a:rPr lang="en-US" altLang="zh-CN" dirty="0" smtClean="0"/>
              <a:t>DHCP(Dynamic Host Configuration Protocol)</a:t>
            </a:r>
            <a:r>
              <a:rPr lang="zh-CN" altLang="en-US" dirty="0" smtClean="0"/>
              <a:t>：动态主机配置协议。</a:t>
            </a:r>
            <a:r>
              <a:rPr lang="en-US" altLang="zh-CN" dirty="0" smtClean="0"/>
              <a:t>DHCP</a:t>
            </a:r>
            <a:r>
              <a:rPr lang="zh-CN" altLang="en-US" dirty="0" smtClean="0"/>
              <a:t>是从</a:t>
            </a:r>
            <a:r>
              <a:rPr lang="en-US" altLang="zh-CN" dirty="0" err="1" smtClean="0"/>
              <a:t>Bootp</a:t>
            </a:r>
            <a:r>
              <a:rPr lang="zh-CN" altLang="en-US" dirty="0" smtClean="0"/>
              <a:t>的基础上发展过来的，它继承了</a:t>
            </a:r>
            <a:r>
              <a:rPr lang="en-US" altLang="zh-CN" dirty="0" err="1" smtClean="0"/>
              <a:t>Bootp</a:t>
            </a:r>
            <a:r>
              <a:rPr lang="zh-CN" altLang="en-US" dirty="0" smtClean="0"/>
              <a:t>的许多优点，最主要的改进是对用户</a:t>
            </a:r>
            <a:r>
              <a:rPr lang="en-US" altLang="zh-CN" dirty="0" smtClean="0"/>
              <a:t>IP</a:t>
            </a:r>
            <a:r>
              <a:rPr lang="zh-CN" altLang="en-US" dirty="0" smtClean="0"/>
              <a:t>地址的动态分配。</a:t>
            </a:r>
            <a:endParaRPr lang="en-US" altLang="zh-CN" dirty="0" smtClean="0"/>
          </a:p>
          <a:p>
            <a:endParaRPr lang="zh-CN" altLang="en-US" dirty="0"/>
          </a:p>
        </p:txBody>
      </p:sp>
      <p:sp>
        <p:nvSpPr>
          <p:cNvPr id="4" name="页眉占位符 3"/>
          <p:cNvSpPr>
            <a:spLocks noGrp="1"/>
          </p:cNvSpPr>
          <p:nvPr>
            <p:ph type="hdr" sz="quarter" idx="10"/>
          </p:nvPr>
        </p:nvSpPr>
        <p:spPr/>
        <p:txBody>
          <a:bodyPr/>
          <a:lstStyle/>
          <a:p>
            <a:r>
              <a:rPr lang="en-US" altLang="zh-CN" dirty="0" smtClean="0">
                <a:solidFill>
                  <a:prstClr val="black"/>
                </a:solidFill>
              </a:rPr>
              <a:t>eNodeB LTE </a:t>
            </a:r>
            <a:r>
              <a:rPr lang="zh-CN" altLang="en-US" dirty="0" smtClean="0">
                <a:solidFill>
                  <a:prstClr val="black"/>
                </a:solidFill>
              </a:rPr>
              <a:t>传输故障专题</a:t>
            </a:r>
            <a:endParaRPr lang="zh-CN" altLang="en-US" dirty="0">
              <a:solidFill>
                <a:prstClr val="black"/>
              </a:solidFill>
            </a:endParaRPr>
          </a:p>
        </p:txBody>
      </p:sp>
      <p:sp>
        <p:nvSpPr>
          <p:cNvPr id="5" name="灯片编号占位符 4"/>
          <p:cNvSpPr>
            <a:spLocks noGrp="1"/>
          </p:cNvSpPr>
          <p:nvPr>
            <p:ph type="sldNum" sz="quarter" idx="11"/>
          </p:nvPr>
        </p:nvSpPr>
        <p:spPr/>
        <p:txBody>
          <a:bodyPr/>
          <a:lstStyle/>
          <a:p>
            <a:r>
              <a:rPr lang="en-US" altLang="zh-CN" smtClean="0">
                <a:solidFill>
                  <a:prstClr val="black"/>
                </a:solidFill>
              </a:rPr>
              <a:t>P-</a:t>
            </a:r>
            <a:fld id="{53C4D65A-8D61-4BF8-8EE6-980764D8408A}" type="slidenum">
              <a:rPr lang="en-US" altLang="zh-CN" smtClean="0">
                <a:solidFill>
                  <a:prstClr val="black"/>
                </a:solidFill>
              </a:rPr>
              <a:pPr/>
              <a:t>136</a:t>
            </a:fld>
            <a:endParaRPr lang="en-US" altLang="zh-CN">
              <a:solidFill>
                <a:prstClr val="black"/>
              </a:solidFill>
            </a:endParaRPr>
          </a:p>
        </p:txBody>
      </p:sp>
      <p:sp>
        <p:nvSpPr>
          <p:cNvPr id="6" name="页脚占位符 5"/>
          <p:cNvSpPr>
            <a:spLocks noGrp="1"/>
          </p:cNvSpPr>
          <p:nvPr>
            <p:ph type="ftr" sz="quarter" idx="12"/>
          </p:nvPr>
        </p:nvSpPr>
        <p:spPr/>
        <p:txBody>
          <a:bodyPr/>
          <a:lstStyle/>
          <a:p>
            <a:r>
              <a:rPr lang="zh-CN" altLang="en-US" smtClean="0">
                <a:solidFill>
                  <a:prstClr val="black"/>
                </a:solidFill>
              </a:rPr>
              <a:t>华为技术有限公司  版权所有  未经许可不得扩散</a:t>
            </a:r>
            <a:endParaRPr lang="zh-CN" altLang="en-US" dirty="0">
              <a:solidFill>
                <a:prstClr val="black"/>
              </a:solidFill>
            </a:endParaRPr>
          </a:p>
        </p:txBody>
      </p:sp>
    </p:spTree>
    <p:extLst>
      <p:ext uri="{BB962C8B-B14F-4D97-AF65-F5344CB8AC3E}">
        <p14:creationId xmlns:p14="http://schemas.microsoft.com/office/powerpoint/2010/main" val="361495364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页眉占位符 3"/>
          <p:cNvSpPr>
            <a:spLocks noGrp="1"/>
          </p:cNvSpPr>
          <p:nvPr>
            <p:ph type="hdr" sz="quarter" idx="10"/>
          </p:nvPr>
        </p:nvSpPr>
        <p:spPr/>
        <p:txBody>
          <a:bodyPr/>
          <a:lstStyle/>
          <a:p>
            <a:r>
              <a:rPr lang="en-US" altLang="zh-CN" dirty="0" smtClean="0">
                <a:solidFill>
                  <a:prstClr val="black"/>
                </a:solidFill>
              </a:rPr>
              <a:t>eNodeB LTE </a:t>
            </a:r>
            <a:r>
              <a:rPr lang="zh-CN" altLang="en-US" dirty="0" smtClean="0">
                <a:solidFill>
                  <a:prstClr val="black"/>
                </a:solidFill>
              </a:rPr>
              <a:t>传输故障专题</a:t>
            </a:r>
            <a:endParaRPr lang="zh-CN" altLang="en-US" dirty="0">
              <a:solidFill>
                <a:prstClr val="black"/>
              </a:solidFill>
            </a:endParaRPr>
          </a:p>
        </p:txBody>
      </p:sp>
      <p:sp>
        <p:nvSpPr>
          <p:cNvPr id="5" name="灯片编号占位符 4"/>
          <p:cNvSpPr>
            <a:spLocks noGrp="1"/>
          </p:cNvSpPr>
          <p:nvPr>
            <p:ph type="sldNum" sz="quarter" idx="11"/>
          </p:nvPr>
        </p:nvSpPr>
        <p:spPr/>
        <p:txBody>
          <a:bodyPr/>
          <a:lstStyle/>
          <a:p>
            <a:r>
              <a:rPr lang="en-US" altLang="zh-CN" smtClean="0">
                <a:solidFill>
                  <a:prstClr val="black"/>
                </a:solidFill>
              </a:rPr>
              <a:t>P-</a:t>
            </a:r>
            <a:fld id="{53C4D65A-8D61-4BF8-8EE6-980764D8408A}" type="slidenum">
              <a:rPr lang="en-US" altLang="zh-CN" smtClean="0">
                <a:solidFill>
                  <a:prstClr val="black"/>
                </a:solidFill>
              </a:rPr>
              <a:pPr/>
              <a:t>137</a:t>
            </a:fld>
            <a:endParaRPr lang="en-US" altLang="zh-CN">
              <a:solidFill>
                <a:prstClr val="black"/>
              </a:solidFill>
            </a:endParaRPr>
          </a:p>
        </p:txBody>
      </p:sp>
      <p:sp>
        <p:nvSpPr>
          <p:cNvPr id="6" name="页脚占位符 5"/>
          <p:cNvSpPr>
            <a:spLocks noGrp="1"/>
          </p:cNvSpPr>
          <p:nvPr>
            <p:ph type="ftr" sz="quarter" idx="12"/>
          </p:nvPr>
        </p:nvSpPr>
        <p:spPr/>
        <p:txBody>
          <a:bodyPr/>
          <a:lstStyle/>
          <a:p>
            <a:r>
              <a:rPr lang="zh-CN" altLang="en-US" smtClean="0">
                <a:solidFill>
                  <a:prstClr val="black"/>
                </a:solidFill>
              </a:rPr>
              <a:t>华为技术有限公司  版权所有  未经许可不得扩散</a:t>
            </a:r>
            <a:endParaRPr lang="zh-CN" altLang="en-US" dirty="0">
              <a:solidFill>
                <a:prstClr val="black"/>
              </a:solidFill>
            </a:endParaRPr>
          </a:p>
        </p:txBody>
      </p:sp>
    </p:spTree>
    <p:extLst>
      <p:ext uri="{BB962C8B-B14F-4D97-AF65-F5344CB8AC3E}">
        <p14:creationId xmlns:p14="http://schemas.microsoft.com/office/powerpoint/2010/main" val="360791453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页眉占位符 3"/>
          <p:cNvSpPr>
            <a:spLocks noGrp="1"/>
          </p:cNvSpPr>
          <p:nvPr>
            <p:ph type="hdr" sz="quarter" idx="10"/>
          </p:nvPr>
        </p:nvSpPr>
        <p:spPr/>
        <p:txBody>
          <a:bodyPr/>
          <a:lstStyle/>
          <a:p>
            <a:r>
              <a:rPr lang="en-US" altLang="zh-CN" dirty="0" smtClean="0">
                <a:solidFill>
                  <a:prstClr val="black"/>
                </a:solidFill>
              </a:rPr>
              <a:t>eNodeB LTE </a:t>
            </a:r>
            <a:r>
              <a:rPr lang="zh-CN" altLang="en-US" dirty="0" smtClean="0">
                <a:solidFill>
                  <a:prstClr val="black"/>
                </a:solidFill>
              </a:rPr>
              <a:t>传输故障专题</a:t>
            </a:r>
            <a:endParaRPr lang="zh-CN" altLang="en-US" dirty="0">
              <a:solidFill>
                <a:prstClr val="black"/>
              </a:solidFill>
            </a:endParaRPr>
          </a:p>
        </p:txBody>
      </p:sp>
      <p:sp>
        <p:nvSpPr>
          <p:cNvPr id="5" name="灯片编号占位符 4"/>
          <p:cNvSpPr>
            <a:spLocks noGrp="1"/>
          </p:cNvSpPr>
          <p:nvPr>
            <p:ph type="sldNum" sz="quarter" idx="11"/>
          </p:nvPr>
        </p:nvSpPr>
        <p:spPr/>
        <p:txBody>
          <a:bodyPr/>
          <a:lstStyle/>
          <a:p>
            <a:r>
              <a:rPr lang="en-US" altLang="zh-CN" smtClean="0">
                <a:solidFill>
                  <a:prstClr val="black"/>
                </a:solidFill>
              </a:rPr>
              <a:t>P-</a:t>
            </a:r>
            <a:fld id="{53C4D65A-8D61-4BF8-8EE6-980764D8408A}" type="slidenum">
              <a:rPr lang="en-US" altLang="zh-CN" smtClean="0">
                <a:solidFill>
                  <a:prstClr val="black"/>
                </a:solidFill>
              </a:rPr>
              <a:pPr/>
              <a:t>138</a:t>
            </a:fld>
            <a:endParaRPr lang="en-US" altLang="zh-CN">
              <a:solidFill>
                <a:prstClr val="black"/>
              </a:solidFill>
            </a:endParaRPr>
          </a:p>
        </p:txBody>
      </p:sp>
      <p:sp>
        <p:nvSpPr>
          <p:cNvPr id="6" name="页脚占位符 5"/>
          <p:cNvSpPr>
            <a:spLocks noGrp="1"/>
          </p:cNvSpPr>
          <p:nvPr>
            <p:ph type="ftr" sz="quarter" idx="12"/>
          </p:nvPr>
        </p:nvSpPr>
        <p:spPr/>
        <p:txBody>
          <a:bodyPr/>
          <a:lstStyle/>
          <a:p>
            <a:r>
              <a:rPr lang="zh-CN" altLang="en-US" smtClean="0">
                <a:solidFill>
                  <a:prstClr val="black"/>
                </a:solidFill>
              </a:rPr>
              <a:t>华为技术有限公司  版权所有  未经许可不得扩散</a:t>
            </a:r>
            <a:endParaRPr lang="zh-CN" altLang="en-US" dirty="0">
              <a:solidFill>
                <a:prstClr val="black"/>
              </a:solidFill>
            </a:endParaRPr>
          </a:p>
        </p:txBody>
      </p:sp>
    </p:spTree>
    <p:extLst>
      <p:ext uri="{BB962C8B-B14F-4D97-AF65-F5344CB8AC3E}">
        <p14:creationId xmlns:p14="http://schemas.microsoft.com/office/powerpoint/2010/main" val="194384733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在安全组网的场景中，由于安全网关不支持主动连接</a:t>
            </a:r>
            <a:r>
              <a:rPr lang="en-US" altLang="zh-CN" dirty="0" smtClean="0"/>
              <a:t>eNodeB</a:t>
            </a:r>
            <a:r>
              <a:rPr lang="zh-CN" altLang="en-US" dirty="0" smtClean="0"/>
              <a:t>而导致</a:t>
            </a:r>
            <a:r>
              <a:rPr lang="en-US" altLang="zh-CN" dirty="0" smtClean="0"/>
              <a:t>U2000</a:t>
            </a:r>
            <a:r>
              <a:rPr lang="zh-CN" altLang="en-US" dirty="0" smtClean="0"/>
              <a:t>发起的</a:t>
            </a:r>
            <a:r>
              <a:rPr lang="en-US" altLang="zh-CN" dirty="0" smtClean="0"/>
              <a:t>VLAN</a:t>
            </a:r>
            <a:r>
              <a:rPr lang="zh-CN" altLang="en-US" dirty="0" smtClean="0"/>
              <a:t>探测报文无法到达</a:t>
            </a:r>
            <a:r>
              <a:rPr lang="en-US" altLang="zh-CN" dirty="0" smtClean="0"/>
              <a:t>eNodeB</a:t>
            </a:r>
            <a:r>
              <a:rPr lang="zh-CN" altLang="en-US" dirty="0" smtClean="0"/>
              <a:t>，因此</a:t>
            </a:r>
            <a:r>
              <a:rPr lang="en-US" altLang="zh-CN" dirty="0" smtClean="0"/>
              <a:t>eNodeB</a:t>
            </a:r>
            <a:r>
              <a:rPr lang="zh-CN" altLang="en-US" dirty="0" smtClean="0"/>
              <a:t>无法通过</a:t>
            </a:r>
            <a:r>
              <a:rPr lang="en-US" altLang="zh-CN" dirty="0" smtClean="0"/>
              <a:t>VLAN</a:t>
            </a:r>
            <a:r>
              <a:rPr lang="zh-CN" altLang="en-US" dirty="0" smtClean="0"/>
              <a:t>探测获取到</a:t>
            </a:r>
            <a:r>
              <a:rPr lang="en-US" altLang="zh-CN" dirty="0" err="1" smtClean="0"/>
              <a:t>VLANid</a:t>
            </a:r>
            <a:r>
              <a:rPr lang="zh-CN" altLang="en-US" dirty="0" smtClean="0"/>
              <a:t>；</a:t>
            </a:r>
            <a:endParaRPr lang="en-US" altLang="zh-CN" dirty="0" smtClean="0"/>
          </a:p>
          <a:p>
            <a:r>
              <a:rPr lang="zh-CN" altLang="en-US" dirty="0" smtClean="0"/>
              <a:t>此时</a:t>
            </a:r>
            <a:r>
              <a:rPr lang="en-US" altLang="zh-CN" dirty="0" smtClean="0"/>
              <a:t>eNodeB</a:t>
            </a:r>
            <a:r>
              <a:rPr lang="zh-CN" altLang="en-US" dirty="0" smtClean="0"/>
              <a:t>只能通过</a:t>
            </a:r>
            <a:r>
              <a:rPr lang="en-US" altLang="zh-CN" dirty="0" smtClean="0"/>
              <a:t>VLAN</a:t>
            </a:r>
            <a:r>
              <a:rPr lang="zh-CN" altLang="en-US" dirty="0" smtClean="0"/>
              <a:t>扫描的方式来获取</a:t>
            </a:r>
            <a:r>
              <a:rPr lang="en-US" altLang="zh-CN" dirty="0" err="1" smtClean="0"/>
              <a:t>VLANid</a:t>
            </a:r>
            <a:r>
              <a:rPr lang="zh-CN" altLang="en-US" dirty="0" smtClean="0"/>
              <a:t>：</a:t>
            </a:r>
            <a:endParaRPr lang="en-US" altLang="zh-CN" dirty="0" smtClean="0"/>
          </a:p>
          <a:p>
            <a:pPr lvl="1"/>
            <a:r>
              <a:rPr lang="zh-CN" altLang="en-US" dirty="0" smtClean="0"/>
              <a:t>即在</a:t>
            </a:r>
            <a:r>
              <a:rPr lang="en-US" altLang="zh-CN" dirty="0" smtClean="0"/>
              <a:t>eNodeB</a:t>
            </a:r>
            <a:r>
              <a:rPr lang="zh-CN" altLang="en-US" dirty="0" smtClean="0"/>
              <a:t>发送</a:t>
            </a:r>
            <a:r>
              <a:rPr lang="en-US" altLang="zh-CN" dirty="0" smtClean="0"/>
              <a:t>DHCP</a:t>
            </a:r>
            <a:r>
              <a:rPr lang="zh-CN" altLang="en-US" dirty="0" smtClean="0"/>
              <a:t>请求之前，</a:t>
            </a:r>
            <a:r>
              <a:rPr lang="en-US" altLang="zh-CN" dirty="0" smtClean="0"/>
              <a:t>eNodeB</a:t>
            </a:r>
            <a:r>
              <a:rPr lang="zh-CN" altLang="en-US" dirty="0" smtClean="0"/>
              <a:t>会采用</a:t>
            </a:r>
            <a:r>
              <a:rPr lang="en-US" altLang="zh-CN" dirty="0" smtClean="0"/>
              <a:t>0~4095</a:t>
            </a:r>
            <a:r>
              <a:rPr lang="zh-CN" altLang="en-US" dirty="0" smtClean="0"/>
              <a:t>范围的</a:t>
            </a:r>
            <a:r>
              <a:rPr lang="en-US" altLang="zh-CN" dirty="0" err="1" smtClean="0"/>
              <a:t>VLANid</a:t>
            </a:r>
            <a:r>
              <a:rPr lang="zh-CN" altLang="en-US" dirty="0" smtClean="0"/>
              <a:t>发送</a:t>
            </a:r>
            <a:r>
              <a:rPr lang="en-US" altLang="zh-CN" dirty="0" smtClean="0"/>
              <a:t>DHCP Discover</a:t>
            </a:r>
            <a:r>
              <a:rPr lang="zh-CN" altLang="en-US" dirty="0" smtClean="0"/>
              <a:t>报文；</a:t>
            </a:r>
            <a:endParaRPr lang="en-US" altLang="zh-CN" dirty="0" smtClean="0"/>
          </a:p>
          <a:p>
            <a:pPr lvl="1"/>
            <a:r>
              <a:rPr lang="zh-CN" altLang="en-US" dirty="0" smtClean="0"/>
              <a:t>公共</a:t>
            </a:r>
            <a:r>
              <a:rPr lang="en-US" altLang="zh-CN" dirty="0" smtClean="0"/>
              <a:t>DHCP</a:t>
            </a:r>
            <a:r>
              <a:rPr lang="zh-CN" altLang="en-US" dirty="0" smtClean="0"/>
              <a:t>服务器收到</a:t>
            </a:r>
            <a:r>
              <a:rPr lang="en-US" altLang="zh-CN" dirty="0" smtClean="0"/>
              <a:t>eNodeB</a:t>
            </a:r>
            <a:r>
              <a:rPr lang="zh-CN" altLang="en-US" dirty="0" smtClean="0"/>
              <a:t>发送的请求报文之后，向</a:t>
            </a:r>
            <a:r>
              <a:rPr lang="en-US" altLang="zh-CN" dirty="0" smtClean="0"/>
              <a:t>eNodeB</a:t>
            </a:r>
            <a:r>
              <a:rPr lang="zh-CN" altLang="en-US" dirty="0" smtClean="0"/>
              <a:t>发送响应消息；</a:t>
            </a:r>
            <a:endParaRPr lang="en-US" altLang="zh-CN" dirty="0" smtClean="0"/>
          </a:p>
          <a:p>
            <a:pPr lvl="1"/>
            <a:r>
              <a:rPr lang="en-US" altLang="zh-CN" dirty="0" smtClean="0"/>
              <a:t>eNodeB</a:t>
            </a:r>
            <a:r>
              <a:rPr lang="zh-CN" altLang="en-US" dirty="0" smtClean="0"/>
              <a:t>接收到公共</a:t>
            </a:r>
            <a:r>
              <a:rPr lang="en-US" altLang="zh-CN" dirty="0" smtClean="0"/>
              <a:t>DHCP</a:t>
            </a:r>
            <a:r>
              <a:rPr lang="zh-CN" altLang="en-US" dirty="0" smtClean="0"/>
              <a:t>服务器的响应消息后，则认为此</a:t>
            </a:r>
            <a:r>
              <a:rPr lang="en-US" altLang="zh-CN" dirty="0" err="1" smtClean="0"/>
              <a:t>VLANid</a:t>
            </a:r>
            <a:r>
              <a:rPr lang="zh-CN" altLang="en-US" dirty="0" smtClean="0"/>
              <a:t>可用。</a:t>
            </a:r>
          </a:p>
          <a:p>
            <a:endParaRPr lang="zh-CN" altLang="en-US" dirty="0"/>
          </a:p>
        </p:txBody>
      </p:sp>
      <p:sp>
        <p:nvSpPr>
          <p:cNvPr id="4" name="页眉占位符 3"/>
          <p:cNvSpPr>
            <a:spLocks noGrp="1"/>
          </p:cNvSpPr>
          <p:nvPr>
            <p:ph type="hdr" sz="quarter" idx="10"/>
          </p:nvPr>
        </p:nvSpPr>
        <p:spPr/>
        <p:txBody>
          <a:bodyPr/>
          <a:lstStyle/>
          <a:p>
            <a:r>
              <a:rPr lang="en-US" altLang="zh-CN" dirty="0" smtClean="0">
                <a:solidFill>
                  <a:prstClr val="black"/>
                </a:solidFill>
              </a:rPr>
              <a:t>eNodeB LTE </a:t>
            </a:r>
            <a:r>
              <a:rPr lang="zh-CN" altLang="en-US" dirty="0" smtClean="0">
                <a:solidFill>
                  <a:prstClr val="black"/>
                </a:solidFill>
              </a:rPr>
              <a:t>传输故障专题</a:t>
            </a:r>
            <a:endParaRPr lang="zh-CN" altLang="en-US" dirty="0">
              <a:solidFill>
                <a:prstClr val="black"/>
              </a:solidFill>
            </a:endParaRPr>
          </a:p>
        </p:txBody>
      </p:sp>
      <p:sp>
        <p:nvSpPr>
          <p:cNvPr id="5" name="灯片编号占位符 4"/>
          <p:cNvSpPr>
            <a:spLocks noGrp="1"/>
          </p:cNvSpPr>
          <p:nvPr>
            <p:ph type="sldNum" sz="quarter" idx="11"/>
          </p:nvPr>
        </p:nvSpPr>
        <p:spPr/>
        <p:txBody>
          <a:bodyPr/>
          <a:lstStyle/>
          <a:p>
            <a:r>
              <a:rPr lang="en-US" altLang="zh-CN" smtClean="0">
                <a:solidFill>
                  <a:prstClr val="black"/>
                </a:solidFill>
              </a:rPr>
              <a:t>P-</a:t>
            </a:r>
            <a:fld id="{53C4D65A-8D61-4BF8-8EE6-980764D8408A}" type="slidenum">
              <a:rPr lang="en-US" altLang="zh-CN" smtClean="0">
                <a:solidFill>
                  <a:prstClr val="black"/>
                </a:solidFill>
              </a:rPr>
              <a:pPr/>
              <a:t>139</a:t>
            </a:fld>
            <a:endParaRPr lang="en-US" altLang="zh-CN">
              <a:solidFill>
                <a:prstClr val="black"/>
              </a:solidFill>
            </a:endParaRPr>
          </a:p>
        </p:txBody>
      </p:sp>
      <p:sp>
        <p:nvSpPr>
          <p:cNvPr id="6" name="页脚占位符 5"/>
          <p:cNvSpPr>
            <a:spLocks noGrp="1"/>
          </p:cNvSpPr>
          <p:nvPr>
            <p:ph type="ftr" sz="quarter" idx="12"/>
          </p:nvPr>
        </p:nvSpPr>
        <p:spPr/>
        <p:txBody>
          <a:bodyPr/>
          <a:lstStyle/>
          <a:p>
            <a:r>
              <a:rPr lang="zh-CN" altLang="en-US" smtClean="0">
                <a:solidFill>
                  <a:prstClr val="black"/>
                </a:solidFill>
              </a:rPr>
              <a:t>华为技术有限公司  版权所有  未经许可不得扩散</a:t>
            </a:r>
            <a:endParaRPr lang="zh-CN" altLang="en-US" dirty="0">
              <a:solidFill>
                <a:prstClr val="black"/>
              </a:solidFill>
            </a:endParaRPr>
          </a:p>
        </p:txBody>
      </p:sp>
    </p:spTree>
    <p:extLst>
      <p:ext uri="{BB962C8B-B14F-4D97-AF65-F5344CB8AC3E}">
        <p14:creationId xmlns:p14="http://schemas.microsoft.com/office/powerpoint/2010/main" val="113337429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VLAN</a:t>
            </a:r>
            <a:r>
              <a:rPr lang="zh-CN" altLang="en-US" dirty="0" smtClean="0"/>
              <a:t>探测：</a:t>
            </a:r>
            <a:endParaRPr lang="en-US" altLang="zh-CN" dirty="0" smtClean="0"/>
          </a:p>
          <a:p>
            <a:pPr lvl="1"/>
            <a:r>
              <a:rPr lang="zh-CN" altLang="en-US" dirty="0" smtClean="0"/>
              <a:t>在</a:t>
            </a:r>
            <a:r>
              <a:rPr lang="en-US" altLang="zh-CN" dirty="0" smtClean="0"/>
              <a:t>U2000</a:t>
            </a:r>
            <a:r>
              <a:rPr lang="zh-CN" altLang="en-US" dirty="0" smtClean="0"/>
              <a:t>上创建网元之后，</a:t>
            </a:r>
            <a:r>
              <a:rPr lang="en-US" altLang="zh-CN" dirty="0" smtClean="0"/>
              <a:t>U2000</a:t>
            </a:r>
            <a:r>
              <a:rPr lang="zh-CN" altLang="en-US" dirty="0" smtClean="0"/>
              <a:t>会向对应网元发起</a:t>
            </a:r>
            <a:r>
              <a:rPr lang="en-US" altLang="zh-CN" dirty="0" smtClean="0"/>
              <a:t>VLAN</a:t>
            </a:r>
            <a:r>
              <a:rPr lang="zh-CN" altLang="en-US" dirty="0" smtClean="0"/>
              <a:t>探测，即周期性的发送</a:t>
            </a:r>
            <a:r>
              <a:rPr lang="en-US" altLang="zh-CN" dirty="0" smtClean="0"/>
              <a:t>VLAN</a:t>
            </a:r>
            <a:r>
              <a:rPr lang="zh-CN" altLang="en-US" dirty="0" smtClean="0"/>
              <a:t>探测报文；</a:t>
            </a:r>
            <a:endParaRPr lang="en-US" altLang="zh-CN" dirty="0" smtClean="0"/>
          </a:p>
          <a:p>
            <a:pPr lvl="1"/>
            <a:r>
              <a:rPr lang="zh-CN" altLang="en-US" dirty="0" smtClean="0"/>
              <a:t>此</a:t>
            </a:r>
            <a:r>
              <a:rPr lang="en-US" altLang="zh-CN" dirty="0" smtClean="0"/>
              <a:t>VLAN</a:t>
            </a:r>
            <a:r>
              <a:rPr lang="zh-CN" altLang="en-US" dirty="0" smtClean="0"/>
              <a:t>探测报文被路由到离</a:t>
            </a:r>
            <a:r>
              <a:rPr lang="en-US" altLang="zh-CN" dirty="0" smtClean="0"/>
              <a:t>eNodeB</a:t>
            </a:r>
            <a:r>
              <a:rPr lang="zh-CN" altLang="en-US" dirty="0" smtClean="0"/>
              <a:t>最近的路由器，中转设备因没有对应</a:t>
            </a:r>
            <a:r>
              <a:rPr lang="en-US" altLang="zh-CN" dirty="0" smtClean="0"/>
              <a:t>eNodeB</a:t>
            </a:r>
            <a:r>
              <a:rPr lang="zh-CN" altLang="en-US" dirty="0" smtClean="0"/>
              <a:t>对应</a:t>
            </a:r>
            <a:r>
              <a:rPr lang="en-US" altLang="zh-CN" dirty="0" smtClean="0"/>
              <a:t>ARP</a:t>
            </a:r>
            <a:r>
              <a:rPr lang="zh-CN" altLang="en-US" dirty="0" smtClean="0"/>
              <a:t>表项，触发其广播</a:t>
            </a:r>
            <a:r>
              <a:rPr lang="en-US" altLang="zh-CN" dirty="0" smtClean="0"/>
              <a:t>ARP</a:t>
            </a:r>
            <a:r>
              <a:rPr lang="zh-CN" altLang="en-US" dirty="0" smtClean="0"/>
              <a:t>报文；</a:t>
            </a:r>
            <a:endParaRPr lang="en-US" altLang="zh-CN" dirty="0" smtClean="0"/>
          </a:p>
          <a:p>
            <a:pPr lvl="1"/>
            <a:r>
              <a:rPr lang="en-US" altLang="zh-CN" dirty="0" smtClean="0"/>
              <a:t>eNodeB</a:t>
            </a:r>
            <a:r>
              <a:rPr lang="zh-CN" altLang="en-US" dirty="0" smtClean="0"/>
              <a:t>上电侦听到</a:t>
            </a:r>
            <a:r>
              <a:rPr lang="en-US" altLang="zh-CN" dirty="0" smtClean="0"/>
              <a:t>ARP</a:t>
            </a:r>
            <a:r>
              <a:rPr lang="zh-CN" altLang="en-US" dirty="0" smtClean="0"/>
              <a:t>报文后，并记录下</a:t>
            </a:r>
            <a:r>
              <a:rPr lang="en-US" altLang="zh-CN" dirty="0" smtClean="0"/>
              <a:t>ARP</a:t>
            </a:r>
            <a:r>
              <a:rPr lang="zh-CN" altLang="en-US" dirty="0" smtClean="0"/>
              <a:t>报文中的</a:t>
            </a:r>
            <a:r>
              <a:rPr lang="en-US" altLang="zh-CN" dirty="0" err="1" smtClean="0"/>
              <a:t>VLANid</a:t>
            </a:r>
            <a:r>
              <a:rPr lang="zh-CN" altLang="en-US" dirty="0" smtClean="0"/>
              <a:t>信息，</a:t>
            </a:r>
            <a:r>
              <a:rPr lang="en-US" altLang="zh-CN" dirty="0" smtClean="0"/>
              <a:t>eNodeB</a:t>
            </a:r>
            <a:r>
              <a:rPr lang="zh-CN" altLang="en-US" dirty="0" smtClean="0"/>
              <a:t>获取到</a:t>
            </a:r>
            <a:r>
              <a:rPr lang="en-US" altLang="zh-CN" dirty="0" err="1" smtClean="0"/>
              <a:t>VLANid</a:t>
            </a:r>
            <a:r>
              <a:rPr lang="zh-CN" altLang="en-US" dirty="0" smtClean="0"/>
              <a:t>后，发起</a:t>
            </a:r>
            <a:r>
              <a:rPr lang="en-US" altLang="zh-CN" dirty="0" smtClean="0"/>
              <a:t>DHCP</a:t>
            </a:r>
            <a:r>
              <a:rPr lang="zh-CN" altLang="en-US" dirty="0" smtClean="0"/>
              <a:t>请求；</a:t>
            </a:r>
            <a:endParaRPr lang="en-US" altLang="zh-CN" dirty="0" smtClean="0"/>
          </a:p>
          <a:p>
            <a:r>
              <a:rPr lang="zh-CN" altLang="en-US" dirty="0" smtClean="0"/>
              <a:t>非安全组网场景主要通过这种方式来获取</a:t>
            </a:r>
            <a:r>
              <a:rPr lang="en-US" altLang="zh-CN" dirty="0" err="1" smtClean="0"/>
              <a:t>VLANid</a:t>
            </a:r>
            <a:r>
              <a:rPr lang="zh-CN" altLang="en-US" dirty="0" smtClean="0"/>
              <a:t>，基站侧只须打开</a:t>
            </a:r>
            <a:r>
              <a:rPr lang="en-US" altLang="zh-CN" dirty="0" smtClean="0"/>
              <a:t>DHCPSW</a:t>
            </a:r>
            <a:r>
              <a:rPr lang="zh-CN" altLang="en-US" dirty="0" smtClean="0"/>
              <a:t>开关。</a:t>
            </a:r>
            <a:endParaRPr lang="zh-CN" altLang="en-US" dirty="0"/>
          </a:p>
        </p:txBody>
      </p:sp>
      <p:sp>
        <p:nvSpPr>
          <p:cNvPr id="4" name="页眉占位符 3"/>
          <p:cNvSpPr>
            <a:spLocks noGrp="1"/>
          </p:cNvSpPr>
          <p:nvPr>
            <p:ph type="hdr" sz="quarter" idx="10"/>
          </p:nvPr>
        </p:nvSpPr>
        <p:spPr/>
        <p:txBody>
          <a:bodyPr/>
          <a:lstStyle/>
          <a:p>
            <a:r>
              <a:rPr lang="en-US" altLang="zh-CN" dirty="0" smtClean="0">
                <a:solidFill>
                  <a:prstClr val="black"/>
                </a:solidFill>
              </a:rPr>
              <a:t>eNodeB LTE </a:t>
            </a:r>
            <a:r>
              <a:rPr lang="zh-CN" altLang="en-US" dirty="0" smtClean="0">
                <a:solidFill>
                  <a:prstClr val="black"/>
                </a:solidFill>
              </a:rPr>
              <a:t>传输故障专题</a:t>
            </a:r>
            <a:endParaRPr lang="zh-CN" altLang="en-US" dirty="0">
              <a:solidFill>
                <a:prstClr val="black"/>
              </a:solidFill>
            </a:endParaRPr>
          </a:p>
        </p:txBody>
      </p:sp>
      <p:sp>
        <p:nvSpPr>
          <p:cNvPr id="5" name="灯片编号占位符 4"/>
          <p:cNvSpPr>
            <a:spLocks noGrp="1"/>
          </p:cNvSpPr>
          <p:nvPr>
            <p:ph type="sldNum" sz="quarter" idx="11"/>
          </p:nvPr>
        </p:nvSpPr>
        <p:spPr/>
        <p:txBody>
          <a:bodyPr/>
          <a:lstStyle/>
          <a:p>
            <a:r>
              <a:rPr lang="en-US" altLang="zh-CN" smtClean="0">
                <a:solidFill>
                  <a:prstClr val="black"/>
                </a:solidFill>
              </a:rPr>
              <a:t>P-</a:t>
            </a:r>
            <a:fld id="{53C4D65A-8D61-4BF8-8EE6-980764D8408A}" type="slidenum">
              <a:rPr lang="en-US" altLang="zh-CN" smtClean="0">
                <a:solidFill>
                  <a:prstClr val="black"/>
                </a:solidFill>
              </a:rPr>
              <a:pPr/>
              <a:t>140</a:t>
            </a:fld>
            <a:endParaRPr lang="en-US" altLang="zh-CN">
              <a:solidFill>
                <a:prstClr val="black"/>
              </a:solidFill>
            </a:endParaRPr>
          </a:p>
        </p:txBody>
      </p:sp>
      <p:sp>
        <p:nvSpPr>
          <p:cNvPr id="6" name="页脚占位符 5"/>
          <p:cNvSpPr>
            <a:spLocks noGrp="1"/>
          </p:cNvSpPr>
          <p:nvPr>
            <p:ph type="ftr" sz="quarter" idx="12"/>
          </p:nvPr>
        </p:nvSpPr>
        <p:spPr/>
        <p:txBody>
          <a:bodyPr/>
          <a:lstStyle/>
          <a:p>
            <a:r>
              <a:rPr lang="zh-CN" altLang="en-US" smtClean="0">
                <a:solidFill>
                  <a:prstClr val="black"/>
                </a:solidFill>
              </a:rPr>
              <a:t>华为技术有限公司  版权所有  未经许可不得扩散</a:t>
            </a:r>
            <a:endParaRPr lang="zh-CN" altLang="en-US" dirty="0">
              <a:solidFill>
                <a:prstClr val="black"/>
              </a:solidFill>
            </a:endParaRPr>
          </a:p>
        </p:txBody>
      </p:sp>
    </p:spTree>
    <p:extLst>
      <p:ext uri="{BB962C8B-B14F-4D97-AF65-F5344CB8AC3E}">
        <p14:creationId xmlns:p14="http://schemas.microsoft.com/office/powerpoint/2010/main" val="146148722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页眉占位符 3"/>
          <p:cNvSpPr>
            <a:spLocks noGrp="1"/>
          </p:cNvSpPr>
          <p:nvPr>
            <p:ph type="hdr" sz="quarter" idx="10"/>
          </p:nvPr>
        </p:nvSpPr>
        <p:spPr/>
        <p:txBody>
          <a:bodyPr/>
          <a:lstStyle/>
          <a:p>
            <a:r>
              <a:rPr lang="en-US" altLang="zh-CN" dirty="0" smtClean="0">
                <a:solidFill>
                  <a:prstClr val="black"/>
                </a:solidFill>
              </a:rPr>
              <a:t>eNodeB LTE </a:t>
            </a:r>
            <a:r>
              <a:rPr lang="zh-CN" altLang="en-US" dirty="0" smtClean="0">
                <a:solidFill>
                  <a:prstClr val="black"/>
                </a:solidFill>
              </a:rPr>
              <a:t>传输故障专题</a:t>
            </a:r>
            <a:endParaRPr lang="zh-CN" altLang="en-US" dirty="0">
              <a:solidFill>
                <a:prstClr val="black"/>
              </a:solidFill>
            </a:endParaRPr>
          </a:p>
        </p:txBody>
      </p:sp>
      <p:sp>
        <p:nvSpPr>
          <p:cNvPr id="5" name="灯片编号占位符 4"/>
          <p:cNvSpPr>
            <a:spLocks noGrp="1"/>
          </p:cNvSpPr>
          <p:nvPr>
            <p:ph type="sldNum" sz="quarter" idx="11"/>
          </p:nvPr>
        </p:nvSpPr>
        <p:spPr/>
        <p:txBody>
          <a:bodyPr/>
          <a:lstStyle/>
          <a:p>
            <a:r>
              <a:rPr lang="en-US" altLang="zh-CN" smtClean="0">
                <a:solidFill>
                  <a:prstClr val="black"/>
                </a:solidFill>
              </a:rPr>
              <a:t>P-</a:t>
            </a:r>
            <a:fld id="{53C4D65A-8D61-4BF8-8EE6-980764D8408A}" type="slidenum">
              <a:rPr lang="en-US" altLang="zh-CN" smtClean="0">
                <a:solidFill>
                  <a:prstClr val="black"/>
                </a:solidFill>
              </a:rPr>
              <a:pPr/>
              <a:t>141</a:t>
            </a:fld>
            <a:endParaRPr lang="en-US" altLang="zh-CN">
              <a:solidFill>
                <a:prstClr val="black"/>
              </a:solidFill>
            </a:endParaRPr>
          </a:p>
        </p:txBody>
      </p:sp>
      <p:sp>
        <p:nvSpPr>
          <p:cNvPr id="6" name="页脚占位符 5"/>
          <p:cNvSpPr>
            <a:spLocks noGrp="1"/>
          </p:cNvSpPr>
          <p:nvPr>
            <p:ph type="ftr" sz="quarter" idx="12"/>
          </p:nvPr>
        </p:nvSpPr>
        <p:spPr/>
        <p:txBody>
          <a:bodyPr/>
          <a:lstStyle/>
          <a:p>
            <a:r>
              <a:rPr lang="zh-CN" altLang="en-US" smtClean="0">
                <a:solidFill>
                  <a:prstClr val="black"/>
                </a:solidFill>
              </a:rPr>
              <a:t>华为技术有限公司  版权所有  未经许可不得扩散</a:t>
            </a:r>
            <a:endParaRPr lang="zh-CN" altLang="en-US" dirty="0">
              <a:solidFill>
                <a:prstClr val="black"/>
              </a:solidFill>
            </a:endParaRPr>
          </a:p>
        </p:txBody>
      </p:sp>
    </p:spTree>
    <p:extLst>
      <p:ext uri="{BB962C8B-B14F-4D97-AF65-F5344CB8AC3E}">
        <p14:creationId xmlns:p14="http://schemas.microsoft.com/office/powerpoint/2010/main" val="357672854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页眉占位符 3"/>
          <p:cNvSpPr>
            <a:spLocks noGrp="1"/>
          </p:cNvSpPr>
          <p:nvPr>
            <p:ph type="hdr" sz="quarter" idx="10"/>
          </p:nvPr>
        </p:nvSpPr>
        <p:spPr/>
        <p:txBody>
          <a:bodyPr/>
          <a:lstStyle/>
          <a:p>
            <a:r>
              <a:rPr lang="en-US" altLang="zh-CN" dirty="0" smtClean="0">
                <a:solidFill>
                  <a:prstClr val="black"/>
                </a:solidFill>
              </a:rPr>
              <a:t>eNodeB LTE </a:t>
            </a:r>
            <a:r>
              <a:rPr lang="zh-CN" altLang="en-US" dirty="0" smtClean="0">
                <a:solidFill>
                  <a:prstClr val="black"/>
                </a:solidFill>
              </a:rPr>
              <a:t>传输故障专题</a:t>
            </a:r>
            <a:endParaRPr lang="zh-CN" altLang="en-US" dirty="0">
              <a:solidFill>
                <a:prstClr val="black"/>
              </a:solidFill>
            </a:endParaRPr>
          </a:p>
        </p:txBody>
      </p:sp>
      <p:sp>
        <p:nvSpPr>
          <p:cNvPr id="5" name="灯片编号占位符 4"/>
          <p:cNvSpPr>
            <a:spLocks noGrp="1"/>
          </p:cNvSpPr>
          <p:nvPr>
            <p:ph type="sldNum" sz="quarter" idx="11"/>
          </p:nvPr>
        </p:nvSpPr>
        <p:spPr/>
        <p:txBody>
          <a:bodyPr/>
          <a:lstStyle/>
          <a:p>
            <a:r>
              <a:rPr lang="en-US" altLang="zh-CN" smtClean="0">
                <a:solidFill>
                  <a:prstClr val="black"/>
                </a:solidFill>
              </a:rPr>
              <a:t>P-</a:t>
            </a:r>
            <a:fld id="{53C4D65A-8D61-4BF8-8EE6-980764D8408A}" type="slidenum">
              <a:rPr lang="en-US" altLang="zh-CN" smtClean="0">
                <a:solidFill>
                  <a:prstClr val="black"/>
                </a:solidFill>
              </a:rPr>
              <a:pPr/>
              <a:t>143</a:t>
            </a:fld>
            <a:endParaRPr lang="en-US" altLang="zh-CN">
              <a:solidFill>
                <a:prstClr val="black"/>
              </a:solidFill>
            </a:endParaRPr>
          </a:p>
        </p:txBody>
      </p:sp>
      <p:sp>
        <p:nvSpPr>
          <p:cNvPr id="6" name="页脚占位符 5"/>
          <p:cNvSpPr>
            <a:spLocks noGrp="1"/>
          </p:cNvSpPr>
          <p:nvPr>
            <p:ph type="ftr" sz="quarter" idx="12"/>
          </p:nvPr>
        </p:nvSpPr>
        <p:spPr/>
        <p:txBody>
          <a:bodyPr/>
          <a:lstStyle/>
          <a:p>
            <a:r>
              <a:rPr lang="zh-CN" altLang="en-US" smtClean="0">
                <a:solidFill>
                  <a:prstClr val="black"/>
                </a:solidFill>
              </a:rPr>
              <a:t>华为技术有限公司  版权所有  未经许可不得扩散</a:t>
            </a:r>
            <a:endParaRPr lang="zh-CN" altLang="en-US" dirty="0">
              <a:solidFill>
                <a:prstClr val="black"/>
              </a:solidFill>
            </a:endParaRPr>
          </a:p>
        </p:txBody>
      </p:sp>
    </p:spTree>
    <p:extLst>
      <p:ext uri="{BB962C8B-B14F-4D97-AF65-F5344CB8AC3E}">
        <p14:creationId xmlns:p14="http://schemas.microsoft.com/office/powerpoint/2010/main" val="29936489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幻灯片图像占位符 1"/>
          <p:cNvSpPr>
            <a:spLocks noGrp="1" noRot="1" noChangeAspect="1" noTextEdit="1"/>
          </p:cNvSpPr>
          <p:nvPr>
            <p:ph type="sldImg"/>
          </p:nvPr>
        </p:nvSpPr>
        <p:spPr>
          <a:ln/>
        </p:spPr>
      </p:sp>
      <p:sp>
        <p:nvSpPr>
          <p:cNvPr id="129027" name="备注占位符 2"/>
          <p:cNvSpPr>
            <a:spLocks noGrp="1"/>
          </p:cNvSpPr>
          <p:nvPr>
            <p:ph type="body" idx="1"/>
          </p:nvPr>
        </p:nvSpPr>
        <p:spPr>
          <a:noFill/>
          <a:ln/>
        </p:spPr>
        <p:txBody>
          <a:bodyPr/>
          <a:lstStyle/>
          <a:p>
            <a:r>
              <a:rPr lang="zh-CN" altLang="zh-CN" smtClean="0"/>
              <a:t>分层法思想很简单：当模型的所有低层结构工作正常时，它的高层结构才能正常工作。在确信所有低层结构都正常运行之前，解决高层结构问题完全是浪费时间</a:t>
            </a:r>
            <a:endParaRPr lang="zh-CN" altLang="en-US" smtClean="0"/>
          </a:p>
        </p:txBody>
      </p:sp>
      <p:sp>
        <p:nvSpPr>
          <p:cNvPr id="129028" name="页眉占位符 3"/>
          <p:cNvSpPr>
            <a:spLocks noGrp="1"/>
          </p:cNvSpPr>
          <p:nvPr>
            <p:ph type="hdr" sz="quarter"/>
          </p:nvPr>
        </p:nvSpPr>
        <p:spPr>
          <a:noFill/>
        </p:spPr>
        <p:txBody>
          <a:bodyPr/>
          <a:lstStyle/>
          <a:p>
            <a:r>
              <a:rPr lang="en-US" altLang="zh-CN" dirty="0" smtClean="0"/>
              <a:t>eNodeB LTE </a:t>
            </a:r>
            <a:r>
              <a:rPr lang="zh-CN" altLang="en-US" dirty="0" smtClean="0"/>
              <a:t>传输故障专题</a:t>
            </a:r>
          </a:p>
        </p:txBody>
      </p:sp>
      <p:sp>
        <p:nvSpPr>
          <p:cNvPr id="129029" name="页脚占位符 4"/>
          <p:cNvSpPr>
            <a:spLocks noGrp="1"/>
          </p:cNvSpPr>
          <p:nvPr>
            <p:ph type="ftr" sz="quarter" idx="4"/>
          </p:nvPr>
        </p:nvSpPr>
        <p:spPr>
          <a:noFill/>
        </p:spPr>
        <p:txBody>
          <a:bodyPr/>
          <a:lstStyle/>
          <a:p>
            <a:r>
              <a:rPr lang="zh-CN" altLang="en-US" smtClean="0"/>
              <a:t>华为技术有限公司  版权所有  未经许可不得扩散</a:t>
            </a:r>
            <a:endParaRPr lang="zh-CN" altLang="en-US" sz="1300" smtClean="0">
              <a:ea typeface="宋体" charset="-122"/>
            </a:endParaRPr>
          </a:p>
        </p:txBody>
      </p:sp>
      <p:sp>
        <p:nvSpPr>
          <p:cNvPr id="129030" name="灯片编号占位符 5"/>
          <p:cNvSpPr>
            <a:spLocks noGrp="1"/>
          </p:cNvSpPr>
          <p:nvPr>
            <p:ph type="sldNum" sz="quarter" idx="5"/>
          </p:nvPr>
        </p:nvSpPr>
        <p:spPr>
          <a:noFill/>
        </p:spPr>
        <p:txBody>
          <a:bodyPr/>
          <a:lstStyle/>
          <a:p>
            <a:r>
              <a:rPr lang="en-US" altLang="zh-CN" smtClean="0"/>
              <a:t>P-</a:t>
            </a:r>
            <a:fld id="{79907016-20C3-4B5A-BA54-34443AF0E581}" type="slidenum">
              <a:rPr lang="en-US" altLang="zh-CN" smtClean="0"/>
              <a:pPr/>
              <a:t>10</a:t>
            </a:fld>
            <a:endParaRPr lang="en-US" altLang="zh-CN" smtClean="0"/>
          </a:p>
        </p:txBody>
      </p:sp>
    </p:spTree>
    <p:extLst>
      <p:ext uri="{BB962C8B-B14F-4D97-AF65-F5344CB8AC3E}">
        <p14:creationId xmlns:p14="http://schemas.microsoft.com/office/powerpoint/2010/main" val="33870236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幻灯片图像占位符 1"/>
          <p:cNvSpPr>
            <a:spLocks noGrp="1" noRot="1" noChangeAspect="1" noTextEdit="1"/>
          </p:cNvSpPr>
          <p:nvPr>
            <p:ph type="sldImg"/>
          </p:nvPr>
        </p:nvSpPr>
        <p:spPr>
          <a:ln/>
        </p:spPr>
      </p:sp>
      <p:sp>
        <p:nvSpPr>
          <p:cNvPr id="130051" name="备注占位符 2"/>
          <p:cNvSpPr>
            <a:spLocks noGrp="1"/>
          </p:cNvSpPr>
          <p:nvPr>
            <p:ph type="body" idx="1"/>
          </p:nvPr>
        </p:nvSpPr>
        <p:spPr>
          <a:noFill/>
          <a:ln/>
        </p:spPr>
        <p:txBody>
          <a:bodyPr/>
          <a:lstStyle/>
          <a:p>
            <a:r>
              <a:rPr lang="zh-CN" altLang="zh-CN" smtClean="0"/>
              <a:t>分段法的思想就是：把端到端网络分段，逐段排查错误，缩小故障范围。在</a:t>
            </a:r>
            <a:r>
              <a:rPr lang="en-US" altLang="zh-CN" smtClean="0"/>
              <a:t>LTE</a:t>
            </a:r>
            <a:r>
              <a:rPr lang="zh-CN" altLang="zh-CN" smtClean="0"/>
              <a:t>系统中，需要通过分段法确认故障点位置；区分出是基站故障，还是承载网络故障</a:t>
            </a:r>
            <a:endParaRPr lang="zh-CN" altLang="en-US" smtClean="0"/>
          </a:p>
        </p:txBody>
      </p:sp>
      <p:sp>
        <p:nvSpPr>
          <p:cNvPr id="130052" name="页眉占位符 3"/>
          <p:cNvSpPr>
            <a:spLocks noGrp="1"/>
          </p:cNvSpPr>
          <p:nvPr>
            <p:ph type="hdr" sz="quarter"/>
          </p:nvPr>
        </p:nvSpPr>
        <p:spPr>
          <a:noFill/>
        </p:spPr>
        <p:txBody>
          <a:bodyPr/>
          <a:lstStyle/>
          <a:p>
            <a:r>
              <a:rPr lang="en-US" altLang="zh-CN" dirty="0" smtClean="0"/>
              <a:t>eNodeB LTE </a:t>
            </a:r>
            <a:r>
              <a:rPr lang="zh-CN" altLang="en-US" dirty="0" smtClean="0"/>
              <a:t>传输故障专题</a:t>
            </a:r>
          </a:p>
        </p:txBody>
      </p:sp>
      <p:sp>
        <p:nvSpPr>
          <p:cNvPr id="130053" name="页脚占位符 4"/>
          <p:cNvSpPr>
            <a:spLocks noGrp="1"/>
          </p:cNvSpPr>
          <p:nvPr>
            <p:ph type="ftr" sz="quarter" idx="4"/>
          </p:nvPr>
        </p:nvSpPr>
        <p:spPr>
          <a:noFill/>
        </p:spPr>
        <p:txBody>
          <a:bodyPr/>
          <a:lstStyle/>
          <a:p>
            <a:r>
              <a:rPr lang="zh-CN" altLang="en-US" smtClean="0"/>
              <a:t>华为技术有限公司  版权所有  未经许可不得扩散</a:t>
            </a:r>
            <a:endParaRPr lang="zh-CN" altLang="en-US" sz="1300" smtClean="0">
              <a:ea typeface="宋体" charset="-122"/>
            </a:endParaRPr>
          </a:p>
        </p:txBody>
      </p:sp>
      <p:sp>
        <p:nvSpPr>
          <p:cNvPr id="130054" name="灯片编号占位符 5"/>
          <p:cNvSpPr>
            <a:spLocks noGrp="1"/>
          </p:cNvSpPr>
          <p:nvPr>
            <p:ph type="sldNum" sz="quarter" idx="5"/>
          </p:nvPr>
        </p:nvSpPr>
        <p:spPr>
          <a:noFill/>
        </p:spPr>
        <p:txBody>
          <a:bodyPr/>
          <a:lstStyle/>
          <a:p>
            <a:r>
              <a:rPr lang="en-US" altLang="zh-CN" smtClean="0"/>
              <a:t>P-</a:t>
            </a:r>
            <a:fld id="{F5FAA626-D3AF-40FC-BC94-FA739CB7AE31}" type="slidenum">
              <a:rPr lang="en-US" altLang="zh-CN" smtClean="0"/>
              <a:pPr/>
              <a:t>12</a:t>
            </a:fld>
            <a:endParaRPr lang="en-US" altLang="zh-CN" smtClean="0"/>
          </a:p>
        </p:txBody>
      </p:sp>
    </p:spTree>
    <p:extLst>
      <p:ext uri="{BB962C8B-B14F-4D97-AF65-F5344CB8AC3E}">
        <p14:creationId xmlns:p14="http://schemas.microsoft.com/office/powerpoint/2010/main" val="1932280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a:ln/>
        </p:spPr>
      </p:sp>
      <p:sp>
        <p:nvSpPr>
          <p:cNvPr id="131075" name="备注占位符 2"/>
          <p:cNvSpPr>
            <a:spLocks noGrp="1"/>
          </p:cNvSpPr>
          <p:nvPr>
            <p:ph type="body" idx="1"/>
          </p:nvPr>
        </p:nvSpPr>
        <p:spPr>
          <a:noFill/>
          <a:ln/>
        </p:spPr>
        <p:txBody>
          <a:bodyPr/>
          <a:lstStyle/>
          <a:p>
            <a:r>
              <a:rPr lang="en-US" altLang="zh-CN" sz="1100" kern="1200" dirty="0" smtClean="0">
                <a:solidFill>
                  <a:schemeClr val="tx1"/>
                </a:solidFill>
                <a:latin typeface="FrutigerNext LT Regular" pitchFamily="34" charset="0"/>
                <a:ea typeface="华文细黑" pitchFamily="2" charset="-122"/>
                <a:cs typeface="+mn-cs"/>
              </a:rPr>
              <a:t>PING</a:t>
            </a:r>
            <a:r>
              <a:rPr lang="zh-CN" altLang="zh-CN" sz="1100" kern="1200" dirty="0" smtClean="0">
                <a:solidFill>
                  <a:schemeClr val="tx1"/>
                </a:solidFill>
                <a:latin typeface="FrutigerNext LT Regular" pitchFamily="34" charset="0"/>
                <a:ea typeface="华文细黑" pitchFamily="2" charset="-122"/>
                <a:cs typeface="+mn-cs"/>
              </a:rPr>
              <a:t>：</a:t>
            </a:r>
            <a:r>
              <a:rPr lang="zh-CN" altLang="en-US" sz="1100" kern="1200" dirty="0" smtClean="0">
                <a:solidFill>
                  <a:schemeClr val="tx1"/>
                </a:solidFill>
                <a:latin typeface="FrutigerNext LT Regular" pitchFamily="34" charset="0"/>
                <a:ea typeface="华文细黑" pitchFamily="2" charset="-122"/>
                <a:cs typeface="+mn-cs"/>
              </a:rPr>
              <a:t>主要用于中断故障，也</a:t>
            </a:r>
            <a:r>
              <a:rPr lang="zh-CN" altLang="zh-CN" sz="1100" kern="1200" dirty="0" smtClean="0">
                <a:solidFill>
                  <a:schemeClr val="tx1"/>
                </a:solidFill>
                <a:latin typeface="FrutigerNext LT Regular" pitchFamily="34" charset="0"/>
                <a:ea typeface="华文细黑" pitchFamily="2" charset="-122"/>
                <a:cs typeface="+mn-cs"/>
              </a:rPr>
              <a:t>可以提供简单的丢包，时延统计功能</a:t>
            </a:r>
            <a:r>
              <a:rPr lang="zh-CN" altLang="en-US" sz="1100" kern="1200" dirty="0" smtClean="0">
                <a:solidFill>
                  <a:schemeClr val="tx1"/>
                </a:solidFill>
                <a:latin typeface="FrutigerNext LT Regular" pitchFamily="34" charset="0"/>
                <a:ea typeface="华文细黑" pitchFamily="2" charset="-122"/>
                <a:cs typeface="+mn-cs"/>
              </a:rPr>
              <a:t>。</a:t>
            </a:r>
            <a:endParaRPr lang="en-US" altLang="zh-CN" sz="1100" kern="1200" dirty="0" smtClean="0">
              <a:solidFill>
                <a:schemeClr val="tx1"/>
              </a:solidFill>
              <a:latin typeface="FrutigerNext LT Regular" pitchFamily="34" charset="0"/>
              <a:ea typeface="华文细黑" pitchFamily="2" charset="-122"/>
              <a:cs typeface="+mn-cs"/>
            </a:endParaRPr>
          </a:p>
          <a:p>
            <a:r>
              <a:rPr lang="en-US" altLang="zh-CN" sz="1100" kern="1200" dirty="0" smtClean="0">
                <a:solidFill>
                  <a:schemeClr val="tx1"/>
                </a:solidFill>
                <a:latin typeface="FrutigerNext LT Regular" pitchFamily="34" charset="0"/>
                <a:ea typeface="华文细黑" pitchFamily="2" charset="-122"/>
                <a:cs typeface="+mn-cs"/>
              </a:rPr>
              <a:t>IPPM</a:t>
            </a:r>
            <a:r>
              <a:rPr lang="zh-CN" altLang="zh-CN" sz="1100" kern="1200" dirty="0" smtClean="0">
                <a:solidFill>
                  <a:schemeClr val="tx1"/>
                </a:solidFill>
                <a:latin typeface="FrutigerNext LT Regular" pitchFamily="34" charset="0"/>
                <a:ea typeface="华文细黑" pitchFamily="2" charset="-122"/>
                <a:cs typeface="+mn-cs"/>
              </a:rPr>
              <a:t>：华为特有的传输承载端到端性能检测工具，需要核心网配合使用，支持上行方向的性能检测。通过启动</a:t>
            </a:r>
            <a:r>
              <a:rPr lang="en-US" altLang="zh-CN" sz="1100" kern="1200" dirty="0" smtClean="0">
                <a:solidFill>
                  <a:schemeClr val="tx1"/>
                </a:solidFill>
                <a:latin typeface="FrutigerNext LT Regular" pitchFamily="34" charset="0"/>
                <a:ea typeface="华文细黑" pitchFamily="2" charset="-122"/>
                <a:cs typeface="+mn-cs"/>
              </a:rPr>
              <a:t>IPPM</a:t>
            </a:r>
            <a:r>
              <a:rPr lang="zh-CN" altLang="zh-CN" sz="1100" kern="1200" dirty="0" smtClean="0">
                <a:solidFill>
                  <a:schemeClr val="tx1"/>
                </a:solidFill>
                <a:latin typeface="FrutigerNext LT Regular" pitchFamily="34" charset="0"/>
                <a:ea typeface="华文细黑" pitchFamily="2" charset="-122"/>
                <a:cs typeface="+mn-cs"/>
              </a:rPr>
              <a:t>检测，可以得到承载网络</a:t>
            </a:r>
            <a:r>
              <a:rPr lang="en-US" altLang="zh-CN" sz="1100" kern="1200" dirty="0" smtClean="0">
                <a:solidFill>
                  <a:schemeClr val="tx1"/>
                </a:solidFill>
                <a:latin typeface="FrutigerNext LT Regular" pitchFamily="34" charset="0"/>
                <a:ea typeface="华文细黑" pitchFamily="2" charset="-122"/>
                <a:cs typeface="+mn-cs"/>
              </a:rPr>
              <a:t>RTT</a:t>
            </a:r>
            <a:r>
              <a:rPr lang="zh-CN" altLang="zh-CN" sz="1100" kern="1200" dirty="0" smtClean="0">
                <a:solidFill>
                  <a:schemeClr val="tx1"/>
                </a:solidFill>
                <a:latin typeface="FrutigerNext LT Regular" pitchFamily="34" charset="0"/>
                <a:ea typeface="华文细黑" pitchFamily="2" charset="-122"/>
                <a:cs typeface="+mn-cs"/>
              </a:rPr>
              <a:t>时延，接收</a:t>
            </a:r>
            <a:r>
              <a:rPr lang="en-US" altLang="zh-CN" sz="1100" kern="1200" dirty="0" smtClean="0">
                <a:solidFill>
                  <a:schemeClr val="tx1"/>
                </a:solidFill>
                <a:latin typeface="FrutigerNext LT Regular" pitchFamily="34" charset="0"/>
                <a:ea typeface="华文细黑" pitchFamily="2" charset="-122"/>
                <a:cs typeface="+mn-cs"/>
              </a:rPr>
              <a:t>/</a:t>
            </a:r>
            <a:r>
              <a:rPr lang="zh-CN" altLang="zh-CN" sz="1100" kern="1200" dirty="0" smtClean="0">
                <a:solidFill>
                  <a:schemeClr val="tx1"/>
                </a:solidFill>
                <a:latin typeface="FrutigerNext LT Regular" pitchFamily="34" charset="0"/>
                <a:ea typeface="华文细黑" pitchFamily="2" charset="-122"/>
                <a:cs typeface="+mn-cs"/>
              </a:rPr>
              <a:t>发送抖动，丢包率，发送接收流量。</a:t>
            </a:r>
            <a:endParaRPr lang="en-US" altLang="zh-CN" sz="1100" kern="1200" dirty="0" smtClean="0">
              <a:solidFill>
                <a:schemeClr val="tx1"/>
              </a:solidFill>
              <a:latin typeface="FrutigerNext LT Regular" pitchFamily="34" charset="0"/>
              <a:ea typeface="华文细黑" pitchFamily="2" charset="-122"/>
              <a:cs typeface="+mn-cs"/>
            </a:endParaRPr>
          </a:p>
          <a:p>
            <a:r>
              <a:rPr lang="en-US" altLang="zh-CN" sz="1100" kern="1200" dirty="0" smtClean="0">
                <a:solidFill>
                  <a:schemeClr val="tx1"/>
                </a:solidFill>
                <a:latin typeface="FrutigerNext LT Regular" pitchFamily="34" charset="0"/>
                <a:ea typeface="华文细黑" pitchFamily="2" charset="-122"/>
                <a:cs typeface="+mn-cs"/>
              </a:rPr>
              <a:t>UDP</a:t>
            </a:r>
            <a:r>
              <a:rPr lang="zh-CN" altLang="zh-CN" sz="1100" kern="1200" dirty="0" smtClean="0">
                <a:solidFill>
                  <a:schemeClr val="tx1"/>
                </a:solidFill>
                <a:latin typeface="FrutigerNext LT Regular" pitchFamily="34" charset="0"/>
                <a:ea typeface="华文细黑" pitchFamily="2" charset="-122"/>
                <a:cs typeface="+mn-cs"/>
              </a:rPr>
              <a:t>灌包：需要对端</a:t>
            </a:r>
            <a:r>
              <a:rPr lang="en-US" altLang="zh-CN" sz="1100" kern="1200" dirty="0" smtClean="0">
                <a:solidFill>
                  <a:schemeClr val="tx1"/>
                </a:solidFill>
                <a:latin typeface="FrutigerNext LT Regular" pitchFamily="34" charset="0"/>
                <a:ea typeface="华文细黑" pitchFamily="2" charset="-122"/>
                <a:cs typeface="+mn-cs"/>
              </a:rPr>
              <a:t>UDP</a:t>
            </a:r>
            <a:r>
              <a:rPr lang="zh-CN" altLang="zh-CN" sz="1100" kern="1200" dirty="0" smtClean="0">
                <a:solidFill>
                  <a:schemeClr val="tx1"/>
                </a:solidFill>
                <a:latin typeface="FrutigerNext LT Regular" pitchFamily="34" charset="0"/>
                <a:ea typeface="华文细黑" pitchFamily="2" charset="-122"/>
                <a:cs typeface="+mn-cs"/>
              </a:rPr>
              <a:t>环回配合，基站发送一定数量的</a:t>
            </a:r>
            <a:r>
              <a:rPr lang="en-US" altLang="zh-CN" sz="1100" kern="1200" dirty="0" smtClean="0">
                <a:solidFill>
                  <a:schemeClr val="tx1"/>
                </a:solidFill>
                <a:latin typeface="FrutigerNext LT Regular" pitchFamily="34" charset="0"/>
                <a:ea typeface="华文细黑" pitchFamily="2" charset="-122"/>
                <a:cs typeface="+mn-cs"/>
              </a:rPr>
              <a:t>UDP</a:t>
            </a:r>
            <a:r>
              <a:rPr lang="zh-CN" altLang="zh-CN" sz="1100" kern="1200" dirty="0" smtClean="0">
                <a:solidFill>
                  <a:schemeClr val="tx1"/>
                </a:solidFill>
                <a:latin typeface="FrutigerNext LT Regular" pitchFamily="34" charset="0"/>
                <a:ea typeface="华文细黑" pitchFamily="2" charset="-122"/>
                <a:cs typeface="+mn-cs"/>
              </a:rPr>
              <a:t>报文到网络中，被对端设备</a:t>
            </a:r>
            <a:r>
              <a:rPr lang="en-US" altLang="zh-CN" sz="1100" kern="1200" dirty="0" smtClean="0">
                <a:solidFill>
                  <a:schemeClr val="tx1"/>
                </a:solidFill>
                <a:latin typeface="FrutigerNext LT Regular" pitchFamily="34" charset="0"/>
                <a:ea typeface="华文细黑" pitchFamily="2" charset="-122"/>
                <a:cs typeface="+mn-cs"/>
              </a:rPr>
              <a:t>UDP</a:t>
            </a:r>
            <a:r>
              <a:rPr lang="zh-CN" altLang="zh-CN" sz="1100" kern="1200" dirty="0" smtClean="0">
                <a:solidFill>
                  <a:schemeClr val="tx1"/>
                </a:solidFill>
                <a:latin typeface="FrutigerNext LT Regular" pitchFamily="34" charset="0"/>
                <a:ea typeface="华文细黑" pitchFamily="2" charset="-122"/>
                <a:cs typeface="+mn-cs"/>
              </a:rPr>
              <a:t>环回。基站通过比较发送和接收的</a:t>
            </a:r>
            <a:r>
              <a:rPr lang="en-US" altLang="zh-CN" sz="1100" kern="1200" dirty="0" smtClean="0">
                <a:solidFill>
                  <a:schemeClr val="tx1"/>
                </a:solidFill>
                <a:latin typeface="FrutigerNext LT Regular" pitchFamily="34" charset="0"/>
                <a:ea typeface="华文细黑" pitchFamily="2" charset="-122"/>
                <a:cs typeface="+mn-cs"/>
              </a:rPr>
              <a:t>UDP</a:t>
            </a:r>
            <a:r>
              <a:rPr lang="zh-CN" altLang="zh-CN" sz="1100" kern="1200" dirty="0" smtClean="0">
                <a:solidFill>
                  <a:schemeClr val="tx1"/>
                </a:solidFill>
                <a:latin typeface="FrutigerNext LT Regular" pitchFamily="34" charset="0"/>
                <a:ea typeface="华文细黑" pitchFamily="2" charset="-122"/>
                <a:cs typeface="+mn-cs"/>
              </a:rPr>
              <a:t>报文，计算出网络中的时延，抖动和丢包。</a:t>
            </a:r>
            <a:r>
              <a:rPr lang="en-US" altLang="zh-CN" sz="1100" kern="1200" dirty="0" smtClean="0">
                <a:solidFill>
                  <a:schemeClr val="tx1"/>
                </a:solidFill>
                <a:latin typeface="FrutigerNext LT Regular" pitchFamily="34" charset="0"/>
                <a:ea typeface="华文细黑" pitchFamily="2" charset="-122"/>
                <a:cs typeface="+mn-cs"/>
              </a:rPr>
              <a:t>UDP</a:t>
            </a:r>
            <a:r>
              <a:rPr lang="zh-CN" altLang="zh-CN" sz="1100" kern="1200" dirty="0" smtClean="0">
                <a:solidFill>
                  <a:schemeClr val="tx1"/>
                </a:solidFill>
                <a:latin typeface="FrutigerNext LT Regular" pitchFamily="34" charset="0"/>
                <a:ea typeface="华文细黑" pitchFamily="2" charset="-122"/>
                <a:cs typeface="+mn-cs"/>
              </a:rPr>
              <a:t>灌包会中断业务，结合实际场景使用</a:t>
            </a:r>
            <a:endParaRPr lang="zh-CN" altLang="en-US" dirty="0" smtClean="0"/>
          </a:p>
        </p:txBody>
      </p:sp>
      <p:sp>
        <p:nvSpPr>
          <p:cNvPr id="131076" name="页眉占位符 3"/>
          <p:cNvSpPr>
            <a:spLocks noGrp="1"/>
          </p:cNvSpPr>
          <p:nvPr>
            <p:ph type="hdr" sz="quarter"/>
          </p:nvPr>
        </p:nvSpPr>
        <p:spPr>
          <a:noFill/>
        </p:spPr>
        <p:txBody>
          <a:bodyPr/>
          <a:lstStyle/>
          <a:p>
            <a:r>
              <a:rPr lang="en-US" altLang="zh-CN" dirty="0" smtClean="0"/>
              <a:t>eNodeB LTE </a:t>
            </a:r>
            <a:r>
              <a:rPr lang="zh-CN" altLang="en-US" dirty="0" smtClean="0"/>
              <a:t>传输故障专题</a:t>
            </a:r>
          </a:p>
        </p:txBody>
      </p:sp>
      <p:sp>
        <p:nvSpPr>
          <p:cNvPr id="131077" name="页脚占位符 4"/>
          <p:cNvSpPr>
            <a:spLocks noGrp="1"/>
          </p:cNvSpPr>
          <p:nvPr>
            <p:ph type="ftr" sz="quarter" idx="4"/>
          </p:nvPr>
        </p:nvSpPr>
        <p:spPr>
          <a:noFill/>
        </p:spPr>
        <p:txBody>
          <a:bodyPr/>
          <a:lstStyle/>
          <a:p>
            <a:r>
              <a:rPr lang="zh-CN" altLang="en-US" smtClean="0"/>
              <a:t>华为技术有限公司  版权所有  未经许可不得扩散</a:t>
            </a:r>
            <a:endParaRPr lang="zh-CN" altLang="en-US" sz="1300" smtClean="0">
              <a:ea typeface="宋体" charset="-122"/>
            </a:endParaRPr>
          </a:p>
        </p:txBody>
      </p:sp>
      <p:sp>
        <p:nvSpPr>
          <p:cNvPr id="131078" name="灯片编号占位符 5"/>
          <p:cNvSpPr>
            <a:spLocks noGrp="1"/>
          </p:cNvSpPr>
          <p:nvPr>
            <p:ph type="sldNum" sz="quarter" idx="5"/>
          </p:nvPr>
        </p:nvSpPr>
        <p:spPr>
          <a:noFill/>
        </p:spPr>
        <p:txBody>
          <a:bodyPr/>
          <a:lstStyle/>
          <a:p>
            <a:r>
              <a:rPr lang="en-US" altLang="zh-CN" smtClean="0"/>
              <a:t>P-</a:t>
            </a:r>
            <a:fld id="{9995A353-9E9B-47E0-9C2F-CC36977A52E6}" type="slidenum">
              <a:rPr lang="en-US" altLang="zh-CN" smtClean="0"/>
              <a:pPr/>
              <a:t>13</a:t>
            </a:fld>
            <a:endParaRPr lang="en-US" altLang="zh-CN" smtClean="0"/>
          </a:p>
        </p:txBody>
      </p:sp>
    </p:spTree>
    <p:extLst>
      <p:ext uri="{BB962C8B-B14F-4D97-AF65-F5344CB8AC3E}">
        <p14:creationId xmlns:p14="http://schemas.microsoft.com/office/powerpoint/2010/main" val="23210082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hdr" sz="quarter"/>
          </p:nvPr>
        </p:nvSpPr>
        <p:spPr>
          <a:noFill/>
        </p:spPr>
        <p:txBody>
          <a:bodyPr/>
          <a:lstStyle/>
          <a:p>
            <a:r>
              <a:rPr lang="en-US" altLang="zh-CN" dirty="0" smtClean="0"/>
              <a:t>eNodeB LTE </a:t>
            </a:r>
            <a:r>
              <a:rPr lang="zh-CN" altLang="en-US" dirty="0" smtClean="0"/>
              <a:t>传输故障专题</a:t>
            </a:r>
          </a:p>
        </p:txBody>
      </p:sp>
      <p:sp>
        <p:nvSpPr>
          <p:cNvPr id="132099" name="Rectangle 6"/>
          <p:cNvSpPr>
            <a:spLocks noGrp="1" noChangeArrowheads="1"/>
          </p:cNvSpPr>
          <p:nvPr>
            <p:ph type="ftr" sz="quarter" idx="4"/>
          </p:nvPr>
        </p:nvSpPr>
        <p:spPr>
          <a:noFill/>
        </p:spPr>
        <p:txBody>
          <a:bodyPr/>
          <a:lstStyle/>
          <a:p>
            <a:r>
              <a:rPr lang="zh-CN" altLang="en-US" smtClean="0"/>
              <a:t>华为技术有限公司  版权所有  未经许可不得扩散</a:t>
            </a:r>
            <a:endParaRPr lang="zh-CN" altLang="en-US" sz="1300" smtClean="0">
              <a:latin typeface="Arial" charset="0"/>
              <a:ea typeface="宋体" charset="-122"/>
            </a:endParaRPr>
          </a:p>
        </p:txBody>
      </p:sp>
      <p:sp>
        <p:nvSpPr>
          <p:cNvPr id="132100" name="Rectangle 7"/>
          <p:cNvSpPr>
            <a:spLocks noGrp="1" noChangeArrowheads="1"/>
          </p:cNvSpPr>
          <p:nvPr>
            <p:ph type="sldNum" sz="quarter" idx="5"/>
          </p:nvPr>
        </p:nvSpPr>
        <p:spPr>
          <a:noFill/>
        </p:spPr>
        <p:txBody>
          <a:bodyPr/>
          <a:lstStyle/>
          <a:p>
            <a:r>
              <a:rPr lang="en-US" altLang="zh-CN" smtClean="0"/>
              <a:t>P-</a:t>
            </a:r>
            <a:fld id="{968F8211-62E5-4187-9147-36419D3553A6}" type="slidenum">
              <a:rPr lang="en-US" altLang="zh-CN" smtClean="0"/>
              <a:pPr/>
              <a:t>14</a:t>
            </a:fld>
            <a:endParaRPr lang="en-US" altLang="zh-CN" smtClean="0"/>
          </a:p>
        </p:txBody>
      </p:sp>
      <p:sp>
        <p:nvSpPr>
          <p:cNvPr id="132101" name="Rectangle 2"/>
          <p:cNvSpPr>
            <a:spLocks noGrp="1" noRot="1" noChangeAspect="1" noChangeArrowheads="1" noTextEdit="1"/>
          </p:cNvSpPr>
          <p:nvPr>
            <p:ph type="sldImg"/>
          </p:nvPr>
        </p:nvSpPr>
        <p:spPr>
          <a:ln/>
        </p:spPr>
      </p:sp>
      <p:sp>
        <p:nvSpPr>
          <p:cNvPr id="132102" name="Rectangle 3"/>
          <p:cNvSpPr>
            <a:spLocks noGrp="1" noChangeArrowheads="1"/>
          </p:cNvSpPr>
          <p:nvPr>
            <p:ph type="body" idx="1"/>
          </p:nvPr>
        </p:nvSpPr>
        <p:spPr>
          <a:noFill/>
          <a:ln/>
        </p:spPr>
        <p:txBody>
          <a:bodyPr/>
          <a:lstStyle/>
          <a:p>
            <a:r>
              <a:rPr lang="en-US" altLang="zh-CN" dirty="0" smtClean="0"/>
              <a:t>ICMP</a:t>
            </a:r>
            <a:r>
              <a:rPr lang="zh-CN" altLang="en-US" dirty="0" smtClean="0"/>
              <a:t>（</a:t>
            </a:r>
            <a:r>
              <a:rPr lang="en-US" altLang="zh-CN" dirty="0" smtClean="0"/>
              <a:t>Internet Control Message Protocol</a:t>
            </a:r>
            <a:r>
              <a:rPr lang="zh-CN" altLang="en-US" dirty="0" smtClean="0"/>
              <a:t>）常被认为是</a:t>
            </a:r>
            <a:r>
              <a:rPr lang="en-US" altLang="zh-CN" dirty="0" smtClean="0"/>
              <a:t>IP</a:t>
            </a:r>
            <a:r>
              <a:rPr lang="zh-CN" altLang="en-US" dirty="0" smtClean="0"/>
              <a:t>层的一个组成部分。它能够传递差错、控制、查询报文等信息，</a:t>
            </a:r>
            <a:r>
              <a:rPr lang="en-US" altLang="zh-CN" dirty="0" smtClean="0"/>
              <a:t>ICMP</a:t>
            </a:r>
            <a:r>
              <a:rPr lang="zh-CN" altLang="en-US" dirty="0" smtClean="0"/>
              <a:t>报文通常被</a:t>
            </a:r>
            <a:r>
              <a:rPr lang="en-US" altLang="zh-CN" dirty="0" smtClean="0"/>
              <a:t>IP</a:t>
            </a:r>
            <a:r>
              <a:rPr lang="zh-CN" altLang="en-US" dirty="0" smtClean="0"/>
              <a:t>层或更高层协议（</a:t>
            </a:r>
            <a:r>
              <a:rPr lang="en-US" altLang="zh-CN" dirty="0" smtClean="0"/>
              <a:t>TCP</a:t>
            </a:r>
            <a:r>
              <a:rPr lang="zh-CN" altLang="en-US" dirty="0" smtClean="0"/>
              <a:t>或</a:t>
            </a:r>
            <a:r>
              <a:rPr lang="en-US" altLang="zh-CN" dirty="0" smtClean="0"/>
              <a:t>UDP</a:t>
            </a:r>
            <a:r>
              <a:rPr lang="zh-CN" altLang="en-US" dirty="0" smtClean="0"/>
              <a:t>）使用；</a:t>
            </a:r>
          </a:p>
          <a:p>
            <a:r>
              <a:rPr lang="en-US" altLang="zh-CN" dirty="0" smtClean="0"/>
              <a:t>Ping</a:t>
            </a:r>
            <a:r>
              <a:rPr lang="zh-CN" altLang="en-US" dirty="0" smtClean="0"/>
              <a:t>会发送</a:t>
            </a:r>
            <a:r>
              <a:rPr lang="en-US" altLang="zh-CN" dirty="0" smtClean="0"/>
              <a:t>echo request packet</a:t>
            </a:r>
            <a:r>
              <a:rPr lang="zh-CN" altLang="en-US" dirty="0" smtClean="0"/>
              <a:t>到某个地址，然后等待应答（</a:t>
            </a:r>
            <a:r>
              <a:rPr lang="en-US" altLang="zh-CN" dirty="0" smtClean="0"/>
              <a:t>reply</a:t>
            </a:r>
            <a:r>
              <a:rPr lang="zh-CN" altLang="en-US" dirty="0" smtClean="0"/>
              <a:t>），当</a:t>
            </a:r>
            <a:r>
              <a:rPr lang="en-US" altLang="zh-CN" dirty="0" smtClean="0"/>
              <a:t>echo request</a:t>
            </a:r>
            <a:r>
              <a:rPr lang="zh-CN" altLang="en-US" dirty="0" smtClean="0"/>
              <a:t>到达目标地址以后，在一个有效的时间内（</a:t>
            </a:r>
            <a:r>
              <a:rPr lang="en-US" altLang="zh-CN" dirty="0" smtClean="0"/>
              <a:t>timeout</a:t>
            </a:r>
            <a:r>
              <a:rPr lang="zh-CN" altLang="en-US" dirty="0" smtClean="0"/>
              <a:t>之前</a:t>
            </a:r>
            <a:r>
              <a:rPr lang="en-US" altLang="zh-CN" dirty="0" smtClean="0"/>
              <a:t>)</a:t>
            </a:r>
            <a:r>
              <a:rPr lang="zh-CN" altLang="en-US" dirty="0" smtClean="0"/>
              <a:t>返回</a:t>
            </a:r>
            <a:r>
              <a:rPr lang="en-US" altLang="zh-CN" dirty="0" smtClean="0"/>
              <a:t>echo reply packet</a:t>
            </a:r>
            <a:r>
              <a:rPr lang="zh-CN" altLang="en-US" dirty="0" smtClean="0"/>
              <a:t>给源地址，则说明目的地可达。如在有效时间内，没有收到回应，则在发送端显示超时；</a:t>
            </a:r>
          </a:p>
          <a:p>
            <a:r>
              <a:rPr lang="en-US" altLang="zh-CN" dirty="0" smtClean="0"/>
              <a:t>Ping</a:t>
            </a:r>
            <a:r>
              <a:rPr lang="zh-CN" altLang="en-US" dirty="0" smtClean="0"/>
              <a:t>命令是把</a:t>
            </a:r>
            <a:r>
              <a:rPr lang="en-US" altLang="zh-CN" dirty="0" smtClean="0"/>
              <a:t>ICMP</a:t>
            </a:r>
            <a:r>
              <a:rPr lang="zh-CN" altLang="en-US" dirty="0" smtClean="0"/>
              <a:t>报文中的标识符置为发送该</a:t>
            </a:r>
            <a:r>
              <a:rPr lang="en-US" altLang="zh-CN" dirty="0" smtClean="0"/>
              <a:t>ICMP</a:t>
            </a:r>
            <a:r>
              <a:rPr lang="zh-CN" altLang="en-US" dirty="0" smtClean="0"/>
              <a:t>报文的进程，这样在对端可以区分出从本端运行的多个</a:t>
            </a:r>
            <a:r>
              <a:rPr lang="en-US" altLang="zh-CN" dirty="0" smtClean="0"/>
              <a:t>Ping</a:t>
            </a:r>
            <a:r>
              <a:rPr lang="zh-CN" altLang="en-US" dirty="0" smtClean="0"/>
              <a:t>实例；</a:t>
            </a:r>
          </a:p>
          <a:p>
            <a:r>
              <a:rPr lang="en-US" altLang="zh-CN" dirty="0" smtClean="0"/>
              <a:t>Ping</a:t>
            </a:r>
            <a:r>
              <a:rPr lang="zh-CN" altLang="en-US" dirty="0" smtClean="0"/>
              <a:t>命令每发送一个</a:t>
            </a:r>
            <a:r>
              <a:rPr lang="en-US" altLang="zh-CN" dirty="0" smtClean="0"/>
              <a:t>ICMP</a:t>
            </a:r>
            <a:r>
              <a:rPr lang="zh-CN" altLang="en-US" dirty="0" smtClean="0"/>
              <a:t>回显请求报文，顺序号就加</a:t>
            </a:r>
            <a:r>
              <a:rPr lang="en-US" altLang="zh-CN" dirty="0" smtClean="0"/>
              <a:t>1</a:t>
            </a:r>
            <a:r>
              <a:rPr lang="zh-CN" altLang="en-US" dirty="0" smtClean="0"/>
              <a:t>，顺序号从</a:t>
            </a:r>
            <a:r>
              <a:rPr lang="en-US" altLang="zh-CN" dirty="0" smtClean="0"/>
              <a:t>1</a:t>
            </a:r>
            <a:r>
              <a:rPr lang="zh-CN" altLang="en-US" dirty="0" smtClean="0"/>
              <a:t>开始，不同的系统发送回显请求的数量是不同的。</a:t>
            </a:r>
            <a:endParaRPr lang="en-US" altLang="zh-CN" dirty="0" smtClean="0"/>
          </a:p>
          <a:p>
            <a:endParaRPr lang="zh-CN" altLang="en-US" dirty="0" smtClean="0"/>
          </a:p>
        </p:txBody>
      </p:sp>
    </p:spTree>
    <p:extLst>
      <p:ext uri="{BB962C8B-B14F-4D97-AF65-F5344CB8AC3E}">
        <p14:creationId xmlns:p14="http://schemas.microsoft.com/office/powerpoint/2010/main" val="3933921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幻灯片图像占位符 1"/>
          <p:cNvSpPr>
            <a:spLocks noGrp="1" noRot="1" noChangeAspect="1" noTextEdit="1"/>
          </p:cNvSpPr>
          <p:nvPr>
            <p:ph type="sldImg"/>
          </p:nvPr>
        </p:nvSpPr>
        <p:spPr>
          <a:ln/>
        </p:spPr>
      </p:sp>
      <p:sp>
        <p:nvSpPr>
          <p:cNvPr id="133123" name="备注占位符 2"/>
          <p:cNvSpPr>
            <a:spLocks noGrp="1"/>
          </p:cNvSpPr>
          <p:nvPr>
            <p:ph type="body" idx="1"/>
          </p:nvPr>
        </p:nvSpPr>
        <p:spPr>
          <a:noFill/>
          <a:ln/>
        </p:spPr>
        <p:txBody>
          <a:bodyPr/>
          <a:lstStyle/>
          <a:p>
            <a:r>
              <a:rPr lang="zh-CN" altLang="en-US" dirty="0" smtClean="0"/>
              <a:t>返回码为：</a:t>
            </a:r>
            <a:endParaRPr lang="en-US" altLang="zh-CN" dirty="0" smtClean="0"/>
          </a:p>
          <a:p>
            <a:pPr lvl="1" indent="-180975">
              <a:buSzPct val="70000"/>
            </a:pPr>
            <a:r>
              <a:rPr lang="en-US" altLang="zh-CN" dirty="0" smtClean="0"/>
              <a:t>TTL Expired in Transit</a:t>
            </a:r>
            <a:r>
              <a:rPr lang="zh-CN" altLang="en-US" dirty="0" smtClean="0"/>
              <a:t>：</a:t>
            </a:r>
            <a:r>
              <a:rPr lang="zh-CN" altLang="zh-CN" dirty="0" smtClean="0"/>
              <a:t>此错误消息表示所需跃点的数目超过了</a:t>
            </a:r>
            <a:r>
              <a:rPr lang="en-US" altLang="zh-CN" dirty="0" smtClean="0"/>
              <a:t>“</a:t>
            </a:r>
            <a:r>
              <a:rPr lang="zh-CN" altLang="zh-CN" dirty="0" smtClean="0"/>
              <a:t>生存时间</a:t>
            </a:r>
            <a:r>
              <a:rPr lang="en-US" altLang="zh-CN" dirty="0" smtClean="0"/>
              <a:t>”(TTL)</a:t>
            </a:r>
            <a:r>
              <a:rPr lang="zh-CN" altLang="zh-CN" dirty="0" smtClean="0"/>
              <a:t>。通过使用</a:t>
            </a:r>
            <a:r>
              <a:rPr lang="en-US" altLang="zh-CN" dirty="0" smtClean="0"/>
              <a:t> ping-</a:t>
            </a:r>
            <a:r>
              <a:rPr lang="en-US" altLang="zh-CN" dirty="0" err="1" smtClean="0"/>
              <a:t>i</a:t>
            </a:r>
            <a:r>
              <a:rPr lang="en-US" altLang="zh-CN" dirty="0" smtClean="0"/>
              <a:t> </a:t>
            </a:r>
            <a:r>
              <a:rPr lang="zh-CN" altLang="zh-CN" dirty="0" smtClean="0"/>
              <a:t>参数增加</a:t>
            </a:r>
            <a:r>
              <a:rPr lang="en-US" altLang="zh-CN" dirty="0" smtClean="0"/>
              <a:t> TTL</a:t>
            </a:r>
            <a:r>
              <a:rPr lang="zh-CN" altLang="zh-CN" dirty="0" smtClean="0"/>
              <a:t>。可能存在路由循环。使用</a:t>
            </a:r>
            <a:r>
              <a:rPr lang="en-US" altLang="zh-CN" dirty="0" smtClean="0"/>
              <a:t> </a:t>
            </a:r>
            <a:r>
              <a:rPr lang="en-US" altLang="zh-CN" dirty="0" err="1" smtClean="0"/>
              <a:t>tracert</a:t>
            </a:r>
            <a:r>
              <a:rPr lang="en-US" altLang="zh-CN" dirty="0" smtClean="0"/>
              <a:t> </a:t>
            </a:r>
            <a:r>
              <a:rPr lang="zh-CN" altLang="zh-CN" dirty="0" smtClean="0"/>
              <a:t>命令检查是否是配置有问题的路由器导致了路由循环</a:t>
            </a:r>
            <a:r>
              <a:rPr lang="zh-CN" altLang="en-US" dirty="0" smtClean="0"/>
              <a:t>；</a:t>
            </a:r>
            <a:endParaRPr lang="en-US" altLang="zh-CN" dirty="0" smtClean="0"/>
          </a:p>
          <a:p>
            <a:pPr lvl="1" indent="-180975">
              <a:buSzPct val="70000"/>
            </a:pPr>
            <a:r>
              <a:rPr lang="en-US" altLang="zh-CN" dirty="0" smtClean="0"/>
              <a:t>Destination Host Unreachable</a:t>
            </a:r>
            <a:r>
              <a:rPr lang="zh-CN" altLang="en-US" dirty="0" smtClean="0"/>
              <a:t>：</a:t>
            </a:r>
            <a:r>
              <a:rPr lang="zh-CN" altLang="zh-CN" dirty="0" smtClean="0"/>
              <a:t>此错误消息表示在发送主机或路由器上不存在目标主机的本地或远程路由。对本地主机或路由器的路由表进行故障排除</a:t>
            </a:r>
            <a:r>
              <a:rPr lang="zh-CN" altLang="en-US" dirty="0" smtClean="0"/>
              <a:t>；</a:t>
            </a:r>
            <a:endParaRPr lang="en-US" altLang="zh-CN" dirty="0" smtClean="0"/>
          </a:p>
          <a:p>
            <a:pPr lvl="1" indent="-180975">
              <a:buSzPct val="70000"/>
            </a:pPr>
            <a:r>
              <a:rPr lang="en-US" altLang="zh-CN" dirty="0" smtClean="0"/>
              <a:t>Request Timed Out</a:t>
            </a:r>
            <a:r>
              <a:rPr lang="zh-CN" altLang="en-US" dirty="0" smtClean="0"/>
              <a:t>：</a:t>
            </a:r>
            <a:r>
              <a:rPr lang="zh-CN" altLang="zh-CN" dirty="0" smtClean="0"/>
              <a:t>此错误消息表示在指定的超时时间（默认值是</a:t>
            </a:r>
            <a:r>
              <a:rPr lang="en-US" altLang="zh-CN" dirty="0" smtClean="0"/>
              <a:t>3</a:t>
            </a:r>
            <a:r>
              <a:rPr lang="zh-CN" altLang="zh-CN" dirty="0" smtClean="0"/>
              <a:t>秒）内未收到回显答复消息。使用</a:t>
            </a:r>
            <a:r>
              <a:rPr lang="en-US" altLang="zh-CN" dirty="0" smtClean="0"/>
              <a:t> ping -w </a:t>
            </a:r>
            <a:r>
              <a:rPr lang="zh-CN" altLang="zh-CN" dirty="0" smtClean="0"/>
              <a:t>命令改变超时值</a:t>
            </a:r>
            <a:r>
              <a:rPr lang="zh-CN" altLang="en-US" dirty="0" smtClean="0"/>
              <a:t>；</a:t>
            </a:r>
            <a:endParaRPr lang="en-US" altLang="zh-CN" dirty="0" smtClean="0"/>
          </a:p>
          <a:p>
            <a:pPr lvl="1" indent="-180975">
              <a:buSzPct val="70000"/>
            </a:pPr>
            <a:r>
              <a:rPr lang="en-US" altLang="zh-CN" dirty="0" smtClean="0"/>
              <a:t>Ping request could not find host</a:t>
            </a:r>
            <a:r>
              <a:rPr lang="zh-CN" altLang="en-US" dirty="0" smtClean="0"/>
              <a:t>：</a:t>
            </a:r>
            <a:r>
              <a:rPr lang="zh-CN" altLang="zh-CN" dirty="0" smtClean="0"/>
              <a:t>此错误消息表示无法解析目标主机名。验证</a:t>
            </a:r>
            <a:r>
              <a:rPr lang="en-US" altLang="zh-CN" dirty="0" smtClean="0"/>
              <a:t> DNS </a:t>
            </a:r>
            <a:r>
              <a:rPr lang="zh-CN" altLang="zh-CN" dirty="0" smtClean="0"/>
              <a:t>或</a:t>
            </a:r>
            <a:r>
              <a:rPr lang="en-US" altLang="zh-CN" dirty="0" smtClean="0"/>
              <a:t> WINS </a:t>
            </a:r>
            <a:r>
              <a:rPr lang="zh-CN" altLang="zh-CN" dirty="0" smtClean="0"/>
              <a:t>服务器的名称和可用性。检查</a:t>
            </a:r>
            <a:r>
              <a:rPr lang="en-US" altLang="zh-CN" dirty="0" smtClean="0"/>
              <a:t> IP </a:t>
            </a:r>
            <a:r>
              <a:rPr lang="zh-CN" altLang="zh-CN" dirty="0" smtClean="0"/>
              <a:t>安全设置</a:t>
            </a:r>
            <a:endParaRPr lang="en-US" altLang="zh-CN" dirty="0" smtClean="0"/>
          </a:p>
        </p:txBody>
      </p:sp>
      <p:sp>
        <p:nvSpPr>
          <p:cNvPr id="133124" name="页眉占位符 3"/>
          <p:cNvSpPr>
            <a:spLocks noGrp="1"/>
          </p:cNvSpPr>
          <p:nvPr>
            <p:ph type="hdr" sz="quarter"/>
          </p:nvPr>
        </p:nvSpPr>
        <p:spPr>
          <a:noFill/>
        </p:spPr>
        <p:txBody>
          <a:bodyPr/>
          <a:lstStyle/>
          <a:p>
            <a:r>
              <a:rPr lang="en-US" altLang="zh-CN" dirty="0" smtClean="0"/>
              <a:t>eNodeB LTE </a:t>
            </a:r>
            <a:r>
              <a:rPr lang="zh-CN" altLang="en-US" dirty="0" smtClean="0"/>
              <a:t>传输故障专题</a:t>
            </a:r>
          </a:p>
        </p:txBody>
      </p:sp>
      <p:sp>
        <p:nvSpPr>
          <p:cNvPr id="133125" name="灯片编号占位符 4"/>
          <p:cNvSpPr>
            <a:spLocks noGrp="1"/>
          </p:cNvSpPr>
          <p:nvPr>
            <p:ph type="sldNum" sz="quarter" idx="5"/>
          </p:nvPr>
        </p:nvSpPr>
        <p:spPr>
          <a:noFill/>
        </p:spPr>
        <p:txBody>
          <a:bodyPr/>
          <a:lstStyle/>
          <a:p>
            <a:r>
              <a:rPr lang="en-US" altLang="zh-CN" smtClean="0"/>
              <a:t>P-</a:t>
            </a:r>
            <a:fld id="{1017B41B-B7D5-4E21-8D44-0863D344C5B7}" type="slidenum">
              <a:rPr lang="en-US" altLang="zh-CN" smtClean="0"/>
              <a:pPr/>
              <a:t>15</a:t>
            </a:fld>
            <a:endParaRPr lang="en-US" altLang="zh-CN" smtClean="0"/>
          </a:p>
        </p:txBody>
      </p:sp>
      <p:sp>
        <p:nvSpPr>
          <p:cNvPr id="133126" name="页脚占位符 5"/>
          <p:cNvSpPr>
            <a:spLocks noGrp="1"/>
          </p:cNvSpPr>
          <p:nvPr>
            <p:ph type="ftr" sz="quarter" idx="4"/>
          </p:nvPr>
        </p:nvSpPr>
        <p:spPr>
          <a:noFill/>
        </p:spPr>
        <p:txBody>
          <a:bodyPr/>
          <a:lstStyle/>
          <a:p>
            <a:r>
              <a:rPr lang="zh-CN" altLang="en-US" smtClean="0"/>
              <a:t>华为技术有限公司  版权所有  未经许可不得扩散</a:t>
            </a:r>
          </a:p>
        </p:txBody>
      </p:sp>
    </p:spTree>
    <p:extLst>
      <p:ext uri="{BB962C8B-B14F-4D97-AF65-F5344CB8AC3E}">
        <p14:creationId xmlns:p14="http://schemas.microsoft.com/office/powerpoint/2010/main" val="27344676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幻灯片图像占位符 1"/>
          <p:cNvSpPr>
            <a:spLocks noGrp="1" noRot="1" noChangeAspect="1" noTextEdit="1"/>
          </p:cNvSpPr>
          <p:nvPr>
            <p:ph type="sldImg"/>
          </p:nvPr>
        </p:nvSpPr>
        <p:spPr>
          <a:ln/>
        </p:spPr>
      </p:sp>
      <p:sp>
        <p:nvSpPr>
          <p:cNvPr id="134147" name="备注占位符 2"/>
          <p:cNvSpPr>
            <a:spLocks noGrp="1"/>
          </p:cNvSpPr>
          <p:nvPr>
            <p:ph type="body" idx="1"/>
          </p:nvPr>
        </p:nvSpPr>
        <p:spPr>
          <a:noFill/>
          <a:ln/>
        </p:spPr>
        <p:txBody>
          <a:bodyPr/>
          <a:lstStyle/>
          <a:p>
            <a:endParaRPr lang="zh-CN" altLang="en-US" smtClean="0"/>
          </a:p>
        </p:txBody>
      </p:sp>
      <p:sp>
        <p:nvSpPr>
          <p:cNvPr id="134148" name="页眉占位符 3"/>
          <p:cNvSpPr>
            <a:spLocks noGrp="1"/>
          </p:cNvSpPr>
          <p:nvPr>
            <p:ph type="hdr" sz="quarter"/>
          </p:nvPr>
        </p:nvSpPr>
        <p:spPr>
          <a:noFill/>
        </p:spPr>
        <p:txBody>
          <a:bodyPr/>
          <a:lstStyle/>
          <a:p>
            <a:r>
              <a:rPr lang="en-US" altLang="zh-CN" dirty="0" smtClean="0"/>
              <a:t>eNodeB LTE </a:t>
            </a:r>
            <a:r>
              <a:rPr lang="zh-CN" altLang="en-US" dirty="0" smtClean="0"/>
              <a:t>传输故障专题</a:t>
            </a:r>
          </a:p>
        </p:txBody>
      </p:sp>
      <p:sp>
        <p:nvSpPr>
          <p:cNvPr id="134149" name="页脚占位符 4"/>
          <p:cNvSpPr>
            <a:spLocks noGrp="1"/>
          </p:cNvSpPr>
          <p:nvPr>
            <p:ph type="ftr" sz="quarter" idx="4"/>
          </p:nvPr>
        </p:nvSpPr>
        <p:spPr>
          <a:noFill/>
        </p:spPr>
        <p:txBody>
          <a:bodyPr/>
          <a:lstStyle/>
          <a:p>
            <a:r>
              <a:rPr lang="zh-CN" altLang="en-US" smtClean="0"/>
              <a:t>华为技术有限公司  版权所有  未经许可不得扩散</a:t>
            </a:r>
            <a:endParaRPr lang="zh-CN" altLang="en-US" sz="1300" smtClean="0">
              <a:ea typeface="宋体" charset="-122"/>
            </a:endParaRPr>
          </a:p>
        </p:txBody>
      </p:sp>
      <p:sp>
        <p:nvSpPr>
          <p:cNvPr id="134150" name="灯片编号占位符 5"/>
          <p:cNvSpPr>
            <a:spLocks noGrp="1"/>
          </p:cNvSpPr>
          <p:nvPr>
            <p:ph type="sldNum" sz="quarter" idx="5"/>
          </p:nvPr>
        </p:nvSpPr>
        <p:spPr>
          <a:noFill/>
        </p:spPr>
        <p:txBody>
          <a:bodyPr/>
          <a:lstStyle/>
          <a:p>
            <a:r>
              <a:rPr lang="en-US" altLang="zh-CN" smtClean="0"/>
              <a:t>P-</a:t>
            </a:r>
            <a:fld id="{E11FBC73-EC3F-4EDB-9C68-501894AFD26A}" type="slidenum">
              <a:rPr lang="en-US" altLang="zh-CN" smtClean="0"/>
              <a:pPr/>
              <a:t>16</a:t>
            </a:fld>
            <a:endParaRPr lang="en-US" altLang="zh-CN" smtClean="0"/>
          </a:p>
        </p:txBody>
      </p:sp>
    </p:spTree>
    <p:extLst>
      <p:ext uri="{BB962C8B-B14F-4D97-AF65-F5344CB8AC3E}">
        <p14:creationId xmlns:p14="http://schemas.microsoft.com/office/powerpoint/2010/main" val="521126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幻灯片图像占位符 1"/>
          <p:cNvSpPr>
            <a:spLocks noGrp="1" noRot="1" noChangeAspect="1" noTextEdit="1"/>
          </p:cNvSpPr>
          <p:nvPr>
            <p:ph type="sldImg"/>
          </p:nvPr>
        </p:nvSpPr>
        <p:spPr>
          <a:ln/>
        </p:spPr>
      </p:sp>
      <p:sp>
        <p:nvSpPr>
          <p:cNvPr id="135171" name="备注占位符 2"/>
          <p:cNvSpPr>
            <a:spLocks noGrp="1"/>
          </p:cNvSpPr>
          <p:nvPr>
            <p:ph type="body" idx="1"/>
          </p:nvPr>
        </p:nvSpPr>
        <p:spPr>
          <a:noFill/>
          <a:ln/>
        </p:spPr>
        <p:txBody>
          <a:bodyPr/>
          <a:lstStyle/>
          <a:p>
            <a:endParaRPr lang="zh-CN" altLang="en-US" smtClean="0"/>
          </a:p>
        </p:txBody>
      </p:sp>
      <p:sp>
        <p:nvSpPr>
          <p:cNvPr id="135172" name="页眉占位符 3"/>
          <p:cNvSpPr>
            <a:spLocks noGrp="1"/>
          </p:cNvSpPr>
          <p:nvPr>
            <p:ph type="hdr" sz="quarter"/>
          </p:nvPr>
        </p:nvSpPr>
        <p:spPr>
          <a:noFill/>
        </p:spPr>
        <p:txBody>
          <a:bodyPr/>
          <a:lstStyle/>
          <a:p>
            <a:r>
              <a:rPr lang="en-US" altLang="zh-CN" dirty="0" smtClean="0"/>
              <a:t>eNodeB LTE </a:t>
            </a:r>
            <a:r>
              <a:rPr lang="zh-CN" altLang="en-US" dirty="0" smtClean="0"/>
              <a:t>传输故障专题</a:t>
            </a:r>
          </a:p>
        </p:txBody>
      </p:sp>
      <p:sp>
        <p:nvSpPr>
          <p:cNvPr id="135173" name="灯片编号占位符 4"/>
          <p:cNvSpPr>
            <a:spLocks noGrp="1"/>
          </p:cNvSpPr>
          <p:nvPr>
            <p:ph type="sldNum" sz="quarter" idx="5"/>
          </p:nvPr>
        </p:nvSpPr>
        <p:spPr>
          <a:noFill/>
        </p:spPr>
        <p:txBody>
          <a:bodyPr/>
          <a:lstStyle/>
          <a:p>
            <a:r>
              <a:rPr lang="en-US" altLang="zh-CN" smtClean="0"/>
              <a:t>P-</a:t>
            </a:r>
            <a:fld id="{63BDCF7E-03A9-437E-9FD5-AB417ECCE6E2}" type="slidenum">
              <a:rPr lang="en-US" altLang="zh-CN" smtClean="0"/>
              <a:pPr/>
              <a:t>17</a:t>
            </a:fld>
            <a:endParaRPr lang="en-US" altLang="zh-CN" smtClean="0"/>
          </a:p>
        </p:txBody>
      </p:sp>
      <p:sp>
        <p:nvSpPr>
          <p:cNvPr id="135174" name="页脚占位符 5"/>
          <p:cNvSpPr>
            <a:spLocks noGrp="1"/>
          </p:cNvSpPr>
          <p:nvPr>
            <p:ph type="ftr" sz="quarter" idx="4"/>
          </p:nvPr>
        </p:nvSpPr>
        <p:spPr>
          <a:noFill/>
        </p:spPr>
        <p:txBody>
          <a:bodyPr/>
          <a:lstStyle/>
          <a:p>
            <a:r>
              <a:rPr lang="zh-CN" altLang="en-US" smtClean="0"/>
              <a:t>华为技术有限公司  版权所有  未经许可不得扩散</a:t>
            </a:r>
          </a:p>
        </p:txBody>
      </p:sp>
    </p:spTree>
    <p:extLst>
      <p:ext uri="{BB962C8B-B14F-4D97-AF65-F5344CB8AC3E}">
        <p14:creationId xmlns:p14="http://schemas.microsoft.com/office/powerpoint/2010/main" val="26094998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幻灯片图像占位符 1"/>
          <p:cNvSpPr>
            <a:spLocks noGrp="1" noRot="1" noChangeAspect="1" noTextEdit="1"/>
          </p:cNvSpPr>
          <p:nvPr>
            <p:ph type="sldImg"/>
          </p:nvPr>
        </p:nvSpPr>
        <p:spPr>
          <a:ln/>
        </p:spPr>
      </p:sp>
      <p:sp>
        <p:nvSpPr>
          <p:cNvPr id="136195" name="备注占位符 2"/>
          <p:cNvSpPr>
            <a:spLocks noGrp="1"/>
          </p:cNvSpPr>
          <p:nvPr>
            <p:ph type="body" idx="1"/>
          </p:nvPr>
        </p:nvSpPr>
        <p:spPr>
          <a:noFill/>
          <a:ln/>
        </p:spPr>
        <p:txBody>
          <a:bodyPr/>
          <a:lstStyle/>
          <a:p>
            <a:endParaRPr lang="zh-CN" altLang="en-US" smtClean="0"/>
          </a:p>
        </p:txBody>
      </p:sp>
      <p:sp>
        <p:nvSpPr>
          <p:cNvPr id="136196" name="页眉占位符 3"/>
          <p:cNvSpPr>
            <a:spLocks noGrp="1"/>
          </p:cNvSpPr>
          <p:nvPr>
            <p:ph type="hdr" sz="quarter"/>
          </p:nvPr>
        </p:nvSpPr>
        <p:spPr>
          <a:noFill/>
        </p:spPr>
        <p:txBody>
          <a:bodyPr/>
          <a:lstStyle/>
          <a:p>
            <a:r>
              <a:rPr lang="en-US" altLang="zh-CN" dirty="0" smtClean="0"/>
              <a:t>eNodeB LTE </a:t>
            </a:r>
            <a:r>
              <a:rPr lang="zh-CN" altLang="en-US" dirty="0" smtClean="0"/>
              <a:t>传输故障专题</a:t>
            </a:r>
          </a:p>
        </p:txBody>
      </p:sp>
      <p:sp>
        <p:nvSpPr>
          <p:cNvPr id="136197" name="灯片编号占位符 4"/>
          <p:cNvSpPr>
            <a:spLocks noGrp="1"/>
          </p:cNvSpPr>
          <p:nvPr>
            <p:ph type="sldNum" sz="quarter" idx="5"/>
          </p:nvPr>
        </p:nvSpPr>
        <p:spPr>
          <a:noFill/>
        </p:spPr>
        <p:txBody>
          <a:bodyPr/>
          <a:lstStyle/>
          <a:p>
            <a:r>
              <a:rPr lang="en-US" altLang="zh-CN" smtClean="0"/>
              <a:t>P-</a:t>
            </a:r>
            <a:fld id="{4EC2438B-218E-4132-90CD-98B804674E17}" type="slidenum">
              <a:rPr lang="en-US" altLang="zh-CN" smtClean="0"/>
              <a:pPr/>
              <a:t>18</a:t>
            </a:fld>
            <a:endParaRPr lang="en-US" altLang="zh-CN" smtClean="0"/>
          </a:p>
        </p:txBody>
      </p:sp>
      <p:sp>
        <p:nvSpPr>
          <p:cNvPr id="136198" name="页脚占位符 5"/>
          <p:cNvSpPr>
            <a:spLocks noGrp="1"/>
          </p:cNvSpPr>
          <p:nvPr>
            <p:ph type="ftr" sz="quarter" idx="4"/>
          </p:nvPr>
        </p:nvSpPr>
        <p:spPr>
          <a:noFill/>
        </p:spPr>
        <p:txBody>
          <a:bodyPr/>
          <a:lstStyle/>
          <a:p>
            <a:r>
              <a:rPr lang="zh-CN" altLang="en-US" smtClean="0"/>
              <a:t>华为技术有限公司  版权所有  未经许可不得扩散</a:t>
            </a:r>
          </a:p>
        </p:txBody>
      </p:sp>
    </p:spTree>
    <p:extLst>
      <p:ext uri="{BB962C8B-B14F-4D97-AF65-F5344CB8AC3E}">
        <p14:creationId xmlns:p14="http://schemas.microsoft.com/office/powerpoint/2010/main" val="9863191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幻灯片图像占位符 1"/>
          <p:cNvSpPr>
            <a:spLocks noGrp="1" noRot="1" noChangeAspect="1" noTextEdit="1"/>
          </p:cNvSpPr>
          <p:nvPr>
            <p:ph type="sldImg"/>
          </p:nvPr>
        </p:nvSpPr>
        <p:spPr>
          <a:ln/>
        </p:spPr>
      </p:sp>
      <p:sp>
        <p:nvSpPr>
          <p:cNvPr id="137219" name="备注占位符 2"/>
          <p:cNvSpPr>
            <a:spLocks noGrp="1"/>
          </p:cNvSpPr>
          <p:nvPr>
            <p:ph type="body" idx="1"/>
          </p:nvPr>
        </p:nvSpPr>
        <p:spPr>
          <a:noFill/>
          <a:ln/>
        </p:spPr>
        <p:txBody>
          <a:bodyPr/>
          <a:lstStyle/>
          <a:p>
            <a:endParaRPr lang="zh-CN" altLang="en-US" smtClean="0"/>
          </a:p>
        </p:txBody>
      </p:sp>
      <p:sp>
        <p:nvSpPr>
          <p:cNvPr id="137220" name="页眉占位符 3"/>
          <p:cNvSpPr>
            <a:spLocks noGrp="1"/>
          </p:cNvSpPr>
          <p:nvPr>
            <p:ph type="hdr" sz="quarter"/>
          </p:nvPr>
        </p:nvSpPr>
        <p:spPr>
          <a:noFill/>
        </p:spPr>
        <p:txBody>
          <a:bodyPr/>
          <a:lstStyle/>
          <a:p>
            <a:r>
              <a:rPr lang="en-US" altLang="zh-CN" dirty="0" smtClean="0"/>
              <a:t>eNodeB LTE </a:t>
            </a:r>
            <a:r>
              <a:rPr lang="zh-CN" altLang="en-US" dirty="0" smtClean="0"/>
              <a:t>传输故障专题</a:t>
            </a:r>
          </a:p>
        </p:txBody>
      </p:sp>
      <p:sp>
        <p:nvSpPr>
          <p:cNvPr id="137221" name="灯片编号占位符 4"/>
          <p:cNvSpPr>
            <a:spLocks noGrp="1"/>
          </p:cNvSpPr>
          <p:nvPr>
            <p:ph type="sldNum" sz="quarter" idx="5"/>
          </p:nvPr>
        </p:nvSpPr>
        <p:spPr>
          <a:noFill/>
        </p:spPr>
        <p:txBody>
          <a:bodyPr/>
          <a:lstStyle/>
          <a:p>
            <a:r>
              <a:rPr lang="en-US" altLang="zh-CN" smtClean="0"/>
              <a:t>P-</a:t>
            </a:r>
            <a:fld id="{8C9A3EED-4AE6-4329-875A-9568B7EFB35D}" type="slidenum">
              <a:rPr lang="en-US" altLang="zh-CN" smtClean="0"/>
              <a:pPr/>
              <a:t>19</a:t>
            </a:fld>
            <a:endParaRPr lang="en-US" altLang="zh-CN" smtClean="0"/>
          </a:p>
        </p:txBody>
      </p:sp>
      <p:sp>
        <p:nvSpPr>
          <p:cNvPr id="137222" name="页脚占位符 5"/>
          <p:cNvSpPr>
            <a:spLocks noGrp="1"/>
          </p:cNvSpPr>
          <p:nvPr>
            <p:ph type="ftr" sz="quarter" idx="4"/>
          </p:nvPr>
        </p:nvSpPr>
        <p:spPr>
          <a:noFill/>
        </p:spPr>
        <p:txBody>
          <a:bodyPr/>
          <a:lstStyle/>
          <a:p>
            <a:r>
              <a:rPr lang="zh-CN" altLang="en-US" smtClean="0"/>
              <a:t>华为技术有限公司  版权所有  未经许可不得扩散</a:t>
            </a:r>
          </a:p>
        </p:txBody>
      </p:sp>
    </p:spTree>
    <p:extLst>
      <p:ext uri="{BB962C8B-B14F-4D97-AF65-F5344CB8AC3E}">
        <p14:creationId xmlns:p14="http://schemas.microsoft.com/office/powerpoint/2010/main" val="3082820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眉占位符 3"/>
          <p:cNvSpPr>
            <a:spLocks noGrp="1"/>
          </p:cNvSpPr>
          <p:nvPr>
            <p:ph type="hdr" sz="quarter" idx="10"/>
          </p:nvPr>
        </p:nvSpPr>
        <p:spPr/>
        <p:txBody>
          <a:bodyPr/>
          <a:lstStyle/>
          <a:p>
            <a:r>
              <a:rPr lang="en-US" altLang="zh-CN" dirty="0" smtClean="0"/>
              <a:t>eNodeB LTE </a:t>
            </a:r>
            <a:r>
              <a:rPr lang="zh-CN" altLang="en-US" dirty="0" smtClean="0"/>
              <a:t>传输故障专题</a:t>
            </a:r>
            <a:endParaRPr lang="zh-CN" altLang="en-US" dirty="0"/>
          </a:p>
        </p:txBody>
      </p:sp>
      <p:sp>
        <p:nvSpPr>
          <p:cNvPr id="5" name="灯片编号占位符 4"/>
          <p:cNvSpPr>
            <a:spLocks noGrp="1"/>
          </p:cNvSpPr>
          <p:nvPr>
            <p:ph type="sldNum" sz="quarter" idx="11"/>
          </p:nvPr>
        </p:nvSpPr>
        <p:spPr/>
        <p:txBody>
          <a:bodyPr/>
          <a:lstStyle/>
          <a:p>
            <a:r>
              <a:rPr lang="en-US" altLang="zh-CN" smtClean="0"/>
              <a:t>P-</a:t>
            </a:r>
            <a:fld id="{53C4D65A-8D61-4BF8-8EE6-980764D8408A}" type="slidenum">
              <a:rPr lang="en-US" altLang="zh-CN" smtClean="0"/>
              <a:pPr/>
              <a:t>1</a:t>
            </a:fld>
            <a:endParaRPr lang="en-US" altLang="zh-CN"/>
          </a:p>
        </p:txBody>
      </p:sp>
      <p:sp>
        <p:nvSpPr>
          <p:cNvPr id="6" name="页脚占位符 5"/>
          <p:cNvSpPr>
            <a:spLocks noGrp="1"/>
          </p:cNvSpPr>
          <p:nvPr>
            <p:ph type="ftr" sz="quarter" idx="12"/>
          </p:nvPr>
        </p:nvSpPr>
        <p:spPr/>
        <p:txBody>
          <a:bodyPr/>
          <a:lstStyle/>
          <a:p>
            <a:r>
              <a:rPr lang="zh-CN" altLang="en-US" smtClean="0"/>
              <a:t>华为技术有限公司  版权所有  未经许可不得扩散</a:t>
            </a:r>
            <a:endParaRPr lang="zh-CN" altLang="en-US" dirty="0"/>
          </a:p>
        </p:txBody>
      </p:sp>
      <p:sp>
        <p:nvSpPr>
          <p:cNvPr id="10" name="幻灯片图像占位符 9"/>
          <p:cNvSpPr>
            <a:spLocks noGrp="1" noRot="1" noChangeAspect="1"/>
          </p:cNvSpPr>
          <p:nvPr>
            <p:ph type="sldImg"/>
          </p:nvPr>
        </p:nvSpPr>
        <p:spPr/>
      </p:sp>
      <p:sp>
        <p:nvSpPr>
          <p:cNvPr id="11" name="备注占位符 10"/>
          <p:cNvSpPr>
            <a:spLocks noGrp="1"/>
          </p:cNvSpPr>
          <p:nvPr>
            <p:ph type="body" idx="1"/>
          </p:nvPr>
        </p:nvSpPr>
        <p:spPr/>
        <p:txBody>
          <a:bodyPr>
            <a:normAutofit/>
          </a:bodyPr>
          <a:lstStyle/>
          <a:p>
            <a:endParaRPr lang="zh-CN" altLang="en-US"/>
          </a:p>
        </p:txBody>
      </p:sp>
    </p:spTree>
    <p:extLst>
      <p:ext uri="{BB962C8B-B14F-4D97-AF65-F5344CB8AC3E}">
        <p14:creationId xmlns:p14="http://schemas.microsoft.com/office/powerpoint/2010/main" val="12798812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hdr" sz="quarter"/>
          </p:nvPr>
        </p:nvSpPr>
        <p:spPr>
          <a:noFill/>
        </p:spPr>
        <p:txBody>
          <a:bodyPr/>
          <a:lstStyle/>
          <a:p>
            <a:r>
              <a:rPr lang="en-US" altLang="zh-CN" dirty="0" smtClean="0"/>
              <a:t>eNodeB LTE </a:t>
            </a:r>
            <a:r>
              <a:rPr lang="zh-CN" altLang="en-US" dirty="0" smtClean="0"/>
              <a:t>传输故障专题</a:t>
            </a:r>
          </a:p>
        </p:txBody>
      </p:sp>
      <p:sp>
        <p:nvSpPr>
          <p:cNvPr id="138243" name="Rectangle 6"/>
          <p:cNvSpPr>
            <a:spLocks noGrp="1" noChangeArrowheads="1"/>
          </p:cNvSpPr>
          <p:nvPr>
            <p:ph type="ftr" sz="quarter" idx="4"/>
          </p:nvPr>
        </p:nvSpPr>
        <p:spPr>
          <a:noFill/>
        </p:spPr>
        <p:txBody>
          <a:bodyPr/>
          <a:lstStyle/>
          <a:p>
            <a:r>
              <a:rPr lang="zh-CN" altLang="en-US" smtClean="0"/>
              <a:t>华为技术有限公司  版权所有  未经许可不得扩散</a:t>
            </a:r>
            <a:endParaRPr lang="zh-CN" altLang="en-US" sz="1300" smtClean="0">
              <a:latin typeface="Arial" charset="0"/>
              <a:ea typeface="宋体" charset="-122"/>
            </a:endParaRPr>
          </a:p>
        </p:txBody>
      </p:sp>
      <p:sp>
        <p:nvSpPr>
          <p:cNvPr id="138244" name="Rectangle 7"/>
          <p:cNvSpPr>
            <a:spLocks noGrp="1" noChangeArrowheads="1"/>
          </p:cNvSpPr>
          <p:nvPr>
            <p:ph type="sldNum" sz="quarter" idx="5"/>
          </p:nvPr>
        </p:nvSpPr>
        <p:spPr>
          <a:noFill/>
        </p:spPr>
        <p:txBody>
          <a:bodyPr/>
          <a:lstStyle/>
          <a:p>
            <a:r>
              <a:rPr lang="en-US" altLang="zh-CN" smtClean="0"/>
              <a:t>P-</a:t>
            </a:r>
            <a:fld id="{AD7EC563-E6E3-4028-9A60-5C7560F6D411}" type="slidenum">
              <a:rPr lang="en-US" altLang="zh-CN" smtClean="0"/>
              <a:pPr/>
              <a:t>20</a:t>
            </a:fld>
            <a:endParaRPr lang="en-US" altLang="zh-CN" smtClean="0"/>
          </a:p>
        </p:txBody>
      </p:sp>
      <p:sp>
        <p:nvSpPr>
          <p:cNvPr id="138245" name="Rectangle 2"/>
          <p:cNvSpPr>
            <a:spLocks noGrp="1" noRot="1" noChangeAspect="1" noChangeArrowheads="1" noTextEdit="1"/>
          </p:cNvSpPr>
          <p:nvPr>
            <p:ph type="sldImg"/>
          </p:nvPr>
        </p:nvSpPr>
        <p:spPr>
          <a:ln/>
        </p:spPr>
      </p:sp>
      <p:sp>
        <p:nvSpPr>
          <p:cNvPr id="138246" name="Rectangle 3"/>
          <p:cNvSpPr>
            <a:spLocks noGrp="1" noChangeArrowheads="1"/>
          </p:cNvSpPr>
          <p:nvPr>
            <p:ph type="body" idx="1"/>
          </p:nvPr>
        </p:nvSpPr>
        <p:spPr>
          <a:noFill/>
          <a:ln/>
        </p:spPr>
        <p:txBody>
          <a:bodyPr/>
          <a:lstStyle/>
          <a:p>
            <a:r>
              <a:rPr lang="en-US" altLang="zh-CN" dirty="0" smtClean="0"/>
              <a:t>ICMP</a:t>
            </a:r>
            <a:r>
              <a:rPr lang="zh-CN" altLang="en-US" dirty="0" smtClean="0"/>
              <a:t>（</a:t>
            </a:r>
            <a:r>
              <a:rPr lang="en-US" altLang="zh-CN" dirty="0" smtClean="0"/>
              <a:t>Internet Control Message Protocol</a:t>
            </a:r>
            <a:r>
              <a:rPr lang="zh-CN" altLang="en-US" dirty="0" smtClean="0"/>
              <a:t>）常被认为是</a:t>
            </a:r>
            <a:r>
              <a:rPr lang="en-US" altLang="zh-CN" dirty="0" smtClean="0"/>
              <a:t>IP</a:t>
            </a:r>
            <a:r>
              <a:rPr lang="zh-CN" altLang="en-US" dirty="0" smtClean="0"/>
              <a:t>层的一个组成部分。它能够传递差错、控制、查询报文等信息，</a:t>
            </a:r>
            <a:r>
              <a:rPr lang="en-US" altLang="zh-CN" dirty="0" smtClean="0"/>
              <a:t>ICMP</a:t>
            </a:r>
            <a:r>
              <a:rPr lang="zh-CN" altLang="en-US" dirty="0" smtClean="0"/>
              <a:t>报文通常被</a:t>
            </a:r>
            <a:r>
              <a:rPr lang="en-US" altLang="zh-CN" dirty="0" smtClean="0"/>
              <a:t>IP</a:t>
            </a:r>
            <a:r>
              <a:rPr lang="zh-CN" altLang="en-US" dirty="0" smtClean="0"/>
              <a:t>层或更高层协议（</a:t>
            </a:r>
            <a:r>
              <a:rPr lang="en-US" altLang="zh-CN" dirty="0" smtClean="0"/>
              <a:t>TCP</a:t>
            </a:r>
            <a:r>
              <a:rPr lang="zh-CN" altLang="en-US" dirty="0" smtClean="0"/>
              <a:t>或</a:t>
            </a:r>
            <a:r>
              <a:rPr lang="en-US" altLang="zh-CN" dirty="0" smtClean="0"/>
              <a:t>UDP</a:t>
            </a:r>
            <a:r>
              <a:rPr lang="zh-CN" altLang="en-US" dirty="0" smtClean="0"/>
              <a:t>）使用；</a:t>
            </a:r>
          </a:p>
          <a:p>
            <a:r>
              <a:rPr lang="en-US" altLang="zh-CN" dirty="0" smtClean="0"/>
              <a:t>TTL</a:t>
            </a:r>
            <a:r>
              <a:rPr lang="zh-CN" altLang="en-US" dirty="0" smtClean="0"/>
              <a:t>（</a:t>
            </a:r>
            <a:r>
              <a:rPr lang="en-US" altLang="zh-CN" dirty="0" smtClean="0"/>
              <a:t>time to live</a:t>
            </a:r>
            <a:r>
              <a:rPr lang="zh-CN" altLang="en-US" dirty="0" smtClean="0"/>
              <a:t>），</a:t>
            </a:r>
            <a:r>
              <a:rPr lang="en-US" altLang="zh-CN" dirty="0" smtClean="0"/>
              <a:t>IP</a:t>
            </a:r>
            <a:r>
              <a:rPr lang="zh-CN" altLang="en-US" dirty="0" smtClean="0"/>
              <a:t>报文首部的生存时间字段，它指定了数据报的生存时间，设置了数据报可以经过的最多路由器数。</a:t>
            </a:r>
            <a:r>
              <a:rPr lang="en-US" altLang="zh-CN" dirty="0" smtClean="0"/>
              <a:t>TTL</a:t>
            </a:r>
            <a:r>
              <a:rPr lang="zh-CN" altLang="en-US" dirty="0" smtClean="0"/>
              <a:t>字段由发送报文的源主机设置，每经过一个路由器</a:t>
            </a:r>
            <a:r>
              <a:rPr lang="en-US" altLang="zh-CN" dirty="0" smtClean="0"/>
              <a:t>TTL</a:t>
            </a:r>
            <a:r>
              <a:rPr lang="zh-CN" altLang="en-US" dirty="0" smtClean="0"/>
              <a:t>字段的值都会减</a:t>
            </a:r>
            <a:r>
              <a:rPr lang="en-US" altLang="zh-CN" dirty="0" smtClean="0"/>
              <a:t>1</a:t>
            </a:r>
            <a:r>
              <a:rPr lang="zh-CN" altLang="en-US" dirty="0" smtClean="0"/>
              <a:t>，当该字段的值为</a:t>
            </a:r>
            <a:r>
              <a:rPr lang="en-US" altLang="zh-CN" dirty="0" smtClean="0"/>
              <a:t>0</a:t>
            </a:r>
            <a:r>
              <a:rPr lang="zh-CN" altLang="en-US" dirty="0" smtClean="0"/>
              <a:t>时，数据报就被丢弃，并发送</a:t>
            </a:r>
            <a:r>
              <a:rPr lang="en-US" altLang="zh-CN" dirty="0" smtClean="0"/>
              <a:t>ICMP</a:t>
            </a:r>
            <a:r>
              <a:rPr lang="zh-CN" altLang="en-US" dirty="0" smtClean="0"/>
              <a:t>超时报文通知源主机。通常情况下，</a:t>
            </a:r>
            <a:r>
              <a:rPr lang="en-US" altLang="zh-CN" dirty="0" smtClean="0"/>
              <a:t>TTL</a:t>
            </a:r>
            <a:r>
              <a:rPr lang="zh-CN" altLang="en-US" dirty="0" smtClean="0"/>
              <a:t>的值被设置为经过站点的跳数。</a:t>
            </a:r>
            <a:endParaRPr lang="en-US" altLang="zh-CN" dirty="0" smtClean="0"/>
          </a:p>
          <a:p>
            <a:r>
              <a:rPr lang="zh-CN" altLang="en-US" dirty="0" smtClean="0"/>
              <a:t>源端首先发送</a:t>
            </a:r>
            <a:r>
              <a:rPr lang="en-US" altLang="zh-CN" dirty="0" smtClean="0"/>
              <a:t>3</a:t>
            </a:r>
            <a:r>
              <a:rPr lang="zh-CN" altLang="en-US" dirty="0" smtClean="0"/>
              <a:t>个</a:t>
            </a:r>
            <a:r>
              <a:rPr lang="en-US" altLang="zh-CN" dirty="0" smtClean="0"/>
              <a:t>TTL</a:t>
            </a:r>
            <a:r>
              <a:rPr lang="zh-CN" altLang="en-US" dirty="0" smtClean="0"/>
              <a:t>字段值都为</a:t>
            </a:r>
            <a:r>
              <a:rPr lang="en-US" altLang="zh-CN" dirty="0" smtClean="0"/>
              <a:t>1</a:t>
            </a:r>
            <a:r>
              <a:rPr lang="zh-CN" altLang="en-US" dirty="0" smtClean="0"/>
              <a:t>的</a:t>
            </a:r>
            <a:r>
              <a:rPr lang="en-US" altLang="zh-CN" dirty="0" smtClean="0"/>
              <a:t>UDP</a:t>
            </a:r>
            <a:r>
              <a:rPr lang="zh-CN" altLang="en-US" dirty="0" smtClean="0"/>
              <a:t>数据报给远程设备，使用随机的任何大于</a:t>
            </a:r>
            <a:r>
              <a:rPr lang="en-US" altLang="zh-CN" dirty="0" smtClean="0"/>
              <a:t>32768</a:t>
            </a:r>
            <a:r>
              <a:rPr lang="zh-CN" altLang="en-US" dirty="0" smtClean="0"/>
              <a:t>的端口地址作为目标设备的接受报文端口，</a:t>
            </a:r>
            <a:r>
              <a:rPr lang="en-US" altLang="zh-CN" dirty="0" smtClean="0"/>
              <a:t>TTL</a:t>
            </a:r>
            <a:r>
              <a:rPr lang="zh-CN" altLang="en-US" dirty="0" smtClean="0"/>
              <a:t>为</a:t>
            </a:r>
            <a:r>
              <a:rPr lang="en-US" altLang="zh-CN" dirty="0" smtClean="0"/>
              <a:t>1</a:t>
            </a:r>
            <a:r>
              <a:rPr lang="zh-CN" altLang="en-US" dirty="0" smtClean="0"/>
              <a:t>的数据报到达某个路由器以后，随即超时，路由器响应源设备一个</a:t>
            </a:r>
            <a:r>
              <a:rPr lang="en-US" altLang="zh-CN" dirty="0" smtClean="0"/>
              <a:t>ICMP</a:t>
            </a:r>
            <a:r>
              <a:rPr lang="zh-CN" altLang="en-US" dirty="0" smtClean="0"/>
              <a:t>的超时报文，之后源端再发送</a:t>
            </a:r>
            <a:r>
              <a:rPr lang="en-US" altLang="zh-CN" dirty="0" smtClean="0"/>
              <a:t>3</a:t>
            </a:r>
            <a:r>
              <a:rPr lang="zh-CN" altLang="en-US" dirty="0" smtClean="0"/>
              <a:t>个</a:t>
            </a:r>
            <a:r>
              <a:rPr lang="en-US" altLang="zh-CN" dirty="0" smtClean="0"/>
              <a:t>UDP</a:t>
            </a:r>
            <a:r>
              <a:rPr lang="zh-CN" altLang="en-US" dirty="0" smtClean="0"/>
              <a:t>数据报，这次更改</a:t>
            </a:r>
            <a:r>
              <a:rPr lang="en-US" altLang="zh-CN" dirty="0" smtClean="0"/>
              <a:t>TTL</a:t>
            </a:r>
            <a:r>
              <a:rPr lang="zh-CN" altLang="en-US" dirty="0" smtClean="0"/>
              <a:t>值为</a:t>
            </a:r>
            <a:r>
              <a:rPr lang="en-US" altLang="zh-CN" dirty="0" smtClean="0"/>
              <a:t>2</a:t>
            </a:r>
            <a:r>
              <a:rPr lang="zh-CN" altLang="en-US" dirty="0" smtClean="0"/>
              <a:t>，即经过</a:t>
            </a:r>
            <a:r>
              <a:rPr lang="en-US" altLang="zh-CN" dirty="0" smtClean="0"/>
              <a:t>2</a:t>
            </a:r>
            <a:r>
              <a:rPr lang="zh-CN" altLang="en-US" dirty="0" smtClean="0"/>
              <a:t>个路由器以后，响应源端</a:t>
            </a:r>
            <a:r>
              <a:rPr lang="en-US" altLang="zh-CN" dirty="0" smtClean="0"/>
              <a:t>ICMP</a:t>
            </a:r>
            <a:r>
              <a:rPr lang="zh-CN" altLang="en-US" dirty="0" smtClean="0"/>
              <a:t>超时报文，依次类推，直到这些</a:t>
            </a:r>
            <a:r>
              <a:rPr lang="en-US" altLang="zh-CN" dirty="0" smtClean="0"/>
              <a:t>UDP</a:t>
            </a:r>
            <a:r>
              <a:rPr lang="zh-CN" altLang="en-US" dirty="0" smtClean="0"/>
              <a:t>报文到达了目标设备。</a:t>
            </a:r>
          </a:p>
          <a:p>
            <a:r>
              <a:rPr lang="zh-CN" altLang="en-US" dirty="0" smtClean="0"/>
              <a:t>由于发送的报文中的目的端口是一个在目标设备没有应用的端口，目标设备接收到</a:t>
            </a:r>
            <a:r>
              <a:rPr lang="en-US" altLang="zh-CN" dirty="0" smtClean="0"/>
              <a:t>ICMP</a:t>
            </a:r>
            <a:r>
              <a:rPr lang="zh-CN" altLang="en-US" dirty="0" smtClean="0"/>
              <a:t>报文后，就会响应</a:t>
            </a:r>
            <a:r>
              <a:rPr lang="en-US" altLang="zh-CN" dirty="0" smtClean="0"/>
              <a:t>ICMP port unreachable</a:t>
            </a:r>
            <a:r>
              <a:rPr lang="zh-CN" altLang="en-US" dirty="0" smtClean="0"/>
              <a:t>信息给源端，表示目标端口不可达，同时说明</a:t>
            </a:r>
            <a:r>
              <a:rPr lang="en-US" altLang="zh-CN" dirty="0" err="1" smtClean="0"/>
              <a:t>tracert</a:t>
            </a:r>
            <a:r>
              <a:rPr lang="zh-CN" altLang="en-US" dirty="0" smtClean="0"/>
              <a:t>执行完毕。从而可以从源端显示的结果中，看到目标设备所经过的路径。</a:t>
            </a:r>
          </a:p>
          <a:p>
            <a:r>
              <a:rPr lang="en-US" altLang="zh-CN" dirty="0" smtClean="0"/>
              <a:t>Tracert</a:t>
            </a:r>
            <a:r>
              <a:rPr lang="zh-CN" altLang="en-US" dirty="0" smtClean="0"/>
              <a:t>发送数据报的</a:t>
            </a:r>
            <a:r>
              <a:rPr lang="en-US" altLang="zh-CN" dirty="0" smtClean="0"/>
              <a:t>TTL</a:t>
            </a:r>
            <a:r>
              <a:rPr lang="zh-CN" altLang="en-US" dirty="0" smtClean="0"/>
              <a:t>值最大可以到</a:t>
            </a:r>
            <a:r>
              <a:rPr lang="en-US" altLang="zh-CN" dirty="0" smtClean="0"/>
              <a:t>30</a:t>
            </a:r>
            <a:r>
              <a:rPr lang="zh-CN" altLang="en-US" dirty="0" smtClean="0"/>
              <a:t>，每一次发送如果在指定的时间内没有回应报文，在发送端就会显示超时，如果发送</a:t>
            </a:r>
            <a:r>
              <a:rPr lang="en-US" altLang="zh-CN" dirty="0" smtClean="0"/>
              <a:t>30</a:t>
            </a:r>
            <a:r>
              <a:rPr lang="zh-CN" altLang="en-US" dirty="0" smtClean="0"/>
              <a:t>跳之后，仍然显示为超时，表明无法达到目标设备，测试失败。</a:t>
            </a:r>
          </a:p>
        </p:txBody>
      </p:sp>
    </p:spTree>
    <p:extLst>
      <p:ext uri="{BB962C8B-B14F-4D97-AF65-F5344CB8AC3E}">
        <p14:creationId xmlns:p14="http://schemas.microsoft.com/office/powerpoint/2010/main" val="1457248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幻灯片图像占位符 1"/>
          <p:cNvSpPr>
            <a:spLocks noGrp="1" noRot="1" noChangeAspect="1" noTextEdit="1"/>
          </p:cNvSpPr>
          <p:nvPr>
            <p:ph type="sldImg"/>
          </p:nvPr>
        </p:nvSpPr>
        <p:spPr>
          <a:ln/>
        </p:spPr>
      </p:sp>
      <p:sp>
        <p:nvSpPr>
          <p:cNvPr id="139267" name="备注占位符 2"/>
          <p:cNvSpPr>
            <a:spLocks noGrp="1"/>
          </p:cNvSpPr>
          <p:nvPr>
            <p:ph type="body" idx="1"/>
          </p:nvPr>
        </p:nvSpPr>
        <p:spPr>
          <a:noFill/>
          <a:ln/>
        </p:spPr>
        <p:txBody>
          <a:bodyPr/>
          <a:lstStyle/>
          <a:p>
            <a:endParaRPr lang="zh-CN" altLang="en-US" smtClean="0"/>
          </a:p>
        </p:txBody>
      </p:sp>
      <p:sp>
        <p:nvSpPr>
          <p:cNvPr id="139268" name="页眉占位符 3"/>
          <p:cNvSpPr>
            <a:spLocks noGrp="1"/>
          </p:cNvSpPr>
          <p:nvPr>
            <p:ph type="hdr" sz="quarter"/>
          </p:nvPr>
        </p:nvSpPr>
        <p:spPr>
          <a:noFill/>
        </p:spPr>
        <p:txBody>
          <a:bodyPr/>
          <a:lstStyle/>
          <a:p>
            <a:r>
              <a:rPr lang="en-US" altLang="zh-CN" dirty="0" smtClean="0"/>
              <a:t>eNodeB LTE </a:t>
            </a:r>
            <a:r>
              <a:rPr lang="zh-CN" altLang="en-US" dirty="0" smtClean="0"/>
              <a:t>传输故障专题</a:t>
            </a:r>
          </a:p>
        </p:txBody>
      </p:sp>
      <p:sp>
        <p:nvSpPr>
          <p:cNvPr id="139269" name="灯片编号占位符 4"/>
          <p:cNvSpPr>
            <a:spLocks noGrp="1"/>
          </p:cNvSpPr>
          <p:nvPr>
            <p:ph type="sldNum" sz="quarter" idx="5"/>
          </p:nvPr>
        </p:nvSpPr>
        <p:spPr>
          <a:noFill/>
        </p:spPr>
        <p:txBody>
          <a:bodyPr/>
          <a:lstStyle/>
          <a:p>
            <a:r>
              <a:rPr lang="en-US" altLang="zh-CN" smtClean="0"/>
              <a:t>P-</a:t>
            </a:r>
            <a:fld id="{F036BA1D-FEA1-4BD4-A63B-152F11B0C57D}" type="slidenum">
              <a:rPr lang="en-US" altLang="zh-CN" smtClean="0"/>
              <a:pPr/>
              <a:t>21</a:t>
            </a:fld>
            <a:endParaRPr lang="en-US" altLang="zh-CN" smtClean="0"/>
          </a:p>
        </p:txBody>
      </p:sp>
      <p:sp>
        <p:nvSpPr>
          <p:cNvPr id="139270" name="页脚占位符 5"/>
          <p:cNvSpPr>
            <a:spLocks noGrp="1"/>
          </p:cNvSpPr>
          <p:nvPr>
            <p:ph type="ftr" sz="quarter" idx="4"/>
          </p:nvPr>
        </p:nvSpPr>
        <p:spPr>
          <a:noFill/>
        </p:spPr>
        <p:txBody>
          <a:bodyPr/>
          <a:lstStyle/>
          <a:p>
            <a:r>
              <a:rPr lang="zh-CN" altLang="en-US" smtClean="0"/>
              <a:t>华为技术有限公司  版权所有  未经许可不得扩散</a:t>
            </a:r>
          </a:p>
        </p:txBody>
      </p:sp>
    </p:spTree>
    <p:extLst>
      <p:ext uri="{BB962C8B-B14F-4D97-AF65-F5344CB8AC3E}">
        <p14:creationId xmlns:p14="http://schemas.microsoft.com/office/powerpoint/2010/main" val="42917912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幻灯片图像占位符 1"/>
          <p:cNvSpPr>
            <a:spLocks noGrp="1" noRot="1" noChangeAspect="1" noTextEdit="1"/>
          </p:cNvSpPr>
          <p:nvPr>
            <p:ph type="sldImg"/>
          </p:nvPr>
        </p:nvSpPr>
        <p:spPr>
          <a:ln/>
        </p:spPr>
      </p:sp>
      <p:sp>
        <p:nvSpPr>
          <p:cNvPr id="140291" name="备注占位符 2"/>
          <p:cNvSpPr>
            <a:spLocks noGrp="1"/>
          </p:cNvSpPr>
          <p:nvPr>
            <p:ph type="body" idx="1"/>
          </p:nvPr>
        </p:nvSpPr>
        <p:spPr>
          <a:noFill/>
          <a:ln/>
        </p:spPr>
        <p:txBody>
          <a:bodyPr/>
          <a:lstStyle/>
          <a:p>
            <a:endParaRPr lang="zh-CN" altLang="en-US" smtClean="0"/>
          </a:p>
        </p:txBody>
      </p:sp>
      <p:sp>
        <p:nvSpPr>
          <p:cNvPr id="140292" name="页眉占位符 3"/>
          <p:cNvSpPr>
            <a:spLocks noGrp="1"/>
          </p:cNvSpPr>
          <p:nvPr>
            <p:ph type="hdr" sz="quarter"/>
          </p:nvPr>
        </p:nvSpPr>
        <p:spPr>
          <a:noFill/>
        </p:spPr>
        <p:txBody>
          <a:bodyPr/>
          <a:lstStyle/>
          <a:p>
            <a:r>
              <a:rPr lang="en-US" altLang="zh-CN" dirty="0" smtClean="0"/>
              <a:t>eNodeB LTE </a:t>
            </a:r>
            <a:r>
              <a:rPr lang="zh-CN" altLang="en-US" dirty="0" smtClean="0"/>
              <a:t>传输故障专题</a:t>
            </a:r>
          </a:p>
        </p:txBody>
      </p:sp>
      <p:sp>
        <p:nvSpPr>
          <p:cNvPr id="140293" name="灯片编号占位符 4"/>
          <p:cNvSpPr>
            <a:spLocks noGrp="1"/>
          </p:cNvSpPr>
          <p:nvPr>
            <p:ph type="sldNum" sz="quarter" idx="5"/>
          </p:nvPr>
        </p:nvSpPr>
        <p:spPr>
          <a:noFill/>
        </p:spPr>
        <p:txBody>
          <a:bodyPr/>
          <a:lstStyle/>
          <a:p>
            <a:r>
              <a:rPr lang="en-US" altLang="zh-CN" smtClean="0"/>
              <a:t>P-</a:t>
            </a:r>
            <a:fld id="{8E959C1C-64AB-4E3E-B19B-865B8591E242}" type="slidenum">
              <a:rPr lang="en-US" altLang="zh-CN" smtClean="0"/>
              <a:pPr/>
              <a:t>23</a:t>
            </a:fld>
            <a:endParaRPr lang="en-US" altLang="zh-CN" smtClean="0"/>
          </a:p>
        </p:txBody>
      </p:sp>
      <p:sp>
        <p:nvSpPr>
          <p:cNvPr id="140294" name="页脚占位符 5"/>
          <p:cNvSpPr>
            <a:spLocks noGrp="1"/>
          </p:cNvSpPr>
          <p:nvPr>
            <p:ph type="ftr" sz="quarter" idx="4"/>
          </p:nvPr>
        </p:nvSpPr>
        <p:spPr>
          <a:noFill/>
        </p:spPr>
        <p:txBody>
          <a:bodyPr/>
          <a:lstStyle/>
          <a:p>
            <a:r>
              <a:rPr lang="zh-CN" altLang="en-US" smtClean="0"/>
              <a:t>华为技术有限公司  版权所有  未经许可不得扩散</a:t>
            </a:r>
          </a:p>
        </p:txBody>
      </p:sp>
    </p:spTree>
    <p:extLst>
      <p:ext uri="{BB962C8B-B14F-4D97-AF65-F5344CB8AC3E}">
        <p14:creationId xmlns:p14="http://schemas.microsoft.com/office/powerpoint/2010/main" val="14362147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幻灯片图像占位符 1"/>
          <p:cNvSpPr>
            <a:spLocks noGrp="1" noRot="1" noChangeAspect="1" noTextEdit="1"/>
          </p:cNvSpPr>
          <p:nvPr>
            <p:ph type="sldImg"/>
          </p:nvPr>
        </p:nvSpPr>
        <p:spPr>
          <a:ln/>
        </p:spPr>
      </p:sp>
      <p:sp>
        <p:nvSpPr>
          <p:cNvPr id="141315" name="备注占位符 2"/>
          <p:cNvSpPr>
            <a:spLocks noGrp="1"/>
          </p:cNvSpPr>
          <p:nvPr>
            <p:ph type="body" idx="1"/>
          </p:nvPr>
        </p:nvSpPr>
        <p:spPr>
          <a:noFill/>
          <a:ln/>
        </p:spPr>
        <p:txBody>
          <a:bodyPr/>
          <a:lstStyle/>
          <a:p>
            <a:endParaRPr lang="zh-CN" altLang="en-US" smtClean="0"/>
          </a:p>
        </p:txBody>
      </p:sp>
      <p:sp>
        <p:nvSpPr>
          <p:cNvPr id="141316" name="页眉占位符 3"/>
          <p:cNvSpPr>
            <a:spLocks noGrp="1"/>
          </p:cNvSpPr>
          <p:nvPr>
            <p:ph type="hdr" sz="quarter"/>
          </p:nvPr>
        </p:nvSpPr>
        <p:spPr>
          <a:noFill/>
        </p:spPr>
        <p:txBody>
          <a:bodyPr/>
          <a:lstStyle/>
          <a:p>
            <a:r>
              <a:rPr lang="en-US" altLang="zh-CN" dirty="0" smtClean="0"/>
              <a:t>eNodeB LTE </a:t>
            </a:r>
            <a:r>
              <a:rPr lang="zh-CN" altLang="en-US" dirty="0" smtClean="0"/>
              <a:t>传输故障专题</a:t>
            </a:r>
          </a:p>
        </p:txBody>
      </p:sp>
      <p:sp>
        <p:nvSpPr>
          <p:cNvPr id="141317" name="灯片编号占位符 4"/>
          <p:cNvSpPr>
            <a:spLocks noGrp="1"/>
          </p:cNvSpPr>
          <p:nvPr>
            <p:ph type="sldNum" sz="quarter" idx="5"/>
          </p:nvPr>
        </p:nvSpPr>
        <p:spPr>
          <a:noFill/>
        </p:spPr>
        <p:txBody>
          <a:bodyPr/>
          <a:lstStyle/>
          <a:p>
            <a:r>
              <a:rPr lang="en-US" altLang="zh-CN" smtClean="0"/>
              <a:t>P-</a:t>
            </a:r>
            <a:fld id="{1685B3F4-088E-4D56-ACAE-CD1AFCBB277C}" type="slidenum">
              <a:rPr lang="en-US" altLang="zh-CN" smtClean="0"/>
              <a:pPr/>
              <a:t>24</a:t>
            </a:fld>
            <a:endParaRPr lang="en-US" altLang="zh-CN" smtClean="0"/>
          </a:p>
        </p:txBody>
      </p:sp>
      <p:sp>
        <p:nvSpPr>
          <p:cNvPr id="141318" name="页脚占位符 5"/>
          <p:cNvSpPr>
            <a:spLocks noGrp="1"/>
          </p:cNvSpPr>
          <p:nvPr>
            <p:ph type="ftr" sz="quarter" idx="4"/>
          </p:nvPr>
        </p:nvSpPr>
        <p:spPr>
          <a:noFill/>
        </p:spPr>
        <p:txBody>
          <a:bodyPr/>
          <a:lstStyle/>
          <a:p>
            <a:r>
              <a:rPr lang="zh-CN" altLang="en-US" smtClean="0"/>
              <a:t>华为技术有限公司  版权所有  未经许可不得扩散</a:t>
            </a:r>
          </a:p>
        </p:txBody>
      </p:sp>
    </p:spTree>
    <p:extLst>
      <p:ext uri="{BB962C8B-B14F-4D97-AF65-F5344CB8AC3E}">
        <p14:creationId xmlns:p14="http://schemas.microsoft.com/office/powerpoint/2010/main" val="14488484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幻灯片图像占位符 1"/>
          <p:cNvSpPr>
            <a:spLocks noGrp="1" noRot="1" noChangeAspect="1" noTextEdit="1"/>
          </p:cNvSpPr>
          <p:nvPr>
            <p:ph type="sldImg"/>
          </p:nvPr>
        </p:nvSpPr>
        <p:spPr>
          <a:ln/>
        </p:spPr>
      </p:sp>
      <p:sp>
        <p:nvSpPr>
          <p:cNvPr id="142339" name="备注占位符 2"/>
          <p:cNvSpPr>
            <a:spLocks noGrp="1"/>
          </p:cNvSpPr>
          <p:nvPr>
            <p:ph type="body" idx="1"/>
          </p:nvPr>
        </p:nvSpPr>
        <p:spPr>
          <a:noFill/>
          <a:ln/>
        </p:spPr>
        <p:txBody>
          <a:bodyPr/>
          <a:lstStyle/>
          <a:p>
            <a:endParaRPr lang="zh-CN" altLang="en-US" smtClean="0"/>
          </a:p>
        </p:txBody>
      </p:sp>
      <p:sp>
        <p:nvSpPr>
          <p:cNvPr id="142340" name="页眉占位符 3"/>
          <p:cNvSpPr>
            <a:spLocks noGrp="1"/>
          </p:cNvSpPr>
          <p:nvPr>
            <p:ph type="hdr" sz="quarter"/>
          </p:nvPr>
        </p:nvSpPr>
        <p:spPr>
          <a:noFill/>
        </p:spPr>
        <p:txBody>
          <a:bodyPr/>
          <a:lstStyle/>
          <a:p>
            <a:r>
              <a:rPr lang="en-US" altLang="zh-CN" dirty="0" smtClean="0"/>
              <a:t>eNodeB LTE </a:t>
            </a:r>
            <a:r>
              <a:rPr lang="zh-CN" altLang="en-US" dirty="0" smtClean="0"/>
              <a:t>传输故障专题</a:t>
            </a:r>
          </a:p>
        </p:txBody>
      </p:sp>
      <p:sp>
        <p:nvSpPr>
          <p:cNvPr id="142341" name="灯片编号占位符 4"/>
          <p:cNvSpPr>
            <a:spLocks noGrp="1"/>
          </p:cNvSpPr>
          <p:nvPr>
            <p:ph type="sldNum" sz="quarter" idx="5"/>
          </p:nvPr>
        </p:nvSpPr>
        <p:spPr>
          <a:noFill/>
        </p:spPr>
        <p:txBody>
          <a:bodyPr/>
          <a:lstStyle/>
          <a:p>
            <a:r>
              <a:rPr lang="en-US" altLang="zh-CN" smtClean="0"/>
              <a:t>P-</a:t>
            </a:r>
            <a:fld id="{24F77E96-17D0-4926-A085-20DE59D92669}" type="slidenum">
              <a:rPr lang="en-US" altLang="zh-CN" smtClean="0"/>
              <a:pPr/>
              <a:t>25</a:t>
            </a:fld>
            <a:endParaRPr lang="en-US" altLang="zh-CN" smtClean="0"/>
          </a:p>
        </p:txBody>
      </p:sp>
      <p:sp>
        <p:nvSpPr>
          <p:cNvPr id="142342" name="页脚占位符 5"/>
          <p:cNvSpPr>
            <a:spLocks noGrp="1"/>
          </p:cNvSpPr>
          <p:nvPr>
            <p:ph type="ftr" sz="quarter" idx="4"/>
          </p:nvPr>
        </p:nvSpPr>
        <p:spPr>
          <a:noFill/>
        </p:spPr>
        <p:txBody>
          <a:bodyPr/>
          <a:lstStyle/>
          <a:p>
            <a:r>
              <a:rPr lang="zh-CN" altLang="en-US" smtClean="0"/>
              <a:t>华为技术有限公司  版权所有  未经许可不得扩散</a:t>
            </a:r>
          </a:p>
        </p:txBody>
      </p:sp>
    </p:spTree>
    <p:extLst>
      <p:ext uri="{BB962C8B-B14F-4D97-AF65-F5344CB8AC3E}">
        <p14:creationId xmlns:p14="http://schemas.microsoft.com/office/powerpoint/2010/main" val="6267238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hdr" sz="quarter"/>
          </p:nvPr>
        </p:nvSpPr>
        <p:spPr>
          <a:noFill/>
        </p:spPr>
        <p:txBody>
          <a:bodyPr/>
          <a:lstStyle/>
          <a:p>
            <a:r>
              <a:rPr lang="en-US" altLang="zh-CN" dirty="0" smtClean="0"/>
              <a:t>eNodeB LTE </a:t>
            </a:r>
            <a:r>
              <a:rPr lang="zh-CN" altLang="en-US" dirty="0" smtClean="0"/>
              <a:t>传输故障专题</a:t>
            </a:r>
          </a:p>
        </p:txBody>
      </p:sp>
      <p:sp>
        <p:nvSpPr>
          <p:cNvPr id="143363" name="Rectangle 6"/>
          <p:cNvSpPr>
            <a:spLocks noGrp="1" noChangeArrowheads="1"/>
          </p:cNvSpPr>
          <p:nvPr>
            <p:ph type="ftr" sz="quarter" idx="4"/>
          </p:nvPr>
        </p:nvSpPr>
        <p:spPr>
          <a:noFill/>
        </p:spPr>
        <p:txBody>
          <a:bodyPr/>
          <a:lstStyle/>
          <a:p>
            <a:r>
              <a:rPr lang="zh-CN" altLang="en-US" smtClean="0"/>
              <a:t>华为技术有限公司  版权所有  未经许可不得扩散</a:t>
            </a:r>
            <a:endParaRPr lang="zh-CN" altLang="en-US" sz="1300" smtClean="0">
              <a:latin typeface="Arial" charset="0"/>
              <a:ea typeface="宋体" charset="-122"/>
            </a:endParaRPr>
          </a:p>
        </p:txBody>
      </p:sp>
      <p:sp>
        <p:nvSpPr>
          <p:cNvPr id="143364" name="Rectangle 7"/>
          <p:cNvSpPr>
            <a:spLocks noGrp="1" noChangeArrowheads="1"/>
          </p:cNvSpPr>
          <p:nvPr>
            <p:ph type="sldNum" sz="quarter" idx="5"/>
          </p:nvPr>
        </p:nvSpPr>
        <p:spPr>
          <a:noFill/>
        </p:spPr>
        <p:txBody>
          <a:bodyPr/>
          <a:lstStyle/>
          <a:p>
            <a:r>
              <a:rPr lang="en-US" altLang="zh-CN" smtClean="0"/>
              <a:t>P-</a:t>
            </a:r>
            <a:fld id="{ED84E146-D95A-4C98-B809-924C75788FC3}" type="slidenum">
              <a:rPr lang="en-US" altLang="zh-CN" smtClean="0"/>
              <a:pPr/>
              <a:t>27</a:t>
            </a:fld>
            <a:endParaRPr lang="en-US" altLang="zh-CN" smtClean="0"/>
          </a:p>
        </p:txBody>
      </p:sp>
      <p:sp>
        <p:nvSpPr>
          <p:cNvPr id="143365" name="Rectangle 2"/>
          <p:cNvSpPr>
            <a:spLocks noGrp="1" noRot="1" noChangeAspect="1" noChangeArrowheads="1" noTextEdit="1"/>
          </p:cNvSpPr>
          <p:nvPr>
            <p:ph type="sldImg"/>
          </p:nvPr>
        </p:nvSpPr>
        <p:spPr>
          <a:ln/>
        </p:spPr>
      </p:sp>
      <p:sp>
        <p:nvSpPr>
          <p:cNvPr id="143366"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2951236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幻灯片图像占位符 1"/>
          <p:cNvSpPr>
            <a:spLocks noGrp="1" noRot="1" noChangeAspect="1" noTextEdit="1"/>
          </p:cNvSpPr>
          <p:nvPr>
            <p:ph type="sldImg"/>
          </p:nvPr>
        </p:nvSpPr>
        <p:spPr>
          <a:ln/>
        </p:spPr>
      </p:sp>
      <p:sp>
        <p:nvSpPr>
          <p:cNvPr id="144387" name="备注占位符 2"/>
          <p:cNvSpPr>
            <a:spLocks noGrp="1"/>
          </p:cNvSpPr>
          <p:nvPr>
            <p:ph type="body" idx="1"/>
          </p:nvPr>
        </p:nvSpPr>
        <p:spPr>
          <a:noFill/>
          <a:ln/>
        </p:spPr>
        <p:txBody>
          <a:bodyPr/>
          <a:lstStyle/>
          <a:p>
            <a:r>
              <a:rPr lang="en-US" altLang="zh-CN" smtClean="0"/>
              <a:t>MAC</a:t>
            </a:r>
            <a:r>
              <a:rPr lang="zh-CN" altLang="en-US" smtClean="0"/>
              <a:t>跟踪常应用在带</a:t>
            </a:r>
            <a:r>
              <a:rPr lang="en-US" altLang="zh-CN" smtClean="0"/>
              <a:t>vlan</a:t>
            </a:r>
            <a:r>
              <a:rPr lang="zh-CN" altLang="en-US" smtClean="0"/>
              <a:t>消息的层二交换场景；</a:t>
            </a:r>
            <a:endParaRPr lang="en-US" altLang="zh-CN" smtClean="0"/>
          </a:p>
          <a:p>
            <a:r>
              <a:rPr lang="zh-CN" altLang="en-US" smtClean="0"/>
              <a:t>基站侧</a:t>
            </a:r>
            <a:r>
              <a:rPr lang="en-US" altLang="zh-CN" smtClean="0"/>
              <a:t>MAC</a:t>
            </a:r>
            <a:r>
              <a:rPr lang="zh-CN" altLang="en-US" smtClean="0"/>
              <a:t>跟踪消息无法看到加密信息，且只能分析到层二交换的内容，需要分析层三内容时采用</a:t>
            </a:r>
            <a:r>
              <a:rPr lang="en-US" altLang="zh-CN" smtClean="0"/>
              <a:t>IP</a:t>
            </a:r>
            <a:r>
              <a:rPr lang="zh-CN" altLang="en-US" smtClean="0"/>
              <a:t>跟踪。</a:t>
            </a:r>
          </a:p>
        </p:txBody>
      </p:sp>
      <p:sp>
        <p:nvSpPr>
          <p:cNvPr id="144388" name="页眉占位符 3"/>
          <p:cNvSpPr>
            <a:spLocks noGrp="1"/>
          </p:cNvSpPr>
          <p:nvPr>
            <p:ph type="hdr" sz="quarter"/>
          </p:nvPr>
        </p:nvSpPr>
        <p:spPr>
          <a:noFill/>
        </p:spPr>
        <p:txBody>
          <a:bodyPr/>
          <a:lstStyle/>
          <a:p>
            <a:r>
              <a:rPr lang="en-US" altLang="zh-CN" dirty="0" smtClean="0">
                <a:solidFill>
                  <a:srgbClr val="000000"/>
                </a:solidFill>
              </a:rPr>
              <a:t>eNodeB LTE </a:t>
            </a:r>
            <a:r>
              <a:rPr lang="zh-CN" altLang="en-US" dirty="0" smtClean="0">
                <a:solidFill>
                  <a:srgbClr val="000000"/>
                </a:solidFill>
              </a:rPr>
              <a:t>传输故障专题</a:t>
            </a:r>
          </a:p>
        </p:txBody>
      </p:sp>
      <p:sp>
        <p:nvSpPr>
          <p:cNvPr id="144389" name="灯片编号占位符 4"/>
          <p:cNvSpPr>
            <a:spLocks noGrp="1"/>
          </p:cNvSpPr>
          <p:nvPr>
            <p:ph type="sldNum" sz="quarter" idx="5"/>
          </p:nvPr>
        </p:nvSpPr>
        <p:spPr>
          <a:noFill/>
        </p:spPr>
        <p:txBody>
          <a:bodyPr/>
          <a:lstStyle/>
          <a:p>
            <a:r>
              <a:rPr lang="en-US" altLang="zh-CN" smtClean="0">
                <a:solidFill>
                  <a:srgbClr val="000000"/>
                </a:solidFill>
              </a:rPr>
              <a:t>P-</a:t>
            </a:r>
            <a:fld id="{F67272D8-1AEA-492C-8971-2629C26AEF2B}" type="slidenum">
              <a:rPr lang="en-US" altLang="zh-CN" smtClean="0">
                <a:solidFill>
                  <a:srgbClr val="000000"/>
                </a:solidFill>
              </a:rPr>
              <a:pPr/>
              <a:t>28</a:t>
            </a:fld>
            <a:endParaRPr lang="en-US" altLang="zh-CN" smtClean="0">
              <a:solidFill>
                <a:srgbClr val="000000"/>
              </a:solidFill>
            </a:endParaRPr>
          </a:p>
        </p:txBody>
      </p:sp>
      <p:sp>
        <p:nvSpPr>
          <p:cNvPr id="144390" name="页脚占位符 5"/>
          <p:cNvSpPr>
            <a:spLocks noGrp="1"/>
          </p:cNvSpPr>
          <p:nvPr>
            <p:ph type="ftr" sz="quarter" idx="4"/>
          </p:nvPr>
        </p:nvSpPr>
        <p:spPr>
          <a:noFill/>
        </p:spPr>
        <p:txBody>
          <a:bodyPr/>
          <a:lstStyle/>
          <a:p>
            <a:r>
              <a:rPr lang="zh-CN" altLang="en-US" smtClean="0">
                <a:solidFill>
                  <a:srgbClr val="000000"/>
                </a:solidFill>
              </a:rPr>
              <a:t>华为技术有限公司  版权所有  未经许可不得扩散</a:t>
            </a:r>
          </a:p>
        </p:txBody>
      </p:sp>
    </p:spTree>
    <p:extLst>
      <p:ext uri="{BB962C8B-B14F-4D97-AF65-F5344CB8AC3E}">
        <p14:creationId xmlns:p14="http://schemas.microsoft.com/office/powerpoint/2010/main" val="23005473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幻灯片图像占位符 1"/>
          <p:cNvSpPr>
            <a:spLocks noGrp="1" noRot="1" noChangeAspect="1" noTextEdit="1"/>
          </p:cNvSpPr>
          <p:nvPr>
            <p:ph type="sldImg"/>
          </p:nvPr>
        </p:nvSpPr>
        <p:spPr>
          <a:ln/>
        </p:spPr>
      </p:sp>
      <p:sp>
        <p:nvSpPr>
          <p:cNvPr id="145411" name="备注占位符 2"/>
          <p:cNvSpPr>
            <a:spLocks noGrp="1"/>
          </p:cNvSpPr>
          <p:nvPr>
            <p:ph type="body" idx="1"/>
          </p:nvPr>
        </p:nvSpPr>
        <p:spPr>
          <a:noFill/>
          <a:ln/>
        </p:spPr>
        <p:txBody>
          <a:bodyPr/>
          <a:lstStyle/>
          <a:p>
            <a:r>
              <a:rPr lang="zh-CN" altLang="en-US" dirty="0" smtClean="0"/>
              <a:t>使用业务数据回顾工具打开</a:t>
            </a:r>
            <a:endParaRPr lang="en-US" altLang="zh-CN" dirty="0" smtClean="0"/>
          </a:p>
          <a:p>
            <a:r>
              <a:rPr lang="zh-CN" altLang="zh-CN" dirty="0" smtClean="0"/>
              <a:t>若查询详细的协议解析，双击跟踪的消息，就可以打开信令跟踪消息。</a:t>
            </a:r>
            <a:endParaRPr lang="zh-CN" altLang="en-US" dirty="0" smtClean="0"/>
          </a:p>
        </p:txBody>
      </p:sp>
      <p:sp>
        <p:nvSpPr>
          <p:cNvPr id="145412" name="页眉占位符 3"/>
          <p:cNvSpPr>
            <a:spLocks noGrp="1"/>
          </p:cNvSpPr>
          <p:nvPr>
            <p:ph type="hdr" sz="quarter"/>
          </p:nvPr>
        </p:nvSpPr>
        <p:spPr>
          <a:noFill/>
        </p:spPr>
        <p:txBody>
          <a:bodyPr/>
          <a:lstStyle/>
          <a:p>
            <a:r>
              <a:rPr lang="en-US" altLang="zh-CN" dirty="0" smtClean="0">
                <a:solidFill>
                  <a:srgbClr val="000000"/>
                </a:solidFill>
              </a:rPr>
              <a:t>eNodeB LTE </a:t>
            </a:r>
            <a:r>
              <a:rPr lang="zh-CN" altLang="en-US" dirty="0" smtClean="0">
                <a:solidFill>
                  <a:srgbClr val="000000"/>
                </a:solidFill>
              </a:rPr>
              <a:t>传输故障专题</a:t>
            </a:r>
          </a:p>
        </p:txBody>
      </p:sp>
      <p:sp>
        <p:nvSpPr>
          <p:cNvPr id="145413" name="页脚占位符 4"/>
          <p:cNvSpPr>
            <a:spLocks noGrp="1"/>
          </p:cNvSpPr>
          <p:nvPr>
            <p:ph type="ftr" sz="quarter" idx="4"/>
          </p:nvPr>
        </p:nvSpPr>
        <p:spPr>
          <a:noFill/>
        </p:spPr>
        <p:txBody>
          <a:bodyPr/>
          <a:lstStyle/>
          <a:p>
            <a:r>
              <a:rPr lang="zh-CN" altLang="en-US" smtClean="0">
                <a:solidFill>
                  <a:srgbClr val="000000"/>
                </a:solidFill>
              </a:rPr>
              <a:t>华为技术有限公司  版权所有  未经许可不得扩散</a:t>
            </a:r>
            <a:endParaRPr lang="zh-CN" altLang="en-US" sz="1300" smtClean="0">
              <a:solidFill>
                <a:srgbClr val="000000"/>
              </a:solidFill>
              <a:ea typeface="宋体" charset="-122"/>
            </a:endParaRPr>
          </a:p>
        </p:txBody>
      </p:sp>
      <p:sp>
        <p:nvSpPr>
          <p:cNvPr id="145414" name="灯片编号占位符 5"/>
          <p:cNvSpPr>
            <a:spLocks noGrp="1"/>
          </p:cNvSpPr>
          <p:nvPr>
            <p:ph type="sldNum" sz="quarter" idx="5"/>
          </p:nvPr>
        </p:nvSpPr>
        <p:spPr>
          <a:noFill/>
        </p:spPr>
        <p:txBody>
          <a:bodyPr/>
          <a:lstStyle/>
          <a:p>
            <a:r>
              <a:rPr lang="en-US" altLang="zh-CN" smtClean="0">
                <a:solidFill>
                  <a:srgbClr val="000000"/>
                </a:solidFill>
              </a:rPr>
              <a:t>P-</a:t>
            </a:r>
            <a:fld id="{EF92739E-4753-48E7-B478-47B58F8097B4}" type="slidenum">
              <a:rPr lang="en-US" altLang="zh-CN" smtClean="0">
                <a:solidFill>
                  <a:srgbClr val="000000"/>
                </a:solidFill>
              </a:rPr>
              <a:pPr/>
              <a:t>29</a:t>
            </a:fld>
            <a:endParaRPr lang="en-US" altLang="zh-CN" smtClean="0">
              <a:solidFill>
                <a:srgbClr val="000000"/>
              </a:solidFill>
            </a:endParaRPr>
          </a:p>
        </p:txBody>
      </p:sp>
    </p:spTree>
    <p:extLst>
      <p:ext uri="{BB962C8B-B14F-4D97-AF65-F5344CB8AC3E}">
        <p14:creationId xmlns:p14="http://schemas.microsoft.com/office/powerpoint/2010/main" val="23432526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hdr" sz="quarter"/>
          </p:nvPr>
        </p:nvSpPr>
        <p:spPr>
          <a:noFill/>
        </p:spPr>
        <p:txBody>
          <a:bodyPr/>
          <a:lstStyle/>
          <a:p>
            <a:r>
              <a:rPr lang="en-US" altLang="zh-CN" dirty="0" smtClean="0"/>
              <a:t>eNodeB LTE </a:t>
            </a:r>
            <a:r>
              <a:rPr lang="zh-CN" altLang="en-US" dirty="0" smtClean="0"/>
              <a:t>传输故障专题</a:t>
            </a:r>
          </a:p>
        </p:txBody>
      </p:sp>
      <p:sp>
        <p:nvSpPr>
          <p:cNvPr id="146435" name="Rectangle 6"/>
          <p:cNvSpPr>
            <a:spLocks noGrp="1" noChangeArrowheads="1"/>
          </p:cNvSpPr>
          <p:nvPr>
            <p:ph type="ftr" sz="quarter" idx="4"/>
          </p:nvPr>
        </p:nvSpPr>
        <p:spPr>
          <a:noFill/>
        </p:spPr>
        <p:txBody>
          <a:bodyPr/>
          <a:lstStyle/>
          <a:p>
            <a:r>
              <a:rPr lang="zh-CN" altLang="en-US" smtClean="0"/>
              <a:t>华为技术有限公司  版权所有  未经许可不得扩散</a:t>
            </a:r>
            <a:endParaRPr lang="zh-CN" altLang="en-US" sz="1300" smtClean="0">
              <a:latin typeface="Arial" charset="0"/>
              <a:ea typeface="宋体" charset="-122"/>
            </a:endParaRPr>
          </a:p>
        </p:txBody>
      </p:sp>
      <p:sp>
        <p:nvSpPr>
          <p:cNvPr id="146436" name="Rectangle 7"/>
          <p:cNvSpPr>
            <a:spLocks noGrp="1" noChangeArrowheads="1"/>
          </p:cNvSpPr>
          <p:nvPr>
            <p:ph type="sldNum" sz="quarter" idx="5"/>
          </p:nvPr>
        </p:nvSpPr>
        <p:spPr>
          <a:noFill/>
        </p:spPr>
        <p:txBody>
          <a:bodyPr/>
          <a:lstStyle/>
          <a:p>
            <a:r>
              <a:rPr lang="en-US" altLang="zh-CN" smtClean="0"/>
              <a:t>P-</a:t>
            </a:r>
            <a:fld id="{43668229-3929-40E1-8300-21B05B131BC9}" type="slidenum">
              <a:rPr lang="en-US" altLang="zh-CN" smtClean="0"/>
              <a:pPr/>
              <a:t>30</a:t>
            </a:fld>
            <a:endParaRPr lang="en-US" altLang="zh-CN" smtClean="0"/>
          </a:p>
        </p:txBody>
      </p:sp>
      <p:sp>
        <p:nvSpPr>
          <p:cNvPr id="146437" name="Rectangle 2"/>
          <p:cNvSpPr>
            <a:spLocks noGrp="1" noRot="1" noChangeAspect="1" noChangeArrowheads="1" noTextEdit="1"/>
          </p:cNvSpPr>
          <p:nvPr>
            <p:ph type="sldImg"/>
          </p:nvPr>
        </p:nvSpPr>
        <p:spPr>
          <a:ln/>
        </p:spPr>
      </p:sp>
      <p:sp>
        <p:nvSpPr>
          <p:cNvPr id="146438"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3878693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页眉占位符 3"/>
          <p:cNvSpPr>
            <a:spLocks noGrp="1"/>
          </p:cNvSpPr>
          <p:nvPr>
            <p:ph type="hdr" sz="quarter" idx="10"/>
          </p:nvPr>
        </p:nvSpPr>
        <p:spPr/>
        <p:txBody>
          <a:bodyPr/>
          <a:lstStyle/>
          <a:p>
            <a:r>
              <a:rPr lang="en-US" altLang="zh-CN" dirty="0" smtClean="0"/>
              <a:t>eNodeB LTE </a:t>
            </a:r>
            <a:r>
              <a:rPr lang="zh-CN" altLang="en-US" dirty="0" smtClean="0"/>
              <a:t>传输故障专题</a:t>
            </a:r>
            <a:endParaRPr lang="zh-CN" altLang="en-US" dirty="0"/>
          </a:p>
        </p:txBody>
      </p:sp>
      <p:sp>
        <p:nvSpPr>
          <p:cNvPr id="5" name="灯片编号占位符 4"/>
          <p:cNvSpPr>
            <a:spLocks noGrp="1"/>
          </p:cNvSpPr>
          <p:nvPr>
            <p:ph type="sldNum" sz="quarter" idx="11"/>
          </p:nvPr>
        </p:nvSpPr>
        <p:spPr/>
        <p:txBody>
          <a:bodyPr/>
          <a:lstStyle/>
          <a:p>
            <a:r>
              <a:rPr lang="en-US" altLang="zh-CN" smtClean="0"/>
              <a:t>P-</a:t>
            </a:r>
            <a:fld id="{53C4D65A-8D61-4BF8-8EE6-980764D8408A}" type="slidenum">
              <a:rPr lang="en-US" altLang="zh-CN" smtClean="0"/>
              <a:pPr/>
              <a:t>31</a:t>
            </a:fld>
            <a:endParaRPr lang="en-US" altLang="zh-CN"/>
          </a:p>
        </p:txBody>
      </p:sp>
      <p:sp>
        <p:nvSpPr>
          <p:cNvPr id="6" name="页脚占位符 5"/>
          <p:cNvSpPr>
            <a:spLocks noGrp="1"/>
          </p:cNvSpPr>
          <p:nvPr>
            <p:ph type="ftr" sz="quarter" idx="12"/>
          </p:nvPr>
        </p:nvSpPr>
        <p:spPr/>
        <p:txBody>
          <a:bodyPr/>
          <a:lstStyle/>
          <a:p>
            <a:r>
              <a:rPr lang="zh-CN" altLang="en-US" smtClean="0"/>
              <a:t>华为技术有限公司  版权所有  未经许可不得扩散</a:t>
            </a:r>
            <a:endParaRPr lang="zh-CN" altLang="en-US" dirty="0"/>
          </a:p>
        </p:txBody>
      </p:sp>
    </p:spTree>
    <p:extLst>
      <p:ext uri="{BB962C8B-B14F-4D97-AF65-F5344CB8AC3E}">
        <p14:creationId xmlns:p14="http://schemas.microsoft.com/office/powerpoint/2010/main" val="1721198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hdr" sz="quarter"/>
          </p:nvPr>
        </p:nvSpPr>
        <p:spPr>
          <a:noFill/>
        </p:spPr>
        <p:txBody>
          <a:bodyPr/>
          <a:lstStyle/>
          <a:p>
            <a:r>
              <a:rPr lang="en-US" altLang="zh-CN" dirty="0" smtClean="0"/>
              <a:t>eNodeB LTE </a:t>
            </a:r>
            <a:r>
              <a:rPr lang="zh-CN" altLang="en-US" dirty="0" smtClean="0"/>
              <a:t>传输故障专题</a:t>
            </a:r>
          </a:p>
        </p:txBody>
      </p:sp>
      <p:sp>
        <p:nvSpPr>
          <p:cNvPr id="124931" name="Rectangle 6"/>
          <p:cNvSpPr>
            <a:spLocks noGrp="1" noChangeArrowheads="1"/>
          </p:cNvSpPr>
          <p:nvPr>
            <p:ph type="ftr" sz="quarter" idx="4"/>
          </p:nvPr>
        </p:nvSpPr>
        <p:spPr>
          <a:noFill/>
        </p:spPr>
        <p:txBody>
          <a:bodyPr/>
          <a:lstStyle/>
          <a:p>
            <a:r>
              <a:rPr lang="zh-CN" altLang="en-US" smtClean="0"/>
              <a:t>华为技术有限公司  版权所有  未经许可不得扩散</a:t>
            </a:r>
            <a:endParaRPr lang="zh-CN" altLang="en-US" sz="1300" smtClean="0">
              <a:latin typeface="Arial" charset="0"/>
              <a:ea typeface="宋体" charset="-122"/>
            </a:endParaRPr>
          </a:p>
        </p:txBody>
      </p:sp>
      <p:sp>
        <p:nvSpPr>
          <p:cNvPr id="124932" name="Rectangle 7"/>
          <p:cNvSpPr>
            <a:spLocks noGrp="1" noChangeArrowheads="1"/>
          </p:cNvSpPr>
          <p:nvPr>
            <p:ph type="sldNum" sz="quarter" idx="5"/>
          </p:nvPr>
        </p:nvSpPr>
        <p:spPr>
          <a:noFill/>
        </p:spPr>
        <p:txBody>
          <a:bodyPr/>
          <a:lstStyle/>
          <a:p>
            <a:r>
              <a:rPr lang="en-US" altLang="zh-CN" smtClean="0"/>
              <a:t>P-</a:t>
            </a:r>
            <a:fld id="{157D79DE-439F-4D97-AB51-950CA7353602}" type="slidenum">
              <a:rPr lang="en-US" altLang="zh-CN" smtClean="0"/>
              <a:pPr/>
              <a:t>2</a:t>
            </a:fld>
            <a:endParaRPr lang="en-US" altLang="zh-CN" smtClean="0"/>
          </a:p>
        </p:txBody>
      </p:sp>
      <p:sp>
        <p:nvSpPr>
          <p:cNvPr id="124933" name="Rectangle 2"/>
          <p:cNvSpPr>
            <a:spLocks noGrp="1" noRot="1" noChangeAspect="1" noChangeArrowheads="1" noTextEdit="1"/>
          </p:cNvSpPr>
          <p:nvPr>
            <p:ph type="sldImg"/>
          </p:nvPr>
        </p:nvSpPr>
        <p:spPr>
          <a:ln/>
        </p:spPr>
      </p:sp>
      <p:sp>
        <p:nvSpPr>
          <p:cNvPr id="124934" name="Rectangle 4"/>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435854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页眉占位符 3"/>
          <p:cNvSpPr>
            <a:spLocks noGrp="1"/>
          </p:cNvSpPr>
          <p:nvPr>
            <p:ph type="hdr" sz="quarter" idx="10"/>
          </p:nvPr>
        </p:nvSpPr>
        <p:spPr/>
        <p:txBody>
          <a:bodyPr/>
          <a:lstStyle/>
          <a:p>
            <a:r>
              <a:rPr lang="en-US" altLang="zh-CN" dirty="0" smtClean="0"/>
              <a:t>eNodeB LTE </a:t>
            </a:r>
            <a:r>
              <a:rPr lang="zh-CN" altLang="en-US" dirty="0" smtClean="0"/>
              <a:t>传输故障专题</a:t>
            </a:r>
            <a:endParaRPr lang="zh-CN" altLang="en-US" dirty="0"/>
          </a:p>
        </p:txBody>
      </p:sp>
      <p:sp>
        <p:nvSpPr>
          <p:cNvPr id="5" name="灯片编号占位符 4"/>
          <p:cNvSpPr>
            <a:spLocks noGrp="1"/>
          </p:cNvSpPr>
          <p:nvPr>
            <p:ph type="sldNum" sz="quarter" idx="11"/>
          </p:nvPr>
        </p:nvSpPr>
        <p:spPr/>
        <p:txBody>
          <a:bodyPr/>
          <a:lstStyle/>
          <a:p>
            <a:r>
              <a:rPr lang="en-US" altLang="zh-CN" smtClean="0"/>
              <a:t>P-</a:t>
            </a:r>
            <a:fld id="{53C4D65A-8D61-4BF8-8EE6-980764D8408A}" type="slidenum">
              <a:rPr lang="en-US" altLang="zh-CN" smtClean="0"/>
              <a:pPr/>
              <a:t>32</a:t>
            </a:fld>
            <a:endParaRPr lang="en-US" altLang="zh-CN"/>
          </a:p>
        </p:txBody>
      </p:sp>
      <p:sp>
        <p:nvSpPr>
          <p:cNvPr id="6" name="页脚占位符 5"/>
          <p:cNvSpPr>
            <a:spLocks noGrp="1"/>
          </p:cNvSpPr>
          <p:nvPr>
            <p:ph type="ftr" sz="quarter" idx="12"/>
          </p:nvPr>
        </p:nvSpPr>
        <p:spPr/>
        <p:txBody>
          <a:bodyPr/>
          <a:lstStyle/>
          <a:p>
            <a:r>
              <a:rPr lang="zh-CN" altLang="en-US" smtClean="0"/>
              <a:t>华为技术有限公司  版权所有  未经许可不得扩散</a:t>
            </a:r>
            <a:endParaRPr lang="zh-CN" altLang="en-US" dirty="0"/>
          </a:p>
        </p:txBody>
      </p:sp>
    </p:spTree>
    <p:extLst>
      <p:ext uri="{BB962C8B-B14F-4D97-AF65-F5344CB8AC3E}">
        <p14:creationId xmlns:p14="http://schemas.microsoft.com/office/powerpoint/2010/main" val="22625015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背景信息</a:t>
            </a:r>
            <a:endParaRPr lang="en-US" altLang="zh-CN" dirty="0" smtClean="0"/>
          </a:p>
          <a:p>
            <a:pPr lvl="1"/>
            <a:r>
              <a:rPr lang="zh-CN" altLang="en-US" dirty="0" smtClean="0"/>
              <a:t>最多只能创建</a:t>
            </a:r>
            <a:r>
              <a:rPr lang="en-US" altLang="zh-CN" dirty="0" smtClean="0"/>
              <a:t>1</a:t>
            </a:r>
            <a:r>
              <a:rPr lang="zh-CN" altLang="en-US" dirty="0" smtClean="0"/>
              <a:t>个</a:t>
            </a:r>
            <a:r>
              <a:rPr lang="en-US" altLang="zh-CN" dirty="0" smtClean="0"/>
              <a:t>IP</a:t>
            </a:r>
            <a:r>
              <a:rPr lang="zh-CN" altLang="en-US" dirty="0" smtClean="0"/>
              <a:t>跟踪任务。 </a:t>
            </a:r>
          </a:p>
          <a:p>
            <a:pPr lvl="1"/>
            <a:r>
              <a:rPr lang="zh-CN" altLang="en-US" dirty="0" smtClean="0"/>
              <a:t>对于</a:t>
            </a:r>
            <a:r>
              <a:rPr lang="en-US" altLang="zh-CN" dirty="0" smtClean="0"/>
              <a:t>IP</a:t>
            </a:r>
            <a:r>
              <a:rPr lang="zh-CN" altLang="en-US" dirty="0" smtClean="0"/>
              <a:t>层抓包，识别特定报文的手段主要是本端和对端的</a:t>
            </a:r>
            <a:r>
              <a:rPr lang="en-US" altLang="zh-CN" dirty="0" smtClean="0"/>
              <a:t>IP</a:t>
            </a:r>
            <a:r>
              <a:rPr lang="zh-CN" altLang="en-US" dirty="0" smtClean="0"/>
              <a:t>地址，</a:t>
            </a:r>
            <a:r>
              <a:rPr lang="en-US" altLang="zh-CN" dirty="0" smtClean="0"/>
              <a:t>IP</a:t>
            </a:r>
            <a:r>
              <a:rPr lang="zh-CN" altLang="en-US" dirty="0" smtClean="0"/>
              <a:t>协议类型，</a:t>
            </a:r>
            <a:r>
              <a:rPr lang="en-US" altLang="zh-CN" dirty="0" smtClean="0"/>
              <a:t>IP DSCP</a:t>
            </a:r>
            <a:r>
              <a:rPr lang="zh-CN" altLang="en-US" dirty="0" smtClean="0"/>
              <a:t>，本端和对端的端口号。</a:t>
            </a:r>
          </a:p>
          <a:p>
            <a:pPr lvl="1"/>
            <a:r>
              <a:rPr lang="zh-CN" altLang="en-US" dirty="0" smtClean="0"/>
              <a:t>用户可以选择协议类型或者填入源目的端口号来实现</a:t>
            </a:r>
            <a:r>
              <a:rPr lang="en-US" altLang="zh-CN" dirty="0" smtClean="0"/>
              <a:t>IP</a:t>
            </a:r>
            <a:r>
              <a:rPr lang="zh-CN" altLang="en-US" dirty="0" smtClean="0"/>
              <a:t>层指定应用层协议类型的抓包来限制抓包粒度。</a:t>
            </a:r>
          </a:p>
          <a:p>
            <a:pPr lvl="1"/>
            <a:r>
              <a:rPr lang="zh-CN" altLang="en-US" dirty="0" smtClean="0"/>
              <a:t>指定应用层协议类型为必选内容，也可以指定端口号来抓包，否则粒度太粗引入流量过大问题，还是无法定位出传输问题。</a:t>
            </a:r>
          </a:p>
          <a:p>
            <a:pPr lvl="1"/>
            <a:r>
              <a:rPr lang="zh-CN" altLang="en-US" dirty="0" smtClean="0"/>
              <a:t>同一块单板上面不能同时启动</a:t>
            </a:r>
            <a:r>
              <a:rPr lang="en-US" altLang="zh-CN" dirty="0" smtClean="0"/>
              <a:t>MAC</a:t>
            </a:r>
            <a:r>
              <a:rPr lang="zh-CN" altLang="en-US" dirty="0" smtClean="0"/>
              <a:t>跟踪、</a:t>
            </a:r>
            <a:r>
              <a:rPr lang="en-US" altLang="zh-CN" dirty="0" smtClean="0"/>
              <a:t>IP</a:t>
            </a:r>
            <a:r>
              <a:rPr lang="zh-CN" altLang="en-US" dirty="0" smtClean="0"/>
              <a:t>层协议跟踪、所有</a:t>
            </a:r>
            <a:r>
              <a:rPr lang="en-US" altLang="zh-CN" dirty="0" smtClean="0"/>
              <a:t>IP</a:t>
            </a:r>
            <a:r>
              <a:rPr lang="zh-CN" altLang="en-US" dirty="0" smtClean="0"/>
              <a:t>地址远端环回或者指定</a:t>
            </a:r>
            <a:r>
              <a:rPr lang="en-US" altLang="zh-CN" dirty="0" smtClean="0"/>
              <a:t>IP</a:t>
            </a:r>
            <a:r>
              <a:rPr lang="zh-CN" altLang="en-US" dirty="0" smtClean="0"/>
              <a:t>地址远端环回。</a:t>
            </a:r>
          </a:p>
          <a:p>
            <a:pPr lvl="1"/>
            <a:r>
              <a:rPr lang="zh-CN" altLang="en-US" dirty="0" smtClean="0"/>
              <a:t>如果在</a:t>
            </a:r>
            <a:r>
              <a:rPr lang="en-US" altLang="zh-CN" dirty="0" smtClean="0"/>
              <a:t>PNP</a:t>
            </a:r>
            <a:r>
              <a:rPr lang="zh-CN" altLang="en-US" dirty="0" smtClean="0"/>
              <a:t>开站期间使用跟踪功能，创建任务时返回“网元返回错误：单板不可用”的提示信息，请执行</a:t>
            </a:r>
            <a:r>
              <a:rPr lang="en-US" altLang="zh-CN" dirty="0" smtClean="0"/>
              <a:t>MML</a:t>
            </a:r>
            <a:r>
              <a:rPr lang="zh-CN" altLang="en-US" dirty="0" smtClean="0"/>
              <a:t>命令</a:t>
            </a:r>
            <a:r>
              <a:rPr lang="en-US" altLang="zh-CN" b="1" dirty="0" smtClean="0"/>
              <a:t>DSP BRD</a:t>
            </a:r>
            <a:r>
              <a:rPr lang="zh-CN" altLang="en-US" dirty="0" smtClean="0"/>
              <a:t>，查看目标单板是否已配置。如果未配置，请执行</a:t>
            </a:r>
            <a:r>
              <a:rPr lang="en-US" altLang="zh-CN" dirty="0" smtClean="0"/>
              <a:t>MML</a:t>
            </a:r>
            <a:r>
              <a:rPr lang="zh-CN" altLang="en-US" dirty="0" smtClean="0"/>
              <a:t>命令</a:t>
            </a:r>
            <a:r>
              <a:rPr lang="en-US" altLang="zh-CN" b="1" dirty="0" smtClean="0"/>
              <a:t>ADD BRD</a:t>
            </a:r>
            <a:r>
              <a:rPr lang="zh-CN" altLang="en-US" dirty="0" smtClean="0"/>
              <a:t>增加单板配置。配置单板成功后再重新启动跟踪即可。</a:t>
            </a:r>
          </a:p>
          <a:p>
            <a:endParaRPr lang="zh-CN" altLang="en-US" dirty="0"/>
          </a:p>
        </p:txBody>
      </p:sp>
      <p:sp>
        <p:nvSpPr>
          <p:cNvPr id="4" name="页眉占位符 3"/>
          <p:cNvSpPr>
            <a:spLocks noGrp="1"/>
          </p:cNvSpPr>
          <p:nvPr>
            <p:ph type="hdr" sz="quarter" idx="10"/>
          </p:nvPr>
        </p:nvSpPr>
        <p:spPr/>
        <p:txBody>
          <a:bodyPr/>
          <a:lstStyle/>
          <a:p>
            <a:r>
              <a:rPr lang="en-US" altLang="zh-CN" dirty="0" smtClean="0"/>
              <a:t>eNodeB LTE </a:t>
            </a:r>
            <a:r>
              <a:rPr lang="zh-CN" altLang="en-US" dirty="0" smtClean="0"/>
              <a:t>传输故障专题</a:t>
            </a:r>
            <a:endParaRPr lang="zh-CN" altLang="en-US" dirty="0"/>
          </a:p>
        </p:txBody>
      </p:sp>
      <p:sp>
        <p:nvSpPr>
          <p:cNvPr id="5" name="灯片编号占位符 4"/>
          <p:cNvSpPr>
            <a:spLocks noGrp="1"/>
          </p:cNvSpPr>
          <p:nvPr>
            <p:ph type="sldNum" sz="quarter" idx="11"/>
          </p:nvPr>
        </p:nvSpPr>
        <p:spPr/>
        <p:txBody>
          <a:bodyPr/>
          <a:lstStyle/>
          <a:p>
            <a:r>
              <a:rPr lang="en-US" altLang="zh-CN" smtClean="0"/>
              <a:t>P-</a:t>
            </a:r>
            <a:fld id="{53C4D65A-8D61-4BF8-8EE6-980764D8408A}" type="slidenum">
              <a:rPr lang="en-US" altLang="zh-CN" smtClean="0"/>
              <a:pPr/>
              <a:t>33</a:t>
            </a:fld>
            <a:endParaRPr lang="en-US" altLang="zh-CN"/>
          </a:p>
        </p:txBody>
      </p:sp>
      <p:sp>
        <p:nvSpPr>
          <p:cNvPr id="6" name="页脚占位符 5"/>
          <p:cNvSpPr>
            <a:spLocks noGrp="1"/>
          </p:cNvSpPr>
          <p:nvPr>
            <p:ph type="ftr" sz="quarter" idx="12"/>
          </p:nvPr>
        </p:nvSpPr>
        <p:spPr/>
        <p:txBody>
          <a:bodyPr/>
          <a:lstStyle/>
          <a:p>
            <a:r>
              <a:rPr lang="zh-CN" altLang="en-US" smtClean="0"/>
              <a:t>华为技术有限公司  版权所有  未经许可不得扩散</a:t>
            </a:r>
            <a:endParaRPr lang="zh-CN" altLang="en-US" dirty="0"/>
          </a:p>
        </p:txBody>
      </p:sp>
    </p:spTree>
    <p:extLst>
      <p:ext uri="{BB962C8B-B14F-4D97-AF65-F5344CB8AC3E}">
        <p14:creationId xmlns:p14="http://schemas.microsoft.com/office/powerpoint/2010/main" val="18059179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hdr" sz="quarter"/>
          </p:nvPr>
        </p:nvSpPr>
        <p:spPr>
          <a:noFill/>
        </p:spPr>
        <p:txBody>
          <a:bodyPr/>
          <a:lstStyle/>
          <a:p>
            <a:r>
              <a:rPr lang="en-US" altLang="zh-CN" dirty="0" smtClean="0"/>
              <a:t>eNodeB LTE </a:t>
            </a:r>
            <a:r>
              <a:rPr lang="zh-CN" altLang="en-US" dirty="0" smtClean="0"/>
              <a:t>传输故障专题</a:t>
            </a:r>
          </a:p>
        </p:txBody>
      </p:sp>
      <p:sp>
        <p:nvSpPr>
          <p:cNvPr id="146435" name="Rectangle 6"/>
          <p:cNvSpPr>
            <a:spLocks noGrp="1" noChangeArrowheads="1"/>
          </p:cNvSpPr>
          <p:nvPr>
            <p:ph type="ftr" sz="quarter" idx="4"/>
          </p:nvPr>
        </p:nvSpPr>
        <p:spPr>
          <a:noFill/>
        </p:spPr>
        <p:txBody>
          <a:bodyPr/>
          <a:lstStyle/>
          <a:p>
            <a:r>
              <a:rPr lang="zh-CN" altLang="en-US" smtClean="0"/>
              <a:t>华为技术有限公司  版权所有  未经许可不得扩散</a:t>
            </a:r>
            <a:endParaRPr lang="zh-CN" altLang="en-US" sz="1300" smtClean="0">
              <a:latin typeface="Arial" charset="0"/>
              <a:ea typeface="宋体" charset="-122"/>
            </a:endParaRPr>
          </a:p>
        </p:txBody>
      </p:sp>
      <p:sp>
        <p:nvSpPr>
          <p:cNvPr id="146436" name="Rectangle 7"/>
          <p:cNvSpPr>
            <a:spLocks noGrp="1" noChangeArrowheads="1"/>
          </p:cNvSpPr>
          <p:nvPr>
            <p:ph type="sldNum" sz="quarter" idx="5"/>
          </p:nvPr>
        </p:nvSpPr>
        <p:spPr>
          <a:noFill/>
        </p:spPr>
        <p:txBody>
          <a:bodyPr/>
          <a:lstStyle/>
          <a:p>
            <a:r>
              <a:rPr lang="en-US" altLang="zh-CN" smtClean="0"/>
              <a:t>P-</a:t>
            </a:r>
            <a:fld id="{43668229-3929-40E1-8300-21B05B131BC9}" type="slidenum">
              <a:rPr lang="en-US" altLang="zh-CN" smtClean="0"/>
              <a:pPr/>
              <a:t>34</a:t>
            </a:fld>
            <a:endParaRPr lang="en-US" altLang="zh-CN" smtClean="0"/>
          </a:p>
        </p:txBody>
      </p:sp>
      <p:sp>
        <p:nvSpPr>
          <p:cNvPr id="146437" name="Rectangle 2"/>
          <p:cNvSpPr>
            <a:spLocks noGrp="1" noRot="1" noChangeAspect="1" noChangeArrowheads="1" noTextEdit="1"/>
          </p:cNvSpPr>
          <p:nvPr>
            <p:ph type="sldImg"/>
          </p:nvPr>
        </p:nvSpPr>
        <p:spPr>
          <a:ln/>
        </p:spPr>
      </p:sp>
      <p:sp>
        <p:nvSpPr>
          <p:cNvPr id="146438"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3878693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页眉占位符 3"/>
          <p:cNvSpPr>
            <a:spLocks noGrp="1"/>
          </p:cNvSpPr>
          <p:nvPr>
            <p:ph type="hdr" sz="quarter" idx="10"/>
          </p:nvPr>
        </p:nvSpPr>
        <p:spPr/>
        <p:txBody>
          <a:bodyPr/>
          <a:lstStyle/>
          <a:p>
            <a:r>
              <a:rPr lang="en-US" altLang="zh-CN" dirty="0" smtClean="0"/>
              <a:t>eNodeB LTE </a:t>
            </a:r>
            <a:r>
              <a:rPr lang="zh-CN" altLang="en-US" dirty="0" smtClean="0"/>
              <a:t>传输故障专题</a:t>
            </a:r>
            <a:endParaRPr lang="zh-CN" altLang="en-US" dirty="0"/>
          </a:p>
        </p:txBody>
      </p:sp>
      <p:sp>
        <p:nvSpPr>
          <p:cNvPr id="5" name="灯片编号占位符 4"/>
          <p:cNvSpPr>
            <a:spLocks noGrp="1"/>
          </p:cNvSpPr>
          <p:nvPr>
            <p:ph type="sldNum" sz="quarter" idx="11"/>
          </p:nvPr>
        </p:nvSpPr>
        <p:spPr/>
        <p:txBody>
          <a:bodyPr/>
          <a:lstStyle/>
          <a:p>
            <a:r>
              <a:rPr lang="en-US" altLang="zh-CN" smtClean="0"/>
              <a:t>P-</a:t>
            </a:r>
            <a:fld id="{53C4D65A-8D61-4BF8-8EE6-980764D8408A}" type="slidenum">
              <a:rPr lang="en-US" altLang="zh-CN" smtClean="0"/>
              <a:pPr/>
              <a:t>35</a:t>
            </a:fld>
            <a:endParaRPr lang="en-US" altLang="zh-CN"/>
          </a:p>
        </p:txBody>
      </p:sp>
      <p:sp>
        <p:nvSpPr>
          <p:cNvPr id="6" name="页脚占位符 5"/>
          <p:cNvSpPr>
            <a:spLocks noGrp="1"/>
          </p:cNvSpPr>
          <p:nvPr>
            <p:ph type="ftr" sz="quarter" idx="12"/>
          </p:nvPr>
        </p:nvSpPr>
        <p:spPr/>
        <p:txBody>
          <a:bodyPr/>
          <a:lstStyle/>
          <a:p>
            <a:r>
              <a:rPr lang="zh-CN" altLang="en-US" smtClean="0"/>
              <a:t>华为技术有限公司  版权所有  未经许可不得扩散</a:t>
            </a:r>
            <a:endParaRPr lang="zh-CN" altLang="en-US" dirty="0"/>
          </a:p>
        </p:txBody>
      </p:sp>
    </p:spTree>
    <p:extLst>
      <p:ext uri="{BB962C8B-B14F-4D97-AF65-F5344CB8AC3E}">
        <p14:creationId xmlns:p14="http://schemas.microsoft.com/office/powerpoint/2010/main" val="2745415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源端口就是基站的业务端口，目的端口就是基站的抓包端口，通过</a:t>
            </a:r>
            <a:r>
              <a:rPr lang="en-US" altLang="zh-CN" dirty="0" smtClean="0"/>
              <a:t>STR</a:t>
            </a:r>
            <a:r>
              <a:rPr lang="en-US" altLang="zh-CN" baseline="0" dirty="0" smtClean="0"/>
              <a:t> PORTREDIRECT</a:t>
            </a:r>
            <a:r>
              <a:rPr lang="zh-CN" altLang="en-US" baseline="0" dirty="0" smtClean="0"/>
              <a:t>命令，可以把业务端口的数据包重定向到抓包端口上。</a:t>
            </a:r>
            <a:endParaRPr lang="zh-CN" altLang="en-US" dirty="0"/>
          </a:p>
        </p:txBody>
      </p:sp>
      <p:sp>
        <p:nvSpPr>
          <p:cNvPr id="4" name="页眉占位符 3"/>
          <p:cNvSpPr>
            <a:spLocks noGrp="1"/>
          </p:cNvSpPr>
          <p:nvPr>
            <p:ph type="hdr" sz="quarter" idx="10"/>
          </p:nvPr>
        </p:nvSpPr>
        <p:spPr/>
        <p:txBody>
          <a:bodyPr/>
          <a:lstStyle/>
          <a:p>
            <a:r>
              <a:rPr lang="en-US" altLang="zh-CN" dirty="0" smtClean="0"/>
              <a:t>eNodeB LTE </a:t>
            </a:r>
            <a:r>
              <a:rPr lang="zh-CN" altLang="en-US" dirty="0" smtClean="0"/>
              <a:t>传输故障专题</a:t>
            </a:r>
            <a:endParaRPr lang="zh-CN" altLang="en-US" dirty="0"/>
          </a:p>
        </p:txBody>
      </p:sp>
      <p:sp>
        <p:nvSpPr>
          <p:cNvPr id="5" name="灯片编号占位符 4"/>
          <p:cNvSpPr>
            <a:spLocks noGrp="1"/>
          </p:cNvSpPr>
          <p:nvPr>
            <p:ph type="sldNum" sz="quarter" idx="11"/>
          </p:nvPr>
        </p:nvSpPr>
        <p:spPr/>
        <p:txBody>
          <a:bodyPr/>
          <a:lstStyle/>
          <a:p>
            <a:r>
              <a:rPr lang="en-US" altLang="zh-CN" smtClean="0"/>
              <a:t>P-</a:t>
            </a:r>
            <a:fld id="{53C4D65A-8D61-4BF8-8EE6-980764D8408A}" type="slidenum">
              <a:rPr lang="en-US" altLang="zh-CN" smtClean="0"/>
              <a:pPr/>
              <a:t>36</a:t>
            </a:fld>
            <a:endParaRPr lang="en-US" altLang="zh-CN"/>
          </a:p>
        </p:txBody>
      </p:sp>
      <p:sp>
        <p:nvSpPr>
          <p:cNvPr id="6" name="页脚占位符 5"/>
          <p:cNvSpPr>
            <a:spLocks noGrp="1"/>
          </p:cNvSpPr>
          <p:nvPr>
            <p:ph type="ftr" sz="quarter" idx="12"/>
          </p:nvPr>
        </p:nvSpPr>
        <p:spPr/>
        <p:txBody>
          <a:bodyPr/>
          <a:lstStyle/>
          <a:p>
            <a:r>
              <a:rPr lang="zh-CN" altLang="en-US" smtClean="0"/>
              <a:t>华为技术有限公司  版权所有  未经许可不得扩散</a:t>
            </a:r>
            <a:endParaRPr lang="zh-CN" altLang="en-US" dirty="0"/>
          </a:p>
        </p:txBody>
      </p:sp>
    </p:spTree>
    <p:extLst>
      <p:ext uri="{BB962C8B-B14F-4D97-AF65-F5344CB8AC3E}">
        <p14:creationId xmlns:p14="http://schemas.microsoft.com/office/powerpoint/2010/main" val="2135052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页眉占位符 3"/>
          <p:cNvSpPr>
            <a:spLocks noGrp="1"/>
          </p:cNvSpPr>
          <p:nvPr>
            <p:ph type="hdr" sz="quarter" idx="10"/>
          </p:nvPr>
        </p:nvSpPr>
        <p:spPr/>
        <p:txBody>
          <a:bodyPr/>
          <a:lstStyle/>
          <a:p>
            <a:r>
              <a:rPr lang="en-US" altLang="zh-CN" dirty="0" smtClean="0"/>
              <a:t>eNodeB LTE </a:t>
            </a:r>
            <a:r>
              <a:rPr lang="zh-CN" altLang="en-US" dirty="0" smtClean="0"/>
              <a:t>传输故障专题</a:t>
            </a:r>
            <a:endParaRPr lang="zh-CN" altLang="en-US" dirty="0"/>
          </a:p>
        </p:txBody>
      </p:sp>
      <p:sp>
        <p:nvSpPr>
          <p:cNvPr id="5" name="灯片编号占位符 4"/>
          <p:cNvSpPr>
            <a:spLocks noGrp="1"/>
          </p:cNvSpPr>
          <p:nvPr>
            <p:ph type="sldNum" sz="quarter" idx="11"/>
          </p:nvPr>
        </p:nvSpPr>
        <p:spPr/>
        <p:txBody>
          <a:bodyPr/>
          <a:lstStyle/>
          <a:p>
            <a:r>
              <a:rPr lang="en-US" altLang="zh-CN" smtClean="0"/>
              <a:t>P-</a:t>
            </a:r>
            <a:fld id="{53C4D65A-8D61-4BF8-8EE6-980764D8408A}" type="slidenum">
              <a:rPr lang="en-US" altLang="zh-CN" smtClean="0"/>
              <a:pPr/>
              <a:t>37</a:t>
            </a:fld>
            <a:endParaRPr lang="en-US" altLang="zh-CN"/>
          </a:p>
        </p:txBody>
      </p:sp>
      <p:sp>
        <p:nvSpPr>
          <p:cNvPr id="6" name="页脚占位符 5"/>
          <p:cNvSpPr>
            <a:spLocks noGrp="1"/>
          </p:cNvSpPr>
          <p:nvPr>
            <p:ph type="ftr" sz="quarter" idx="12"/>
          </p:nvPr>
        </p:nvSpPr>
        <p:spPr/>
        <p:txBody>
          <a:bodyPr/>
          <a:lstStyle/>
          <a:p>
            <a:r>
              <a:rPr lang="zh-CN" altLang="en-US" smtClean="0"/>
              <a:t>华为技术有限公司  版权所有  未经许可不得扩散</a:t>
            </a:r>
            <a:endParaRPr lang="zh-CN" altLang="en-US" dirty="0"/>
          </a:p>
        </p:txBody>
      </p:sp>
    </p:spTree>
    <p:extLst>
      <p:ext uri="{BB962C8B-B14F-4D97-AF65-F5344CB8AC3E}">
        <p14:creationId xmlns:p14="http://schemas.microsoft.com/office/powerpoint/2010/main" val="15202866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根据报文的源目的</a:t>
            </a:r>
            <a:r>
              <a:rPr lang="en-US" altLang="zh-CN" dirty="0" smtClean="0"/>
              <a:t>IP</a:t>
            </a:r>
            <a:r>
              <a:rPr lang="zh-CN" altLang="en-US" dirty="0" smtClean="0"/>
              <a:t>地址，可以判断报文是来自于哪个端口的。</a:t>
            </a:r>
            <a:endParaRPr lang="zh-CN" altLang="en-US" dirty="0"/>
          </a:p>
        </p:txBody>
      </p:sp>
      <p:sp>
        <p:nvSpPr>
          <p:cNvPr id="4" name="页眉占位符 3"/>
          <p:cNvSpPr>
            <a:spLocks noGrp="1"/>
          </p:cNvSpPr>
          <p:nvPr>
            <p:ph type="hdr" sz="quarter" idx="10"/>
          </p:nvPr>
        </p:nvSpPr>
        <p:spPr/>
        <p:txBody>
          <a:bodyPr/>
          <a:lstStyle/>
          <a:p>
            <a:r>
              <a:rPr lang="en-US" altLang="zh-CN" dirty="0" smtClean="0"/>
              <a:t>eNodeB LTE </a:t>
            </a:r>
            <a:r>
              <a:rPr lang="zh-CN" altLang="en-US" dirty="0" smtClean="0"/>
              <a:t>传输故障专题</a:t>
            </a:r>
            <a:endParaRPr lang="zh-CN" altLang="en-US" dirty="0"/>
          </a:p>
        </p:txBody>
      </p:sp>
      <p:sp>
        <p:nvSpPr>
          <p:cNvPr id="5" name="灯片编号占位符 4"/>
          <p:cNvSpPr>
            <a:spLocks noGrp="1"/>
          </p:cNvSpPr>
          <p:nvPr>
            <p:ph type="sldNum" sz="quarter" idx="11"/>
          </p:nvPr>
        </p:nvSpPr>
        <p:spPr/>
        <p:txBody>
          <a:bodyPr/>
          <a:lstStyle/>
          <a:p>
            <a:r>
              <a:rPr lang="en-US" altLang="zh-CN" smtClean="0"/>
              <a:t>P-</a:t>
            </a:r>
            <a:fld id="{53C4D65A-8D61-4BF8-8EE6-980764D8408A}" type="slidenum">
              <a:rPr lang="en-US" altLang="zh-CN" smtClean="0"/>
              <a:pPr/>
              <a:t>38</a:t>
            </a:fld>
            <a:endParaRPr lang="en-US" altLang="zh-CN"/>
          </a:p>
        </p:txBody>
      </p:sp>
      <p:sp>
        <p:nvSpPr>
          <p:cNvPr id="6" name="页脚占位符 5"/>
          <p:cNvSpPr>
            <a:spLocks noGrp="1"/>
          </p:cNvSpPr>
          <p:nvPr>
            <p:ph type="ftr" sz="quarter" idx="12"/>
          </p:nvPr>
        </p:nvSpPr>
        <p:spPr/>
        <p:txBody>
          <a:bodyPr/>
          <a:lstStyle/>
          <a:p>
            <a:r>
              <a:rPr lang="zh-CN" altLang="en-US" smtClean="0"/>
              <a:t>华为技术有限公司  版权所有  未经许可不得扩散</a:t>
            </a:r>
            <a:endParaRPr lang="zh-CN" altLang="en-US" dirty="0"/>
          </a:p>
        </p:txBody>
      </p:sp>
    </p:spTree>
    <p:extLst>
      <p:ext uri="{BB962C8B-B14F-4D97-AF65-F5344CB8AC3E}">
        <p14:creationId xmlns:p14="http://schemas.microsoft.com/office/powerpoint/2010/main" val="37411431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页眉占位符 3"/>
          <p:cNvSpPr>
            <a:spLocks noGrp="1"/>
          </p:cNvSpPr>
          <p:nvPr>
            <p:ph type="hdr" sz="quarter" idx="10"/>
          </p:nvPr>
        </p:nvSpPr>
        <p:spPr/>
        <p:txBody>
          <a:bodyPr/>
          <a:lstStyle/>
          <a:p>
            <a:r>
              <a:rPr lang="en-US" altLang="zh-CN" dirty="0" smtClean="0"/>
              <a:t>eNodeB LTE </a:t>
            </a:r>
            <a:r>
              <a:rPr lang="zh-CN" altLang="en-US" dirty="0" smtClean="0"/>
              <a:t>传输故障专题</a:t>
            </a:r>
            <a:endParaRPr lang="zh-CN" altLang="en-US" dirty="0"/>
          </a:p>
        </p:txBody>
      </p:sp>
      <p:sp>
        <p:nvSpPr>
          <p:cNvPr id="5" name="灯片编号占位符 4"/>
          <p:cNvSpPr>
            <a:spLocks noGrp="1"/>
          </p:cNvSpPr>
          <p:nvPr>
            <p:ph type="sldNum" sz="quarter" idx="11"/>
          </p:nvPr>
        </p:nvSpPr>
        <p:spPr/>
        <p:txBody>
          <a:bodyPr/>
          <a:lstStyle/>
          <a:p>
            <a:r>
              <a:rPr lang="en-US" altLang="zh-CN" smtClean="0"/>
              <a:t>P-</a:t>
            </a:r>
            <a:fld id="{53C4D65A-8D61-4BF8-8EE6-980764D8408A}" type="slidenum">
              <a:rPr lang="en-US" altLang="zh-CN" smtClean="0"/>
              <a:pPr/>
              <a:t>39</a:t>
            </a:fld>
            <a:endParaRPr lang="en-US" altLang="zh-CN"/>
          </a:p>
        </p:txBody>
      </p:sp>
      <p:sp>
        <p:nvSpPr>
          <p:cNvPr id="6" name="页脚占位符 5"/>
          <p:cNvSpPr>
            <a:spLocks noGrp="1"/>
          </p:cNvSpPr>
          <p:nvPr>
            <p:ph type="ftr" sz="quarter" idx="12"/>
          </p:nvPr>
        </p:nvSpPr>
        <p:spPr/>
        <p:txBody>
          <a:bodyPr/>
          <a:lstStyle/>
          <a:p>
            <a:r>
              <a:rPr lang="zh-CN" altLang="en-US" smtClean="0"/>
              <a:t>华为技术有限公司  版权所有  未经许可不得扩散</a:t>
            </a:r>
            <a:endParaRPr lang="zh-CN" altLang="en-US" dirty="0"/>
          </a:p>
        </p:txBody>
      </p:sp>
    </p:spTree>
    <p:extLst>
      <p:ext uri="{BB962C8B-B14F-4D97-AF65-F5344CB8AC3E}">
        <p14:creationId xmlns:p14="http://schemas.microsoft.com/office/powerpoint/2010/main" val="1419243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hdr" sz="quarter"/>
          </p:nvPr>
        </p:nvSpPr>
        <p:spPr>
          <a:noFill/>
        </p:spPr>
        <p:txBody>
          <a:bodyPr/>
          <a:lstStyle/>
          <a:p>
            <a:r>
              <a:rPr lang="en-US" altLang="zh-CN" dirty="0" smtClean="0"/>
              <a:t>eNodeB LTE </a:t>
            </a:r>
            <a:r>
              <a:rPr lang="zh-CN" altLang="en-US" dirty="0" smtClean="0"/>
              <a:t>传输故障专题</a:t>
            </a:r>
          </a:p>
        </p:txBody>
      </p:sp>
      <p:sp>
        <p:nvSpPr>
          <p:cNvPr id="146435" name="Rectangle 6"/>
          <p:cNvSpPr>
            <a:spLocks noGrp="1" noChangeArrowheads="1"/>
          </p:cNvSpPr>
          <p:nvPr>
            <p:ph type="ftr" sz="quarter" idx="4"/>
          </p:nvPr>
        </p:nvSpPr>
        <p:spPr>
          <a:noFill/>
        </p:spPr>
        <p:txBody>
          <a:bodyPr/>
          <a:lstStyle/>
          <a:p>
            <a:r>
              <a:rPr lang="zh-CN" altLang="en-US" smtClean="0"/>
              <a:t>华为技术有限公司  版权所有  未经许可不得扩散</a:t>
            </a:r>
            <a:endParaRPr lang="zh-CN" altLang="en-US" sz="1300" smtClean="0">
              <a:latin typeface="Arial" charset="0"/>
              <a:ea typeface="宋体" charset="-122"/>
            </a:endParaRPr>
          </a:p>
        </p:txBody>
      </p:sp>
      <p:sp>
        <p:nvSpPr>
          <p:cNvPr id="146436" name="Rectangle 7"/>
          <p:cNvSpPr>
            <a:spLocks noGrp="1" noChangeArrowheads="1"/>
          </p:cNvSpPr>
          <p:nvPr>
            <p:ph type="sldNum" sz="quarter" idx="5"/>
          </p:nvPr>
        </p:nvSpPr>
        <p:spPr>
          <a:noFill/>
        </p:spPr>
        <p:txBody>
          <a:bodyPr/>
          <a:lstStyle/>
          <a:p>
            <a:r>
              <a:rPr lang="en-US" altLang="zh-CN" smtClean="0"/>
              <a:t>P-</a:t>
            </a:r>
            <a:fld id="{43668229-3929-40E1-8300-21B05B131BC9}" type="slidenum">
              <a:rPr lang="en-US" altLang="zh-CN" smtClean="0"/>
              <a:pPr/>
              <a:t>40</a:t>
            </a:fld>
            <a:endParaRPr lang="en-US" altLang="zh-CN" smtClean="0"/>
          </a:p>
        </p:txBody>
      </p:sp>
      <p:sp>
        <p:nvSpPr>
          <p:cNvPr id="146437" name="Rectangle 2"/>
          <p:cNvSpPr>
            <a:spLocks noGrp="1" noRot="1" noChangeAspect="1" noChangeArrowheads="1" noTextEdit="1"/>
          </p:cNvSpPr>
          <p:nvPr>
            <p:ph type="sldImg"/>
          </p:nvPr>
        </p:nvSpPr>
        <p:spPr>
          <a:ln/>
        </p:spPr>
      </p:sp>
      <p:sp>
        <p:nvSpPr>
          <p:cNvPr id="146438"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3878693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幻灯片图像占位符 1"/>
          <p:cNvSpPr>
            <a:spLocks noGrp="1" noRot="1" noChangeAspect="1" noTextEdit="1"/>
          </p:cNvSpPr>
          <p:nvPr>
            <p:ph type="sldImg"/>
          </p:nvPr>
        </p:nvSpPr>
        <p:spPr>
          <a:ln/>
        </p:spPr>
      </p:sp>
      <p:sp>
        <p:nvSpPr>
          <p:cNvPr id="147459" name="备注占位符 2"/>
          <p:cNvSpPr>
            <a:spLocks noGrp="1"/>
          </p:cNvSpPr>
          <p:nvPr>
            <p:ph type="body" idx="1"/>
          </p:nvPr>
        </p:nvSpPr>
        <p:spPr>
          <a:noFill/>
          <a:ln/>
        </p:spPr>
        <p:txBody>
          <a:bodyPr/>
          <a:lstStyle/>
          <a:p>
            <a:r>
              <a:rPr lang="en-US" altLang="zh-CN" dirty="0" smtClean="0"/>
              <a:t>GTPU </a:t>
            </a:r>
            <a:r>
              <a:rPr lang="zh-CN" altLang="zh-CN" dirty="0" smtClean="0"/>
              <a:t>是一种通道检测报文，用于检测用户面的连接状态，若发现</a:t>
            </a:r>
            <a:r>
              <a:rPr lang="en-US" altLang="zh-CN" dirty="0" smtClean="0"/>
              <a:t>GTPU</a:t>
            </a:r>
            <a:r>
              <a:rPr lang="zh-CN" altLang="zh-CN" dirty="0" smtClean="0"/>
              <a:t>链路不通，则通知释放承载。</a:t>
            </a:r>
            <a:r>
              <a:rPr lang="en-US" altLang="zh-CN" dirty="0" smtClean="0"/>
              <a:t>GTPU</a:t>
            </a:r>
            <a:r>
              <a:rPr lang="zh-CN" altLang="zh-CN" dirty="0" smtClean="0"/>
              <a:t>探测报文每隔</a:t>
            </a:r>
            <a:r>
              <a:rPr lang="en-US" altLang="zh-CN" dirty="0" smtClean="0"/>
              <a:t>5</a:t>
            </a:r>
            <a:r>
              <a:rPr lang="zh-CN" altLang="zh-CN" dirty="0" smtClean="0"/>
              <a:t>分钟从基站向核心网发一次报文，核心网回复一个报文响应，类似于心跳探测报文</a:t>
            </a:r>
            <a:r>
              <a:rPr lang="zh-CN" altLang="en-US" dirty="0" smtClean="0"/>
              <a:t>。</a:t>
            </a:r>
            <a:endParaRPr lang="en-US" altLang="zh-CN" dirty="0" smtClean="0"/>
          </a:p>
          <a:p>
            <a:r>
              <a:rPr lang="zh-CN" altLang="en-US" dirty="0" smtClean="0"/>
              <a:t>该跟踪只能在</a:t>
            </a:r>
            <a:r>
              <a:rPr lang="en-US" altLang="zh-CN" dirty="0" smtClean="0"/>
              <a:t>U2000</a:t>
            </a:r>
            <a:r>
              <a:rPr lang="zh-CN" altLang="en-US" dirty="0" smtClean="0"/>
              <a:t>上操作。</a:t>
            </a:r>
          </a:p>
        </p:txBody>
      </p:sp>
      <p:sp>
        <p:nvSpPr>
          <p:cNvPr id="147460" name="页眉占位符 3"/>
          <p:cNvSpPr>
            <a:spLocks noGrp="1"/>
          </p:cNvSpPr>
          <p:nvPr>
            <p:ph type="hdr" sz="quarter"/>
          </p:nvPr>
        </p:nvSpPr>
        <p:spPr>
          <a:noFill/>
        </p:spPr>
        <p:txBody>
          <a:bodyPr/>
          <a:lstStyle/>
          <a:p>
            <a:r>
              <a:rPr lang="en-US" altLang="zh-CN" dirty="0" smtClean="0">
                <a:solidFill>
                  <a:srgbClr val="000000"/>
                </a:solidFill>
              </a:rPr>
              <a:t>eNodeB LTE </a:t>
            </a:r>
            <a:r>
              <a:rPr lang="zh-CN" altLang="en-US" dirty="0" smtClean="0">
                <a:solidFill>
                  <a:srgbClr val="000000"/>
                </a:solidFill>
              </a:rPr>
              <a:t>传输故障专题</a:t>
            </a:r>
          </a:p>
        </p:txBody>
      </p:sp>
      <p:sp>
        <p:nvSpPr>
          <p:cNvPr id="147461" name="页脚占位符 4"/>
          <p:cNvSpPr>
            <a:spLocks noGrp="1"/>
          </p:cNvSpPr>
          <p:nvPr>
            <p:ph type="ftr" sz="quarter" idx="4"/>
          </p:nvPr>
        </p:nvSpPr>
        <p:spPr>
          <a:noFill/>
        </p:spPr>
        <p:txBody>
          <a:bodyPr/>
          <a:lstStyle/>
          <a:p>
            <a:r>
              <a:rPr lang="zh-CN" altLang="en-US" smtClean="0">
                <a:solidFill>
                  <a:srgbClr val="000000"/>
                </a:solidFill>
              </a:rPr>
              <a:t>华为技术有限公司  版权所有  未经许可不得扩散</a:t>
            </a:r>
            <a:endParaRPr lang="zh-CN" altLang="en-US" sz="1300" smtClean="0">
              <a:solidFill>
                <a:srgbClr val="000000"/>
              </a:solidFill>
              <a:ea typeface="宋体" charset="-122"/>
            </a:endParaRPr>
          </a:p>
        </p:txBody>
      </p:sp>
      <p:sp>
        <p:nvSpPr>
          <p:cNvPr id="147462" name="灯片编号占位符 5"/>
          <p:cNvSpPr>
            <a:spLocks noGrp="1"/>
          </p:cNvSpPr>
          <p:nvPr>
            <p:ph type="sldNum" sz="quarter" idx="5"/>
          </p:nvPr>
        </p:nvSpPr>
        <p:spPr>
          <a:noFill/>
        </p:spPr>
        <p:txBody>
          <a:bodyPr/>
          <a:lstStyle/>
          <a:p>
            <a:r>
              <a:rPr lang="en-US" altLang="zh-CN" smtClean="0">
                <a:solidFill>
                  <a:srgbClr val="000000"/>
                </a:solidFill>
              </a:rPr>
              <a:t>P-</a:t>
            </a:r>
            <a:fld id="{A10FF686-E170-4226-BECF-AB041F0B12A7}" type="slidenum">
              <a:rPr lang="en-US" altLang="zh-CN" smtClean="0">
                <a:solidFill>
                  <a:srgbClr val="000000"/>
                </a:solidFill>
              </a:rPr>
              <a:pPr/>
              <a:t>41</a:t>
            </a:fld>
            <a:endParaRPr lang="en-US" altLang="zh-CN" smtClean="0">
              <a:solidFill>
                <a:srgbClr val="000000"/>
              </a:solidFill>
            </a:endParaRPr>
          </a:p>
        </p:txBody>
      </p:sp>
    </p:spTree>
    <p:extLst>
      <p:ext uri="{BB962C8B-B14F-4D97-AF65-F5344CB8AC3E}">
        <p14:creationId xmlns:p14="http://schemas.microsoft.com/office/powerpoint/2010/main" val="4027097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hdr" sz="quarter"/>
          </p:nvPr>
        </p:nvSpPr>
        <p:spPr>
          <a:noFill/>
        </p:spPr>
        <p:txBody>
          <a:bodyPr/>
          <a:lstStyle/>
          <a:p>
            <a:r>
              <a:rPr lang="en-US" altLang="zh-CN" dirty="0" smtClean="0"/>
              <a:t>eNodeB LTE </a:t>
            </a:r>
            <a:r>
              <a:rPr lang="zh-CN" altLang="en-US" dirty="0" smtClean="0"/>
              <a:t>传输故障专题</a:t>
            </a:r>
          </a:p>
        </p:txBody>
      </p:sp>
      <p:sp>
        <p:nvSpPr>
          <p:cNvPr id="157699" name="Rectangle 6"/>
          <p:cNvSpPr>
            <a:spLocks noGrp="1" noChangeArrowheads="1"/>
          </p:cNvSpPr>
          <p:nvPr>
            <p:ph type="ftr" sz="quarter" idx="4"/>
          </p:nvPr>
        </p:nvSpPr>
        <p:spPr>
          <a:noFill/>
        </p:spPr>
        <p:txBody>
          <a:bodyPr/>
          <a:lstStyle/>
          <a:p>
            <a:r>
              <a:rPr lang="zh-CN" altLang="en-US" smtClean="0"/>
              <a:t>华为技术有限公司  版权所有  未经许可不得扩散</a:t>
            </a:r>
            <a:endParaRPr lang="zh-CN" altLang="en-US" sz="1300" smtClean="0">
              <a:latin typeface="Arial" charset="0"/>
              <a:ea typeface="宋体" charset="-122"/>
            </a:endParaRPr>
          </a:p>
        </p:txBody>
      </p:sp>
      <p:sp>
        <p:nvSpPr>
          <p:cNvPr id="157700" name="Rectangle 7"/>
          <p:cNvSpPr>
            <a:spLocks noGrp="1" noChangeArrowheads="1"/>
          </p:cNvSpPr>
          <p:nvPr>
            <p:ph type="sldNum" sz="quarter" idx="5"/>
          </p:nvPr>
        </p:nvSpPr>
        <p:spPr>
          <a:noFill/>
        </p:spPr>
        <p:txBody>
          <a:bodyPr/>
          <a:lstStyle/>
          <a:p>
            <a:r>
              <a:rPr lang="en-US" altLang="zh-CN" smtClean="0"/>
              <a:t>P-</a:t>
            </a:r>
            <a:fld id="{0F2F3199-0B69-4E6B-BA20-DF985451D407}" type="slidenum">
              <a:rPr lang="en-US" altLang="zh-CN" smtClean="0"/>
              <a:pPr/>
              <a:t>3</a:t>
            </a:fld>
            <a:endParaRPr lang="en-US" altLang="zh-CN" smtClean="0"/>
          </a:p>
        </p:txBody>
      </p:sp>
      <p:sp>
        <p:nvSpPr>
          <p:cNvPr id="157701" name="Rectangle 2"/>
          <p:cNvSpPr>
            <a:spLocks noGrp="1" noRot="1" noChangeAspect="1" noChangeArrowheads="1" noTextEdit="1"/>
          </p:cNvSpPr>
          <p:nvPr>
            <p:ph type="sldImg"/>
          </p:nvPr>
        </p:nvSpPr>
        <p:spPr>
          <a:ln/>
        </p:spPr>
      </p:sp>
      <p:sp>
        <p:nvSpPr>
          <p:cNvPr id="157702"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42615060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正常的</a:t>
            </a:r>
            <a:r>
              <a:rPr lang="en-US" altLang="zh-CN" dirty="0" smtClean="0"/>
              <a:t>GTPU</a:t>
            </a:r>
            <a:r>
              <a:rPr lang="zh-CN" altLang="en-US" dirty="0" smtClean="0"/>
              <a:t>跟踪结果包含</a:t>
            </a:r>
            <a:r>
              <a:rPr lang="en-US" altLang="zh-CN" dirty="0" smtClean="0"/>
              <a:t>Echo</a:t>
            </a:r>
            <a:r>
              <a:rPr lang="en-US" altLang="zh-CN" baseline="0" dirty="0" smtClean="0"/>
              <a:t> Request</a:t>
            </a:r>
            <a:r>
              <a:rPr lang="zh-CN" altLang="en-US" baseline="0" dirty="0" smtClean="0"/>
              <a:t>和</a:t>
            </a:r>
            <a:r>
              <a:rPr lang="en-US" altLang="zh-CN" baseline="0" dirty="0" smtClean="0"/>
              <a:t>Echo Reply</a:t>
            </a:r>
            <a:r>
              <a:rPr lang="zh-CN" altLang="en-US" baseline="0" dirty="0" smtClean="0"/>
              <a:t>报文，如果跟踪结果里面只有</a:t>
            </a:r>
            <a:r>
              <a:rPr lang="en-US" altLang="zh-CN" baseline="0" dirty="0" smtClean="0"/>
              <a:t>Echo Request</a:t>
            </a:r>
            <a:r>
              <a:rPr lang="zh-CN" altLang="en-US" baseline="0" dirty="0" smtClean="0"/>
              <a:t>报文，说明对方没有回复或者根本就没有收到发送端的</a:t>
            </a:r>
            <a:r>
              <a:rPr lang="en-US" altLang="zh-CN" baseline="0" dirty="0" smtClean="0"/>
              <a:t>Request</a:t>
            </a:r>
            <a:r>
              <a:rPr lang="zh-CN" altLang="en-US" baseline="0" dirty="0" smtClean="0"/>
              <a:t>报文，从而可推断出传输故障。</a:t>
            </a:r>
            <a:endParaRPr lang="zh-CN" altLang="en-US" dirty="0"/>
          </a:p>
        </p:txBody>
      </p:sp>
      <p:sp>
        <p:nvSpPr>
          <p:cNvPr id="4" name="页眉占位符 3"/>
          <p:cNvSpPr>
            <a:spLocks noGrp="1"/>
          </p:cNvSpPr>
          <p:nvPr>
            <p:ph type="hdr" sz="quarter" idx="10"/>
          </p:nvPr>
        </p:nvSpPr>
        <p:spPr/>
        <p:txBody>
          <a:bodyPr/>
          <a:lstStyle/>
          <a:p>
            <a:r>
              <a:rPr lang="en-US" altLang="zh-CN" dirty="0" smtClean="0"/>
              <a:t>eNodeB LTE </a:t>
            </a:r>
            <a:r>
              <a:rPr lang="zh-CN" altLang="en-US" dirty="0" smtClean="0"/>
              <a:t>传输故障专题</a:t>
            </a:r>
            <a:endParaRPr lang="zh-CN" altLang="en-US" dirty="0"/>
          </a:p>
        </p:txBody>
      </p:sp>
      <p:sp>
        <p:nvSpPr>
          <p:cNvPr id="5" name="灯片编号占位符 4"/>
          <p:cNvSpPr>
            <a:spLocks noGrp="1"/>
          </p:cNvSpPr>
          <p:nvPr>
            <p:ph type="sldNum" sz="quarter" idx="11"/>
          </p:nvPr>
        </p:nvSpPr>
        <p:spPr/>
        <p:txBody>
          <a:bodyPr/>
          <a:lstStyle/>
          <a:p>
            <a:r>
              <a:rPr lang="en-US" altLang="zh-CN" smtClean="0"/>
              <a:t>P-</a:t>
            </a:r>
            <a:fld id="{53C4D65A-8D61-4BF8-8EE6-980764D8408A}" type="slidenum">
              <a:rPr lang="en-US" altLang="zh-CN" smtClean="0"/>
              <a:pPr/>
              <a:t>42</a:t>
            </a:fld>
            <a:endParaRPr lang="en-US" altLang="zh-CN"/>
          </a:p>
        </p:txBody>
      </p:sp>
      <p:sp>
        <p:nvSpPr>
          <p:cNvPr id="6" name="页脚占位符 5"/>
          <p:cNvSpPr>
            <a:spLocks noGrp="1"/>
          </p:cNvSpPr>
          <p:nvPr>
            <p:ph type="ftr" sz="quarter" idx="12"/>
          </p:nvPr>
        </p:nvSpPr>
        <p:spPr/>
        <p:txBody>
          <a:bodyPr/>
          <a:lstStyle/>
          <a:p>
            <a:r>
              <a:rPr lang="zh-CN" altLang="en-US" smtClean="0"/>
              <a:t>华为技术有限公司  版权所有  未经许可不得扩散</a:t>
            </a:r>
            <a:endParaRPr lang="zh-CN" altLang="en-US" dirty="0"/>
          </a:p>
        </p:txBody>
      </p:sp>
    </p:spTree>
    <p:extLst>
      <p:ext uri="{BB962C8B-B14F-4D97-AF65-F5344CB8AC3E}">
        <p14:creationId xmlns:p14="http://schemas.microsoft.com/office/powerpoint/2010/main" val="35964198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hdr" sz="quarter"/>
          </p:nvPr>
        </p:nvSpPr>
        <p:spPr>
          <a:noFill/>
        </p:spPr>
        <p:txBody>
          <a:bodyPr/>
          <a:lstStyle/>
          <a:p>
            <a:r>
              <a:rPr lang="en-US" altLang="zh-CN" dirty="0" smtClean="0"/>
              <a:t>eNodeB LTE </a:t>
            </a:r>
            <a:r>
              <a:rPr lang="zh-CN" altLang="en-US" dirty="0" smtClean="0"/>
              <a:t>传输故障专题</a:t>
            </a:r>
          </a:p>
        </p:txBody>
      </p:sp>
      <p:sp>
        <p:nvSpPr>
          <p:cNvPr id="148483" name="Rectangle 6"/>
          <p:cNvSpPr>
            <a:spLocks noGrp="1" noChangeArrowheads="1"/>
          </p:cNvSpPr>
          <p:nvPr>
            <p:ph type="ftr" sz="quarter" idx="4"/>
          </p:nvPr>
        </p:nvSpPr>
        <p:spPr>
          <a:noFill/>
        </p:spPr>
        <p:txBody>
          <a:bodyPr/>
          <a:lstStyle/>
          <a:p>
            <a:r>
              <a:rPr lang="zh-CN" altLang="en-US" smtClean="0"/>
              <a:t>华为技术有限公司  版权所有  未经许可不得扩散</a:t>
            </a:r>
            <a:endParaRPr lang="zh-CN" altLang="en-US" sz="1300" smtClean="0">
              <a:latin typeface="Arial" charset="0"/>
              <a:ea typeface="宋体" charset="-122"/>
            </a:endParaRPr>
          </a:p>
        </p:txBody>
      </p:sp>
      <p:sp>
        <p:nvSpPr>
          <p:cNvPr id="148484" name="Rectangle 7"/>
          <p:cNvSpPr>
            <a:spLocks noGrp="1" noChangeArrowheads="1"/>
          </p:cNvSpPr>
          <p:nvPr>
            <p:ph type="sldNum" sz="quarter" idx="5"/>
          </p:nvPr>
        </p:nvSpPr>
        <p:spPr>
          <a:noFill/>
        </p:spPr>
        <p:txBody>
          <a:bodyPr/>
          <a:lstStyle/>
          <a:p>
            <a:r>
              <a:rPr lang="en-US" altLang="zh-CN" smtClean="0"/>
              <a:t>P-</a:t>
            </a:r>
            <a:fld id="{545FFE72-D2BA-41F4-8EA4-0015F4979056}" type="slidenum">
              <a:rPr lang="en-US" altLang="zh-CN" smtClean="0"/>
              <a:pPr/>
              <a:t>43</a:t>
            </a:fld>
            <a:endParaRPr lang="en-US" altLang="zh-CN" smtClean="0"/>
          </a:p>
        </p:txBody>
      </p:sp>
      <p:sp>
        <p:nvSpPr>
          <p:cNvPr id="148485" name="Rectangle 2"/>
          <p:cNvSpPr>
            <a:spLocks noGrp="1" noRot="1" noChangeAspect="1" noChangeArrowheads="1" noTextEdit="1"/>
          </p:cNvSpPr>
          <p:nvPr>
            <p:ph type="sldImg"/>
          </p:nvPr>
        </p:nvSpPr>
        <p:spPr>
          <a:ln/>
        </p:spPr>
      </p:sp>
      <p:sp>
        <p:nvSpPr>
          <p:cNvPr id="148486"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40421121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幻灯片图像占位符 1"/>
          <p:cNvSpPr>
            <a:spLocks noGrp="1" noRot="1" noChangeAspect="1" noTextEdit="1"/>
          </p:cNvSpPr>
          <p:nvPr>
            <p:ph type="sldImg"/>
          </p:nvPr>
        </p:nvSpPr>
        <p:spPr>
          <a:ln/>
        </p:spPr>
      </p:sp>
      <p:sp>
        <p:nvSpPr>
          <p:cNvPr id="149507" name="备注占位符 2"/>
          <p:cNvSpPr>
            <a:spLocks noGrp="1"/>
          </p:cNvSpPr>
          <p:nvPr>
            <p:ph type="body" idx="1"/>
          </p:nvPr>
        </p:nvSpPr>
        <p:spPr>
          <a:noFill/>
          <a:ln/>
        </p:spPr>
        <p:txBody>
          <a:bodyPr/>
          <a:lstStyle/>
          <a:p>
            <a:pPr marL="180975" marR="0" indent="-180975" algn="l" defTabSz="914400" rtl="0" eaLnBrk="1" fontAlgn="base" latinLnBrk="0" hangingPunct="1">
              <a:lnSpc>
                <a:spcPct val="125000"/>
              </a:lnSpc>
              <a:spcBef>
                <a:spcPct val="0"/>
              </a:spcBef>
              <a:spcAft>
                <a:spcPts val="300"/>
              </a:spcAft>
              <a:buClrTx/>
              <a:buSzPct val="70000"/>
              <a:buFont typeface="Wingdings" pitchFamily="2" charset="2"/>
              <a:buChar char="l"/>
              <a:tabLst/>
              <a:defRPr/>
            </a:pPr>
            <a:r>
              <a:rPr lang="zh-CN" altLang="en-US" dirty="0" smtClean="0"/>
              <a:t>当对端网元不支持</a:t>
            </a:r>
            <a:r>
              <a:rPr lang="en-US" altLang="zh-CN" dirty="0" smtClean="0"/>
              <a:t>IPPM</a:t>
            </a:r>
            <a:r>
              <a:rPr lang="zh-CN" altLang="en-US" dirty="0" smtClean="0"/>
              <a:t>或</a:t>
            </a:r>
            <a:r>
              <a:rPr lang="en-US" altLang="zh-CN" dirty="0" smtClean="0"/>
              <a:t>PING</a:t>
            </a:r>
            <a:r>
              <a:rPr lang="zh-CN" altLang="en-US" dirty="0" smtClean="0"/>
              <a:t>检测禁止时，在出现</a:t>
            </a:r>
            <a:r>
              <a:rPr lang="en-US" altLang="zh-CN" dirty="0" smtClean="0"/>
              <a:t>TCP</a:t>
            </a:r>
            <a:r>
              <a:rPr lang="zh-CN" altLang="en-US" dirty="0" smtClean="0"/>
              <a:t>吞吐量下降、传输故障时，可以使用</a:t>
            </a:r>
            <a:r>
              <a:rPr lang="en-US" altLang="zh-CN" dirty="0" smtClean="0"/>
              <a:t>UDP</a:t>
            </a:r>
            <a:r>
              <a:rPr lang="zh-CN" altLang="en-US" dirty="0" smtClean="0"/>
              <a:t>环回功能检测传输网</a:t>
            </a:r>
            <a:r>
              <a:rPr lang="en-US" altLang="zh-CN" dirty="0" err="1" smtClean="0"/>
              <a:t>QoS</a:t>
            </a:r>
            <a:r>
              <a:rPr lang="zh-CN" altLang="en-US" dirty="0" smtClean="0"/>
              <a:t>和连通性。</a:t>
            </a:r>
            <a:r>
              <a:rPr lang="en-US" altLang="zh-CN" dirty="0" smtClean="0"/>
              <a:t>UDP</a:t>
            </a:r>
            <a:r>
              <a:rPr lang="zh-CN" altLang="en-US" dirty="0" smtClean="0"/>
              <a:t>环回可以通过对端发送</a:t>
            </a:r>
            <a:r>
              <a:rPr lang="en-US" altLang="zh-CN" dirty="0" smtClean="0"/>
              <a:t>UDP</a:t>
            </a:r>
            <a:r>
              <a:rPr lang="zh-CN" altLang="en-US" dirty="0" smtClean="0"/>
              <a:t>报文来检测网络的连通性及质量。</a:t>
            </a:r>
            <a:r>
              <a:rPr lang="en-US" altLang="zh-CN" dirty="0" smtClean="0"/>
              <a:t>UDP</a:t>
            </a:r>
            <a:r>
              <a:rPr lang="zh-CN" altLang="en-US" dirty="0" smtClean="0"/>
              <a:t>环回会影响基站现有业务。</a:t>
            </a:r>
            <a:endParaRPr lang="en-US" altLang="zh-CN" dirty="0" smtClean="0"/>
          </a:p>
          <a:p>
            <a:pPr marL="180975" marR="0" indent="-180975" algn="l" defTabSz="914400" rtl="0" eaLnBrk="1" fontAlgn="base" latinLnBrk="0" hangingPunct="1">
              <a:lnSpc>
                <a:spcPct val="125000"/>
              </a:lnSpc>
              <a:spcBef>
                <a:spcPct val="0"/>
              </a:spcBef>
              <a:spcAft>
                <a:spcPts val="300"/>
              </a:spcAft>
              <a:buClrTx/>
              <a:buSzPct val="70000"/>
              <a:buFont typeface="Wingdings" pitchFamily="2" charset="2"/>
              <a:buChar char="l"/>
              <a:tabLst/>
              <a:defRPr/>
            </a:pPr>
            <a:r>
              <a:rPr lang="en-US" altLang="zh-CN" dirty="0" smtClean="0"/>
              <a:t>eNodeB </a:t>
            </a:r>
            <a:r>
              <a:rPr lang="zh-CN" altLang="en-US" dirty="0" smtClean="0"/>
              <a:t>支持从本站向其他网元灌</a:t>
            </a:r>
            <a:r>
              <a:rPr lang="en-US" altLang="zh-CN" dirty="0" smtClean="0"/>
              <a:t>UDP</a:t>
            </a:r>
            <a:r>
              <a:rPr lang="zh-CN" altLang="en-US" dirty="0" smtClean="0"/>
              <a:t>包， 经外部网元环回，以统计中间链路质量，包括双向延时、抖动、 丢包率；只需要对端支持</a:t>
            </a:r>
            <a:r>
              <a:rPr lang="en-US" altLang="zh-CN" dirty="0" smtClean="0"/>
              <a:t>UDP</a:t>
            </a:r>
            <a:r>
              <a:rPr lang="zh-CN" altLang="en-US" dirty="0" smtClean="0"/>
              <a:t>环回</a:t>
            </a:r>
            <a:endParaRPr lang="en-US" altLang="zh-CN" dirty="0" smtClean="0"/>
          </a:p>
          <a:p>
            <a:r>
              <a:rPr lang="zh-CN" altLang="en-US" dirty="0" smtClean="0"/>
              <a:t>从基站向对端网元进行</a:t>
            </a:r>
            <a:r>
              <a:rPr lang="en-US" altLang="zh-CN" dirty="0" smtClean="0"/>
              <a:t>UDP</a:t>
            </a:r>
            <a:r>
              <a:rPr lang="zh-CN" altLang="en-US" dirty="0" smtClean="0"/>
              <a:t>环回测试时，本端基站使用</a:t>
            </a:r>
            <a:r>
              <a:rPr lang="en-US" altLang="zh-CN" dirty="0" smtClean="0"/>
              <a:t>U2000</a:t>
            </a:r>
            <a:r>
              <a:rPr lang="zh-CN" altLang="en-US" dirty="0" smtClean="0"/>
              <a:t>上的</a:t>
            </a:r>
            <a:r>
              <a:rPr lang="en-US" altLang="zh-CN" dirty="0" smtClean="0"/>
              <a:t>UDP</a:t>
            </a:r>
            <a:r>
              <a:rPr lang="zh-CN" altLang="en-US" dirty="0" smtClean="0"/>
              <a:t>灌包测试监控建立跟踪任务，若对端是基站，则通过</a:t>
            </a:r>
            <a:r>
              <a:rPr lang="en-US" altLang="zh-CN" dirty="0" smtClean="0"/>
              <a:t>SET UDPLOOP</a:t>
            </a:r>
            <a:r>
              <a:rPr lang="zh-CN" altLang="en-US" dirty="0" smtClean="0"/>
              <a:t>打开</a:t>
            </a:r>
            <a:r>
              <a:rPr lang="en-US" altLang="zh-CN" dirty="0" smtClean="0"/>
              <a:t>UDP</a:t>
            </a:r>
            <a:r>
              <a:rPr lang="zh-CN" altLang="en-US" dirty="0" smtClean="0"/>
              <a:t>环回，通过</a:t>
            </a:r>
            <a:r>
              <a:rPr lang="en-US" altLang="zh-CN" dirty="0" smtClean="0"/>
              <a:t>SET UDPLOOP</a:t>
            </a:r>
            <a:r>
              <a:rPr lang="zh-CN" altLang="en-US" dirty="0" smtClean="0"/>
              <a:t>也可以关闭环回（将环回模式改为</a:t>
            </a:r>
            <a:r>
              <a:rPr lang="en-US" altLang="zh-CN" dirty="0" smtClean="0"/>
              <a:t>NO LOOP </a:t>
            </a:r>
            <a:r>
              <a:rPr lang="zh-CN" altLang="en-US" dirty="0" smtClean="0"/>
              <a:t>）</a:t>
            </a:r>
            <a:endParaRPr lang="en-US" altLang="zh-CN" dirty="0" smtClean="0"/>
          </a:p>
          <a:p>
            <a:r>
              <a:rPr lang="en-US" altLang="zh-CN" dirty="0" smtClean="0"/>
              <a:t>UDP</a:t>
            </a:r>
            <a:r>
              <a:rPr lang="zh-CN" altLang="zh-CN" dirty="0" smtClean="0"/>
              <a:t>环回测试缺点是离线测试，测试的时候无法支持正常业务</a:t>
            </a:r>
            <a:endParaRPr lang="en-US" altLang="zh-CN" dirty="0" smtClean="0"/>
          </a:p>
          <a:p>
            <a:endParaRPr lang="zh-CN" altLang="en-US" dirty="0" smtClean="0"/>
          </a:p>
        </p:txBody>
      </p:sp>
      <p:sp>
        <p:nvSpPr>
          <p:cNvPr id="149508" name="页眉占位符 3"/>
          <p:cNvSpPr>
            <a:spLocks noGrp="1"/>
          </p:cNvSpPr>
          <p:nvPr>
            <p:ph type="hdr" sz="quarter"/>
          </p:nvPr>
        </p:nvSpPr>
        <p:spPr>
          <a:noFill/>
        </p:spPr>
        <p:txBody>
          <a:bodyPr/>
          <a:lstStyle/>
          <a:p>
            <a:r>
              <a:rPr lang="en-US" altLang="zh-CN" dirty="0" smtClean="0">
                <a:solidFill>
                  <a:srgbClr val="000000"/>
                </a:solidFill>
              </a:rPr>
              <a:t>eNodeB LTE </a:t>
            </a:r>
            <a:r>
              <a:rPr lang="zh-CN" altLang="en-US" dirty="0" smtClean="0">
                <a:solidFill>
                  <a:srgbClr val="000000"/>
                </a:solidFill>
              </a:rPr>
              <a:t>传输故障专题</a:t>
            </a:r>
          </a:p>
        </p:txBody>
      </p:sp>
      <p:sp>
        <p:nvSpPr>
          <p:cNvPr id="149509" name="页脚占位符 4"/>
          <p:cNvSpPr>
            <a:spLocks noGrp="1"/>
          </p:cNvSpPr>
          <p:nvPr>
            <p:ph type="ftr" sz="quarter" idx="4"/>
          </p:nvPr>
        </p:nvSpPr>
        <p:spPr>
          <a:noFill/>
        </p:spPr>
        <p:txBody>
          <a:bodyPr/>
          <a:lstStyle/>
          <a:p>
            <a:r>
              <a:rPr lang="zh-CN" altLang="en-US" smtClean="0">
                <a:solidFill>
                  <a:srgbClr val="000000"/>
                </a:solidFill>
              </a:rPr>
              <a:t>华为技术有限公司  版权所有  未经许可不得扩散</a:t>
            </a:r>
            <a:endParaRPr lang="zh-CN" altLang="en-US" sz="1300" smtClean="0">
              <a:solidFill>
                <a:srgbClr val="000000"/>
              </a:solidFill>
              <a:ea typeface="宋体" charset="-122"/>
            </a:endParaRPr>
          </a:p>
        </p:txBody>
      </p:sp>
      <p:sp>
        <p:nvSpPr>
          <p:cNvPr id="149510" name="灯片编号占位符 5"/>
          <p:cNvSpPr>
            <a:spLocks noGrp="1"/>
          </p:cNvSpPr>
          <p:nvPr>
            <p:ph type="sldNum" sz="quarter" idx="5"/>
          </p:nvPr>
        </p:nvSpPr>
        <p:spPr>
          <a:noFill/>
        </p:spPr>
        <p:txBody>
          <a:bodyPr/>
          <a:lstStyle/>
          <a:p>
            <a:r>
              <a:rPr lang="en-US" altLang="zh-CN" smtClean="0">
                <a:solidFill>
                  <a:srgbClr val="000000"/>
                </a:solidFill>
              </a:rPr>
              <a:t>P-</a:t>
            </a:r>
            <a:fld id="{F13AA2A5-20D4-4E23-8EAB-7A08B73EECFA}" type="slidenum">
              <a:rPr lang="en-US" altLang="zh-CN" smtClean="0">
                <a:solidFill>
                  <a:srgbClr val="000000"/>
                </a:solidFill>
              </a:rPr>
              <a:pPr/>
              <a:t>44</a:t>
            </a:fld>
            <a:endParaRPr lang="en-US" altLang="zh-CN" smtClean="0">
              <a:solidFill>
                <a:srgbClr val="000000"/>
              </a:solidFill>
            </a:endParaRPr>
          </a:p>
        </p:txBody>
      </p:sp>
    </p:spTree>
    <p:extLst>
      <p:ext uri="{BB962C8B-B14F-4D97-AF65-F5344CB8AC3E}">
        <p14:creationId xmlns:p14="http://schemas.microsoft.com/office/powerpoint/2010/main" val="26026786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若对端网元是核心网，需要通过核心网的设置支持环回，具体设置方法是：进入 </a:t>
            </a:r>
            <a:r>
              <a:rPr lang="en-US" altLang="zh-CN" dirty="0" smtClean="0"/>
              <a:t>Service-view</a:t>
            </a:r>
            <a:r>
              <a:rPr lang="zh-CN" altLang="en-US" dirty="0" smtClean="0"/>
              <a:t>，输入</a:t>
            </a:r>
            <a:r>
              <a:rPr lang="en-US" altLang="zh-CN" dirty="0" smtClean="0"/>
              <a:t>loop enable</a:t>
            </a:r>
            <a:r>
              <a:rPr lang="zh-CN" altLang="en-US" dirty="0" smtClean="0"/>
              <a:t>。</a:t>
            </a:r>
            <a:endParaRPr lang="zh-CN" altLang="en-US" dirty="0"/>
          </a:p>
        </p:txBody>
      </p:sp>
      <p:sp>
        <p:nvSpPr>
          <p:cNvPr id="4" name="页眉占位符 3"/>
          <p:cNvSpPr>
            <a:spLocks noGrp="1"/>
          </p:cNvSpPr>
          <p:nvPr>
            <p:ph type="hdr" sz="quarter" idx="10"/>
          </p:nvPr>
        </p:nvSpPr>
        <p:spPr/>
        <p:txBody>
          <a:bodyPr/>
          <a:lstStyle/>
          <a:p>
            <a:r>
              <a:rPr lang="en-US" altLang="zh-CN" dirty="0" smtClean="0"/>
              <a:t>eNodeB LTE </a:t>
            </a:r>
            <a:r>
              <a:rPr lang="zh-CN" altLang="en-US" dirty="0" smtClean="0"/>
              <a:t>传输故障专题</a:t>
            </a:r>
            <a:endParaRPr lang="zh-CN" altLang="en-US" dirty="0"/>
          </a:p>
        </p:txBody>
      </p:sp>
      <p:sp>
        <p:nvSpPr>
          <p:cNvPr id="5" name="灯片编号占位符 4"/>
          <p:cNvSpPr>
            <a:spLocks noGrp="1"/>
          </p:cNvSpPr>
          <p:nvPr>
            <p:ph type="sldNum" sz="quarter" idx="11"/>
          </p:nvPr>
        </p:nvSpPr>
        <p:spPr/>
        <p:txBody>
          <a:bodyPr/>
          <a:lstStyle/>
          <a:p>
            <a:r>
              <a:rPr lang="en-US" altLang="zh-CN" smtClean="0"/>
              <a:t>P-</a:t>
            </a:r>
            <a:fld id="{53C4D65A-8D61-4BF8-8EE6-980764D8408A}" type="slidenum">
              <a:rPr lang="en-US" altLang="zh-CN" smtClean="0"/>
              <a:pPr/>
              <a:t>45</a:t>
            </a:fld>
            <a:endParaRPr lang="en-US" altLang="zh-CN"/>
          </a:p>
        </p:txBody>
      </p:sp>
      <p:sp>
        <p:nvSpPr>
          <p:cNvPr id="6" name="页脚占位符 5"/>
          <p:cNvSpPr>
            <a:spLocks noGrp="1"/>
          </p:cNvSpPr>
          <p:nvPr>
            <p:ph type="ftr" sz="quarter" idx="12"/>
          </p:nvPr>
        </p:nvSpPr>
        <p:spPr/>
        <p:txBody>
          <a:bodyPr/>
          <a:lstStyle/>
          <a:p>
            <a:r>
              <a:rPr lang="zh-CN" altLang="en-US" smtClean="0"/>
              <a:t>华为技术有限公司  版权所有  未经许可不得扩散</a:t>
            </a:r>
            <a:endParaRPr lang="zh-CN" altLang="en-US" dirty="0"/>
          </a:p>
        </p:txBody>
      </p:sp>
    </p:spTree>
    <p:extLst>
      <p:ext uri="{BB962C8B-B14F-4D97-AF65-F5344CB8AC3E}">
        <p14:creationId xmlns:p14="http://schemas.microsoft.com/office/powerpoint/2010/main" val="18650883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幻灯片图像占位符 1"/>
          <p:cNvSpPr>
            <a:spLocks noGrp="1" noRot="1" noChangeAspect="1" noTextEdit="1"/>
          </p:cNvSpPr>
          <p:nvPr>
            <p:ph type="sldImg"/>
          </p:nvPr>
        </p:nvSpPr>
        <p:spPr>
          <a:ln/>
        </p:spPr>
      </p:sp>
      <p:sp>
        <p:nvSpPr>
          <p:cNvPr id="150531" name="备注占位符 2"/>
          <p:cNvSpPr>
            <a:spLocks noGrp="1"/>
          </p:cNvSpPr>
          <p:nvPr>
            <p:ph type="body" idx="1"/>
          </p:nvPr>
        </p:nvSpPr>
        <p:spPr>
          <a:noFill/>
          <a:ln/>
        </p:spPr>
        <p:txBody>
          <a:bodyPr/>
          <a:lstStyle/>
          <a:p>
            <a:r>
              <a:rPr lang="zh-CN" altLang="zh-CN" dirty="0" smtClean="0"/>
              <a:t>假设</a:t>
            </a:r>
            <a:r>
              <a:rPr lang="en-US" altLang="zh-CN" dirty="0" smtClean="0"/>
              <a:t>eNodeB 1</a:t>
            </a:r>
            <a:r>
              <a:rPr lang="zh-CN" altLang="zh-CN" dirty="0" smtClean="0"/>
              <a:t>的地址为</a:t>
            </a:r>
            <a:r>
              <a:rPr lang="en-US" altLang="zh-CN" dirty="0" smtClean="0"/>
              <a:t> 90.32.40.112</a:t>
            </a:r>
            <a:r>
              <a:rPr lang="zh-CN" altLang="zh-CN" dirty="0" smtClean="0"/>
              <a:t>，</a:t>
            </a:r>
            <a:r>
              <a:rPr lang="en-US" altLang="zh-CN" dirty="0" smtClean="0"/>
              <a:t>eNodeB 2</a:t>
            </a:r>
            <a:r>
              <a:rPr lang="zh-CN" altLang="zh-CN" dirty="0" smtClean="0"/>
              <a:t>的地址为</a:t>
            </a:r>
            <a:r>
              <a:rPr lang="en-US" altLang="zh-CN" dirty="0" smtClean="0"/>
              <a:t> 90.32.40.101</a:t>
            </a:r>
          </a:p>
          <a:p>
            <a:r>
              <a:rPr lang="zh-CN" altLang="en-US" dirty="0" smtClean="0"/>
              <a:t>环回模式：</a:t>
            </a:r>
            <a:endParaRPr lang="en-US" altLang="zh-CN" dirty="0" smtClean="0"/>
          </a:p>
          <a:p>
            <a:pPr lvl="1"/>
            <a:r>
              <a:rPr lang="zh-CN" altLang="en-US" dirty="0" smtClean="0"/>
              <a:t>指定</a:t>
            </a:r>
            <a:r>
              <a:rPr lang="en-US" altLang="zh-CN" dirty="0" smtClean="0"/>
              <a:t>IP</a:t>
            </a:r>
            <a:r>
              <a:rPr lang="zh-CN" altLang="en-US" dirty="0" smtClean="0"/>
              <a:t>地址和</a:t>
            </a:r>
            <a:r>
              <a:rPr lang="en-US" altLang="zh-CN" dirty="0" smtClean="0"/>
              <a:t>UDP</a:t>
            </a:r>
            <a:r>
              <a:rPr lang="zh-CN" altLang="en-US" dirty="0" smtClean="0"/>
              <a:t>端口远端环回：本基站收到符合指定条件的</a:t>
            </a:r>
            <a:r>
              <a:rPr lang="en-US" altLang="zh-CN" dirty="0" smtClean="0"/>
              <a:t>UDP</a:t>
            </a:r>
            <a:r>
              <a:rPr lang="zh-CN" altLang="en-US" dirty="0" smtClean="0"/>
              <a:t>报文后，直接环回给对端设备；</a:t>
            </a:r>
          </a:p>
          <a:p>
            <a:pPr lvl="1"/>
            <a:r>
              <a:rPr lang="zh-CN" altLang="en-US" dirty="0" smtClean="0"/>
              <a:t>所有</a:t>
            </a:r>
            <a:r>
              <a:rPr lang="en-US" altLang="zh-CN" dirty="0" smtClean="0"/>
              <a:t>IP</a:t>
            </a:r>
            <a:r>
              <a:rPr lang="zh-CN" altLang="en-US" dirty="0" smtClean="0"/>
              <a:t>地址远端环回：本基站收到的所有</a:t>
            </a:r>
            <a:r>
              <a:rPr lang="en-US" altLang="zh-CN" dirty="0" smtClean="0"/>
              <a:t>UDP</a:t>
            </a:r>
            <a:r>
              <a:rPr lang="zh-CN" altLang="en-US" dirty="0" smtClean="0"/>
              <a:t>报文后，直接环回给对端设备；</a:t>
            </a:r>
          </a:p>
          <a:p>
            <a:pPr lvl="1"/>
            <a:r>
              <a:rPr lang="zh-CN" altLang="en-US" dirty="0" smtClean="0"/>
              <a:t>指定</a:t>
            </a:r>
            <a:r>
              <a:rPr lang="en-US" altLang="zh-CN" dirty="0" smtClean="0"/>
              <a:t>IP</a:t>
            </a:r>
            <a:r>
              <a:rPr lang="zh-CN" altLang="en-US" dirty="0" smtClean="0"/>
              <a:t>地址远端环回：本基站收到的所有本端对端</a:t>
            </a:r>
            <a:r>
              <a:rPr lang="en-US" altLang="zh-CN" dirty="0" smtClean="0"/>
              <a:t>IP</a:t>
            </a:r>
            <a:r>
              <a:rPr lang="zh-CN" altLang="en-US" dirty="0" smtClean="0"/>
              <a:t>地址等于指定地址对的</a:t>
            </a:r>
            <a:r>
              <a:rPr lang="en-US" altLang="zh-CN" dirty="0" smtClean="0"/>
              <a:t>UDP</a:t>
            </a:r>
            <a:r>
              <a:rPr lang="zh-CN" altLang="en-US" dirty="0" smtClean="0"/>
              <a:t>报文后，直接环回给对端设备。</a:t>
            </a:r>
            <a:endParaRPr lang="en-US" altLang="zh-CN" dirty="0" smtClean="0"/>
          </a:p>
          <a:p>
            <a:r>
              <a:rPr lang="zh-CN" altLang="zh-CN" dirty="0" smtClean="0"/>
              <a:t>这里的环</a:t>
            </a:r>
            <a:r>
              <a:rPr lang="zh-CN" altLang="en-US" dirty="0" smtClean="0"/>
              <a:t>回</a:t>
            </a:r>
            <a:r>
              <a:rPr lang="zh-CN" altLang="zh-CN" dirty="0" smtClean="0"/>
              <a:t>模式选择远端回环</a:t>
            </a:r>
            <a:r>
              <a:rPr lang="en-US" altLang="zh-CN" dirty="0" smtClean="0"/>
              <a:t>SPECIALIPUDPPORTREMOTE</a:t>
            </a:r>
            <a:r>
              <a:rPr lang="zh-CN" altLang="zh-CN" dirty="0" smtClean="0"/>
              <a:t>，环回时间默认值是</a:t>
            </a:r>
            <a:r>
              <a:rPr lang="en-US" altLang="zh-CN" dirty="0" smtClean="0"/>
              <a:t>1</a:t>
            </a:r>
            <a:r>
              <a:rPr lang="zh-CN" altLang="zh-CN" dirty="0" smtClean="0"/>
              <a:t>分钟，对于测试来说这个时间太短，建议设成</a:t>
            </a:r>
            <a:r>
              <a:rPr lang="en-US" altLang="zh-CN" dirty="0" smtClean="0"/>
              <a:t>15</a:t>
            </a:r>
            <a:r>
              <a:rPr lang="zh-CN" altLang="zh-CN" dirty="0" smtClean="0"/>
              <a:t>到</a:t>
            </a:r>
            <a:r>
              <a:rPr lang="en-US" altLang="zh-CN" dirty="0" smtClean="0"/>
              <a:t>20</a:t>
            </a:r>
            <a:r>
              <a:rPr lang="zh-CN" altLang="zh-CN" dirty="0" smtClean="0"/>
              <a:t>分钟左右</a:t>
            </a:r>
            <a:endParaRPr lang="en-US" altLang="zh-CN" dirty="0" smtClean="0"/>
          </a:p>
          <a:p>
            <a:r>
              <a:rPr lang="zh-CN" altLang="zh-CN" dirty="0" smtClean="0"/>
              <a:t>通过</a:t>
            </a:r>
            <a:r>
              <a:rPr lang="en-US" altLang="zh-CN" dirty="0" smtClean="0"/>
              <a:t>DSP UDPLOOP</a:t>
            </a:r>
            <a:r>
              <a:rPr lang="zh-CN" altLang="zh-CN" dirty="0" smtClean="0"/>
              <a:t>可以查看状态如下：</a:t>
            </a:r>
          </a:p>
          <a:p>
            <a:endParaRPr lang="zh-CN" altLang="en-US" dirty="0" smtClean="0"/>
          </a:p>
        </p:txBody>
      </p:sp>
      <p:sp>
        <p:nvSpPr>
          <p:cNvPr id="150532" name="页眉占位符 3"/>
          <p:cNvSpPr>
            <a:spLocks noGrp="1"/>
          </p:cNvSpPr>
          <p:nvPr>
            <p:ph type="hdr" sz="quarter"/>
          </p:nvPr>
        </p:nvSpPr>
        <p:spPr>
          <a:noFill/>
        </p:spPr>
        <p:txBody>
          <a:bodyPr/>
          <a:lstStyle/>
          <a:p>
            <a:r>
              <a:rPr lang="en-US" altLang="zh-CN" dirty="0" smtClean="0">
                <a:solidFill>
                  <a:srgbClr val="000000"/>
                </a:solidFill>
              </a:rPr>
              <a:t>eNodeB LTE </a:t>
            </a:r>
            <a:r>
              <a:rPr lang="zh-CN" altLang="en-US" dirty="0" smtClean="0">
                <a:solidFill>
                  <a:srgbClr val="000000"/>
                </a:solidFill>
              </a:rPr>
              <a:t>传输故障专题</a:t>
            </a:r>
          </a:p>
        </p:txBody>
      </p:sp>
      <p:sp>
        <p:nvSpPr>
          <p:cNvPr id="150533" name="页脚占位符 4"/>
          <p:cNvSpPr>
            <a:spLocks noGrp="1"/>
          </p:cNvSpPr>
          <p:nvPr>
            <p:ph type="ftr" sz="quarter" idx="4"/>
          </p:nvPr>
        </p:nvSpPr>
        <p:spPr>
          <a:noFill/>
        </p:spPr>
        <p:txBody>
          <a:bodyPr/>
          <a:lstStyle/>
          <a:p>
            <a:r>
              <a:rPr lang="zh-CN" altLang="en-US" smtClean="0">
                <a:solidFill>
                  <a:srgbClr val="000000"/>
                </a:solidFill>
              </a:rPr>
              <a:t>华为技术有限公司  版权所有  未经许可不得扩散</a:t>
            </a:r>
            <a:endParaRPr lang="zh-CN" altLang="en-US" sz="1300" smtClean="0">
              <a:solidFill>
                <a:srgbClr val="000000"/>
              </a:solidFill>
              <a:ea typeface="宋体" charset="-122"/>
            </a:endParaRPr>
          </a:p>
        </p:txBody>
      </p:sp>
      <p:sp>
        <p:nvSpPr>
          <p:cNvPr id="150534" name="灯片编号占位符 5"/>
          <p:cNvSpPr>
            <a:spLocks noGrp="1"/>
          </p:cNvSpPr>
          <p:nvPr>
            <p:ph type="sldNum" sz="quarter" idx="5"/>
          </p:nvPr>
        </p:nvSpPr>
        <p:spPr>
          <a:noFill/>
        </p:spPr>
        <p:txBody>
          <a:bodyPr/>
          <a:lstStyle/>
          <a:p>
            <a:r>
              <a:rPr lang="en-US" altLang="zh-CN" smtClean="0">
                <a:solidFill>
                  <a:srgbClr val="000000"/>
                </a:solidFill>
              </a:rPr>
              <a:t>P-</a:t>
            </a:r>
            <a:fld id="{5439FE34-2C35-4DDD-93C4-9319B5BBAF85}" type="slidenum">
              <a:rPr lang="en-US" altLang="zh-CN" smtClean="0">
                <a:solidFill>
                  <a:srgbClr val="000000"/>
                </a:solidFill>
              </a:rPr>
              <a:pPr/>
              <a:t>46</a:t>
            </a:fld>
            <a:endParaRPr lang="en-US" altLang="zh-CN" smtClean="0">
              <a:solidFill>
                <a:srgbClr val="000000"/>
              </a:solidFill>
            </a:endParaRPr>
          </a:p>
        </p:txBody>
      </p:sp>
      <p:pic>
        <p:nvPicPr>
          <p:cNvPr id="150535" name="Picture 2"/>
          <p:cNvPicPr>
            <a:picLocks noChangeAspect="1" noChangeArrowheads="1"/>
          </p:cNvPicPr>
          <p:nvPr/>
        </p:nvPicPr>
        <p:blipFill>
          <a:blip r:embed="rId3"/>
          <a:srcRect/>
          <a:stretch>
            <a:fillRect/>
          </a:stretch>
        </p:blipFill>
        <p:spPr bwMode="auto">
          <a:xfrm>
            <a:off x="1078594" y="7296604"/>
            <a:ext cx="2036763" cy="2151063"/>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23477469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幻灯片图像占位符 1"/>
          <p:cNvSpPr>
            <a:spLocks noGrp="1" noRot="1" noChangeAspect="1" noTextEdit="1"/>
          </p:cNvSpPr>
          <p:nvPr>
            <p:ph type="sldImg"/>
          </p:nvPr>
        </p:nvSpPr>
        <p:spPr>
          <a:ln/>
        </p:spPr>
      </p:sp>
      <p:sp>
        <p:nvSpPr>
          <p:cNvPr id="151555" name="备注占位符 2"/>
          <p:cNvSpPr>
            <a:spLocks noGrp="1"/>
          </p:cNvSpPr>
          <p:nvPr>
            <p:ph type="body" idx="1"/>
          </p:nvPr>
        </p:nvSpPr>
        <p:spPr>
          <a:noFill/>
          <a:ln/>
        </p:spPr>
        <p:txBody>
          <a:bodyPr/>
          <a:lstStyle/>
          <a:p>
            <a:r>
              <a:rPr lang="zh-CN" altLang="zh-CN" dirty="0" smtClean="0"/>
              <a:t>在新建任务时，注意源</a:t>
            </a:r>
            <a:r>
              <a:rPr lang="en-US" altLang="zh-CN" dirty="0" smtClean="0"/>
              <a:t>IP</a:t>
            </a:r>
            <a:r>
              <a:rPr lang="zh-CN" altLang="zh-CN" dirty="0" smtClean="0"/>
              <a:t>地址和目的</a:t>
            </a:r>
            <a:r>
              <a:rPr lang="en-US" altLang="zh-CN" dirty="0" smtClean="0"/>
              <a:t>IP</a:t>
            </a:r>
            <a:r>
              <a:rPr lang="zh-CN" altLang="zh-CN" dirty="0" smtClean="0"/>
              <a:t>地址分别是</a:t>
            </a:r>
            <a:r>
              <a:rPr lang="en-US" altLang="zh-CN" dirty="0" smtClean="0"/>
              <a:t>eNodeB 1</a:t>
            </a:r>
            <a:r>
              <a:rPr lang="zh-CN" altLang="zh-CN" dirty="0" smtClean="0"/>
              <a:t>和</a:t>
            </a:r>
            <a:r>
              <a:rPr lang="en-US" altLang="zh-CN" dirty="0" smtClean="0"/>
              <a:t>eNodeB 2</a:t>
            </a:r>
            <a:r>
              <a:rPr lang="zh-CN" altLang="zh-CN" dirty="0" smtClean="0"/>
              <a:t>的</a:t>
            </a:r>
            <a:r>
              <a:rPr lang="en-US" altLang="zh-CN" dirty="0" smtClean="0"/>
              <a:t>IP</a:t>
            </a:r>
            <a:r>
              <a:rPr lang="zh-CN" altLang="zh-CN" dirty="0" smtClean="0"/>
              <a:t>，灌包速率，包长和检测时间等可以设置，检测时间</a:t>
            </a:r>
            <a:r>
              <a:rPr lang="en-US" altLang="zh-CN" dirty="0" smtClean="0"/>
              <a:t>TM</a:t>
            </a:r>
            <a:r>
              <a:rPr lang="zh-CN" altLang="zh-CN" dirty="0" smtClean="0"/>
              <a:t>要与</a:t>
            </a:r>
            <a:r>
              <a:rPr lang="en-US" altLang="zh-CN" dirty="0" smtClean="0"/>
              <a:t>SET UDPLOOP </a:t>
            </a:r>
            <a:r>
              <a:rPr lang="zh-CN" altLang="zh-CN" dirty="0" smtClean="0"/>
              <a:t>所设置的环回时间一致。打开任务就可以观测</a:t>
            </a:r>
            <a:r>
              <a:rPr lang="en-US" altLang="zh-CN" dirty="0" smtClean="0"/>
              <a:t>UDP</a:t>
            </a:r>
            <a:r>
              <a:rPr lang="zh-CN" altLang="zh-CN" dirty="0" smtClean="0"/>
              <a:t>回环结果。</a:t>
            </a:r>
          </a:p>
          <a:p>
            <a:r>
              <a:rPr lang="zh-CN" altLang="zh-CN" dirty="0" smtClean="0"/>
              <a:t>注意：通过修改灌包速率</a:t>
            </a:r>
            <a:r>
              <a:rPr lang="en-US" altLang="zh-CN" dirty="0" smtClean="0"/>
              <a:t>Speed</a:t>
            </a:r>
            <a:r>
              <a:rPr lang="zh-CN" altLang="zh-CN" dirty="0" smtClean="0"/>
              <a:t>和包长可以控制每秒的发包数目。最小包长支持</a:t>
            </a:r>
            <a:r>
              <a:rPr lang="en-US" altLang="zh-CN" dirty="0" smtClean="0"/>
              <a:t>72</a:t>
            </a:r>
            <a:r>
              <a:rPr lang="zh-CN" altLang="zh-CN" dirty="0" smtClean="0"/>
              <a:t>字节。在计算发包数时，要考虑</a:t>
            </a:r>
            <a:r>
              <a:rPr lang="en-US" altLang="zh-CN" dirty="0" smtClean="0"/>
              <a:t>50</a:t>
            </a:r>
            <a:r>
              <a:rPr lang="zh-CN" altLang="zh-CN" dirty="0" smtClean="0"/>
              <a:t>个字节的总包头（</a:t>
            </a:r>
            <a:r>
              <a:rPr lang="en-US" altLang="zh-CN" dirty="0" smtClean="0"/>
              <a:t>8UDP+8GTP+20IP+14MAC</a:t>
            </a:r>
            <a:r>
              <a:rPr lang="zh-CN" altLang="zh-CN" dirty="0" smtClean="0"/>
              <a:t>），例如：假设发包速率是</a:t>
            </a:r>
            <a:r>
              <a:rPr lang="en-US" altLang="zh-CN" dirty="0" smtClean="0"/>
              <a:t>2M</a:t>
            </a:r>
            <a:r>
              <a:rPr lang="zh-CN" altLang="zh-CN" dirty="0" smtClean="0"/>
              <a:t>，包长为</a:t>
            </a:r>
            <a:r>
              <a:rPr lang="en-US" altLang="zh-CN" dirty="0" smtClean="0"/>
              <a:t>75</a:t>
            </a:r>
            <a:r>
              <a:rPr lang="zh-CN" altLang="zh-CN" dirty="0" smtClean="0"/>
              <a:t>字节，则每秒发包数为：</a:t>
            </a:r>
            <a:r>
              <a:rPr lang="en-US" altLang="zh-CN" dirty="0" smtClean="0"/>
              <a:t>2M/(75+50)/8=2000</a:t>
            </a:r>
            <a:r>
              <a:rPr lang="zh-CN" altLang="zh-CN" dirty="0" smtClean="0"/>
              <a:t>。一般而言在现网测试中，若不希望</a:t>
            </a:r>
            <a:r>
              <a:rPr lang="en-US" altLang="zh-CN" dirty="0" smtClean="0"/>
              <a:t>UDP</a:t>
            </a:r>
            <a:r>
              <a:rPr lang="zh-CN" altLang="zh-CN" dirty="0" smtClean="0"/>
              <a:t>灌包速率太大影响网络，可将包长设小，让发包数增多，提高检测的灵敏度</a:t>
            </a:r>
            <a:r>
              <a:rPr lang="zh-CN" altLang="en-US" dirty="0" smtClean="0"/>
              <a:t>。</a:t>
            </a:r>
            <a:endParaRPr lang="en-US" altLang="zh-CN" dirty="0" smtClean="0"/>
          </a:p>
          <a:p>
            <a:r>
              <a:rPr lang="zh-CN" altLang="en-US" dirty="0" smtClean="0"/>
              <a:t>该测试任务只能在</a:t>
            </a:r>
            <a:r>
              <a:rPr lang="en-US" altLang="zh-CN" dirty="0" smtClean="0"/>
              <a:t>U2000</a:t>
            </a:r>
            <a:r>
              <a:rPr lang="zh-CN" altLang="en-US" dirty="0" smtClean="0"/>
              <a:t>上进行操作。</a:t>
            </a:r>
          </a:p>
        </p:txBody>
      </p:sp>
      <p:sp>
        <p:nvSpPr>
          <p:cNvPr id="151556" name="页眉占位符 3"/>
          <p:cNvSpPr>
            <a:spLocks noGrp="1"/>
          </p:cNvSpPr>
          <p:nvPr>
            <p:ph type="hdr" sz="quarter"/>
          </p:nvPr>
        </p:nvSpPr>
        <p:spPr>
          <a:noFill/>
        </p:spPr>
        <p:txBody>
          <a:bodyPr/>
          <a:lstStyle/>
          <a:p>
            <a:r>
              <a:rPr lang="en-US" altLang="zh-CN" dirty="0" smtClean="0">
                <a:solidFill>
                  <a:srgbClr val="000000"/>
                </a:solidFill>
              </a:rPr>
              <a:t>eNodeB LTE </a:t>
            </a:r>
            <a:r>
              <a:rPr lang="zh-CN" altLang="en-US" dirty="0" smtClean="0">
                <a:solidFill>
                  <a:srgbClr val="000000"/>
                </a:solidFill>
              </a:rPr>
              <a:t>传输故障专题</a:t>
            </a:r>
          </a:p>
        </p:txBody>
      </p:sp>
      <p:sp>
        <p:nvSpPr>
          <p:cNvPr id="151557" name="页脚占位符 4"/>
          <p:cNvSpPr>
            <a:spLocks noGrp="1"/>
          </p:cNvSpPr>
          <p:nvPr>
            <p:ph type="ftr" sz="quarter" idx="4"/>
          </p:nvPr>
        </p:nvSpPr>
        <p:spPr>
          <a:noFill/>
        </p:spPr>
        <p:txBody>
          <a:bodyPr/>
          <a:lstStyle/>
          <a:p>
            <a:r>
              <a:rPr lang="zh-CN" altLang="en-US" smtClean="0">
                <a:solidFill>
                  <a:srgbClr val="000000"/>
                </a:solidFill>
              </a:rPr>
              <a:t>华为技术有限公司  版权所有  未经许可不得扩散</a:t>
            </a:r>
            <a:endParaRPr lang="zh-CN" altLang="en-US" sz="1300" smtClean="0">
              <a:solidFill>
                <a:srgbClr val="000000"/>
              </a:solidFill>
              <a:ea typeface="宋体" charset="-122"/>
            </a:endParaRPr>
          </a:p>
        </p:txBody>
      </p:sp>
      <p:sp>
        <p:nvSpPr>
          <p:cNvPr id="151558" name="灯片编号占位符 5"/>
          <p:cNvSpPr>
            <a:spLocks noGrp="1"/>
          </p:cNvSpPr>
          <p:nvPr>
            <p:ph type="sldNum" sz="quarter" idx="5"/>
          </p:nvPr>
        </p:nvSpPr>
        <p:spPr>
          <a:noFill/>
        </p:spPr>
        <p:txBody>
          <a:bodyPr/>
          <a:lstStyle/>
          <a:p>
            <a:r>
              <a:rPr lang="en-US" altLang="zh-CN" smtClean="0">
                <a:solidFill>
                  <a:srgbClr val="000000"/>
                </a:solidFill>
              </a:rPr>
              <a:t>P-</a:t>
            </a:r>
            <a:fld id="{20F99C7F-E22E-432E-A3B4-61E66DFF6FBE}" type="slidenum">
              <a:rPr lang="en-US" altLang="zh-CN" smtClean="0">
                <a:solidFill>
                  <a:srgbClr val="000000"/>
                </a:solidFill>
              </a:rPr>
              <a:pPr/>
              <a:t>47</a:t>
            </a:fld>
            <a:endParaRPr lang="en-US" altLang="zh-CN" smtClean="0">
              <a:solidFill>
                <a:srgbClr val="000000"/>
              </a:solidFill>
            </a:endParaRPr>
          </a:p>
        </p:txBody>
      </p:sp>
    </p:spTree>
    <p:extLst>
      <p:ext uri="{BB962C8B-B14F-4D97-AF65-F5344CB8AC3E}">
        <p14:creationId xmlns:p14="http://schemas.microsoft.com/office/powerpoint/2010/main" val="30291082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幻灯片图像占位符 1"/>
          <p:cNvSpPr>
            <a:spLocks noGrp="1" noRot="1" noChangeAspect="1" noTextEdit="1"/>
          </p:cNvSpPr>
          <p:nvPr>
            <p:ph type="sldImg"/>
          </p:nvPr>
        </p:nvSpPr>
        <p:spPr>
          <a:ln/>
        </p:spPr>
      </p:sp>
      <p:sp>
        <p:nvSpPr>
          <p:cNvPr id="152579" name="备注占位符 2"/>
          <p:cNvSpPr>
            <a:spLocks noGrp="1"/>
          </p:cNvSpPr>
          <p:nvPr>
            <p:ph type="body" idx="1"/>
          </p:nvPr>
        </p:nvSpPr>
        <p:spPr>
          <a:noFill/>
          <a:ln/>
        </p:spPr>
        <p:txBody>
          <a:bodyPr/>
          <a:lstStyle/>
          <a:p>
            <a:r>
              <a:rPr lang="zh-CN" altLang="zh-CN" dirty="0" smtClean="0"/>
              <a:t>当</a:t>
            </a:r>
            <a:r>
              <a:rPr lang="en-US" altLang="zh-CN" dirty="0" smtClean="0"/>
              <a:t>eNodeB 1</a:t>
            </a:r>
            <a:r>
              <a:rPr lang="zh-CN" altLang="zh-CN" dirty="0" smtClean="0"/>
              <a:t>与</a:t>
            </a:r>
            <a:r>
              <a:rPr lang="en-US" altLang="zh-CN" dirty="0" smtClean="0"/>
              <a:t>eNodeB 2 </a:t>
            </a:r>
            <a:r>
              <a:rPr lang="zh-CN" altLang="zh-CN" dirty="0" smtClean="0"/>
              <a:t>之间链路通畅且链路质量比较好时，可以看出丢包数和丢包率都是</a:t>
            </a:r>
            <a:r>
              <a:rPr lang="en-US" altLang="zh-CN" dirty="0" smtClean="0"/>
              <a:t>0</a:t>
            </a:r>
            <a:r>
              <a:rPr lang="zh-CN" altLang="zh-CN" dirty="0" smtClean="0"/>
              <a:t>，双向时延是</a:t>
            </a:r>
            <a:r>
              <a:rPr lang="en-US" altLang="zh-CN" dirty="0" smtClean="0"/>
              <a:t>0.2ms</a:t>
            </a:r>
            <a:r>
              <a:rPr lang="zh-CN" altLang="zh-CN" dirty="0" smtClean="0"/>
              <a:t>左右且抖动很小</a:t>
            </a:r>
            <a:endParaRPr lang="zh-CN" altLang="en-US" dirty="0" smtClean="0"/>
          </a:p>
        </p:txBody>
      </p:sp>
      <p:sp>
        <p:nvSpPr>
          <p:cNvPr id="152580" name="页眉占位符 3"/>
          <p:cNvSpPr>
            <a:spLocks noGrp="1"/>
          </p:cNvSpPr>
          <p:nvPr>
            <p:ph type="hdr" sz="quarter"/>
          </p:nvPr>
        </p:nvSpPr>
        <p:spPr>
          <a:noFill/>
        </p:spPr>
        <p:txBody>
          <a:bodyPr/>
          <a:lstStyle/>
          <a:p>
            <a:r>
              <a:rPr lang="en-US" altLang="zh-CN" dirty="0" smtClean="0">
                <a:solidFill>
                  <a:srgbClr val="000000"/>
                </a:solidFill>
              </a:rPr>
              <a:t>eNodeB LTE </a:t>
            </a:r>
            <a:r>
              <a:rPr lang="zh-CN" altLang="en-US" dirty="0" smtClean="0">
                <a:solidFill>
                  <a:srgbClr val="000000"/>
                </a:solidFill>
              </a:rPr>
              <a:t>传输故障专题</a:t>
            </a:r>
          </a:p>
        </p:txBody>
      </p:sp>
      <p:sp>
        <p:nvSpPr>
          <p:cNvPr id="152581" name="页脚占位符 4"/>
          <p:cNvSpPr>
            <a:spLocks noGrp="1"/>
          </p:cNvSpPr>
          <p:nvPr>
            <p:ph type="ftr" sz="quarter" idx="4"/>
          </p:nvPr>
        </p:nvSpPr>
        <p:spPr>
          <a:noFill/>
        </p:spPr>
        <p:txBody>
          <a:bodyPr/>
          <a:lstStyle/>
          <a:p>
            <a:r>
              <a:rPr lang="zh-CN" altLang="en-US" smtClean="0">
                <a:solidFill>
                  <a:srgbClr val="000000"/>
                </a:solidFill>
              </a:rPr>
              <a:t>华为技术有限公司  版权所有  未经许可不得扩散</a:t>
            </a:r>
            <a:endParaRPr lang="zh-CN" altLang="en-US" sz="1300" smtClean="0">
              <a:solidFill>
                <a:srgbClr val="000000"/>
              </a:solidFill>
              <a:ea typeface="宋体" charset="-122"/>
            </a:endParaRPr>
          </a:p>
        </p:txBody>
      </p:sp>
      <p:sp>
        <p:nvSpPr>
          <p:cNvPr id="152582" name="灯片编号占位符 5"/>
          <p:cNvSpPr>
            <a:spLocks noGrp="1"/>
          </p:cNvSpPr>
          <p:nvPr>
            <p:ph type="sldNum" sz="quarter" idx="5"/>
          </p:nvPr>
        </p:nvSpPr>
        <p:spPr>
          <a:noFill/>
        </p:spPr>
        <p:txBody>
          <a:bodyPr/>
          <a:lstStyle/>
          <a:p>
            <a:r>
              <a:rPr lang="en-US" altLang="zh-CN" smtClean="0">
                <a:solidFill>
                  <a:srgbClr val="000000"/>
                </a:solidFill>
              </a:rPr>
              <a:t>P-</a:t>
            </a:r>
            <a:fld id="{CA0FE488-24A0-4170-817A-3C9437533E44}" type="slidenum">
              <a:rPr lang="en-US" altLang="zh-CN" smtClean="0">
                <a:solidFill>
                  <a:srgbClr val="000000"/>
                </a:solidFill>
              </a:rPr>
              <a:pPr/>
              <a:t>48</a:t>
            </a:fld>
            <a:endParaRPr lang="en-US" altLang="zh-CN" smtClean="0">
              <a:solidFill>
                <a:srgbClr val="000000"/>
              </a:solidFill>
            </a:endParaRPr>
          </a:p>
        </p:txBody>
      </p:sp>
    </p:spTree>
    <p:extLst>
      <p:ext uri="{BB962C8B-B14F-4D97-AF65-F5344CB8AC3E}">
        <p14:creationId xmlns:p14="http://schemas.microsoft.com/office/powerpoint/2010/main" val="27801025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幻灯片图像占位符 1"/>
          <p:cNvSpPr>
            <a:spLocks noGrp="1" noRot="1" noChangeAspect="1" noTextEdit="1"/>
          </p:cNvSpPr>
          <p:nvPr>
            <p:ph type="sldImg"/>
          </p:nvPr>
        </p:nvSpPr>
        <p:spPr>
          <a:ln/>
        </p:spPr>
      </p:sp>
      <p:sp>
        <p:nvSpPr>
          <p:cNvPr id="153603" name="备注占位符 2"/>
          <p:cNvSpPr>
            <a:spLocks noGrp="1"/>
          </p:cNvSpPr>
          <p:nvPr>
            <p:ph type="body" idx="1"/>
          </p:nvPr>
        </p:nvSpPr>
        <p:spPr>
          <a:noFill/>
          <a:ln/>
        </p:spPr>
        <p:txBody>
          <a:bodyPr/>
          <a:lstStyle/>
          <a:p>
            <a:r>
              <a:rPr lang="zh-CN" altLang="zh-CN" dirty="0" smtClean="0"/>
              <a:t>图界面中的统计指标第三列是指每秒内的丢包率，单位是</a:t>
            </a:r>
            <a:r>
              <a:rPr lang="en-US" altLang="zh-CN" dirty="0" smtClean="0"/>
              <a:t>0.1%</a:t>
            </a:r>
            <a:r>
              <a:rPr lang="zh-CN" altLang="zh-CN" dirty="0" smtClean="0"/>
              <a:t>，而第四列是任务创建开始之后到当前时间的平均丢包率。抖动</a:t>
            </a:r>
            <a:r>
              <a:rPr lang="en-US" altLang="zh-CN" dirty="0" smtClean="0"/>
              <a:t>jitter</a:t>
            </a:r>
            <a:r>
              <a:rPr lang="zh-CN" altLang="zh-CN" dirty="0" smtClean="0"/>
              <a:t>的计算公式：抖动</a:t>
            </a:r>
            <a:r>
              <a:rPr lang="en-US" altLang="zh-CN" dirty="0" smtClean="0"/>
              <a:t>=|</a:t>
            </a:r>
            <a:r>
              <a:rPr lang="zh-CN" altLang="zh-CN" dirty="0" smtClean="0"/>
              <a:t>当前时延</a:t>
            </a:r>
            <a:r>
              <a:rPr lang="en-US" altLang="zh-CN" dirty="0" smtClean="0"/>
              <a:t>-</a:t>
            </a:r>
            <a:r>
              <a:rPr lang="zh-CN" altLang="zh-CN" dirty="0" smtClean="0"/>
              <a:t>平均时延</a:t>
            </a:r>
            <a:r>
              <a:rPr lang="en-US" altLang="zh-CN" dirty="0" smtClean="0"/>
              <a:t>|*1000/</a:t>
            </a:r>
            <a:r>
              <a:rPr lang="zh-CN" altLang="zh-CN" dirty="0" smtClean="0"/>
              <a:t>平均时延</a:t>
            </a:r>
            <a:endParaRPr lang="zh-CN" altLang="en-US" dirty="0" smtClean="0"/>
          </a:p>
        </p:txBody>
      </p:sp>
      <p:sp>
        <p:nvSpPr>
          <p:cNvPr id="153604" name="页眉占位符 3"/>
          <p:cNvSpPr>
            <a:spLocks noGrp="1"/>
          </p:cNvSpPr>
          <p:nvPr>
            <p:ph type="hdr" sz="quarter"/>
          </p:nvPr>
        </p:nvSpPr>
        <p:spPr>
          <a:noFill/>
        </p:spPr>
        <p:txBody>
          <a:bodyPr/>
          <a:lstStyle/>
          <a:p>
            <a:r>
              <a:rPr lang="en-US" altLang="zh-CN" dirty="0" smtClean="0">
                <a:solidFill>
                  <a:srgbClr val="000000"/>
                </a:solidFill>
              </a:rPr>
              <a:t>eNodeB LTE </a:t>
            </a:r>
            <a:r>
              <a:rPr lang="zh-CN" altLang="en-US" dirty="0" smtClean="0">
                <a:solidFill>
                  <a:srgbClr val="000000"/>
                </a:solidFill>
              </a:rPr>
              <a:t>传输故障专题</a:t>
            </a:r>
          </a:p>
        </p:txBody>
      </p:sp>
      <p:sp>
        <p:nvSpPr>
          <p:cNvPr id="153605" name="页脚占位符 4"/>
          <p:cNvSpPr>
            <a:spLocks noGrp="1"/>
          </p:cNvSpPr>
          <p:nvPr>
            <p:ph type="ftr" sz="quarter" idx="4"/>
          </p:nvPr>
        </p:nvSpPr>
        <p:spPr>
          <a:noFill/>
        </p:spPr>
        <p:txBody>
          <a:bodyPr/>
          <a:lstStyle/>
          <a:p>
            <a:r>
              <a:rPr lang="zh-CN" altLang="en-US" smtClean="0">
                <a:solidFill>
                  <a:srgbClr val="000000"/>
                </a:solidFill>
              </a:rPr>
              <a:t>华为技术有限公司  版权所有  未经许可不得扩散</a:t>
            </a:r>
            <a:endParaRPr lang="zh-CN" altLang="en-US" sz="1300" smtClean="0">
              <a:solidFill>
                <a:srgbClr val="000000"/>
              </a:solidFill>
              <a:ea typeface="宋体" charset="-122"/>
            </a:endParaRPr>
          </a:p>
        </p:txBody>
      </p:sp>
      <p:sp>
        <p:nvSpPr>
          <p:cNvPr id="153606" name="灯片编号占位符 5"/>
          <p:cNvSpPr>
            <a:spLocks noGrp="1"/>
          </p:cNvSpPr>
          <p:nvPr>
            <p:ph type="sldNum" sz="quarter" idx="5"/>
          </p:nvPr>
        </p:nvSpPr>
        <p:spPr>
          <a:noFill/>
        </p:spPr>
        <p:txBody>
          <a:bodyPr/>
          <a:lstStyle/>
          <a:p>
            <a:r>
              <a:rPr lang="en-US" altLang="zh-CN" smtClean="0">
                <a:solidFill>
                  <a:srgbClr val="000000"/>
                </a:solidFill>
              </a:rPr>
              <a:t>P-</a:t>
            </a:r>
            <a:fld id="{9ED2A3E8-48D0-4CC5-96FC-F05AABC34A0E}" type="slidenum">
              <a:rPr lang="en-US" altLang="zh-CN" smtClean="0">
                <a:solidFill>
                  <a:srgbClr val="000000"/>
                </a:solidFill>
              </a:rPr>
              <a:pPr/>
              <a:t>49</a:t>
            </a:fld>
            <a:endParaRPr lang="en-US" altLang="zh-CN" smtClean="0">
              <a:solidFill>
                <a:srgbClr val="000000"/>
              </a:solidFill>
            </a:endParaRPr>
          </a:p>
        </p:txBody>
      </p:sp>
    </p:spTree>
    <p:extLst>
      <p:ext uri="{BB962C8B-B14F-4D97-AF65-F5344CB8AC3E}">
        <p14:creationId xmlns:p14="http://schemas.microsoft.com/office/powerpoint/2010/main" val="23090327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hdr" sz="quarter"/>
          </p:nvPr>
        </p:nvSpPr>
        <p:spPr>
          <a:noFill/>
        </p:spPr>
        <p:txBody>
          <a:bodyPr/>
          <a:lstStyle/>
          <a:p>
            <a:r>
              <a:rPr lang="en-US" altLang="zh-CN" dirty="0" smtClean="0"/>
              <a:t>eNodeB LTE </a:t>
            </a:r>
            <a:r>
              <a:rPr lang="zh-CN" altLang="en-US" dirty="0" smtClean="0"/>
              <a:t>传输故障专题</a:t>
            </a:r>
          </a:p>
        </p:txBody>
      </p:sp>
      <p:sp>
        <p:nvSpPr>
          <p:cNvPr id="154627" name="Rectangle 6"/>
          <p:cNvSpPr>
            <a:spLocks noGrp="1" noChangeArrowheads="1"/>
          </p:cNvSpPr>
          <p:nvPr>
            <p:ph type="ftr" sz="quarter" idx="4"/>
          </p:nvPr>
        </p:nvSpPr>
        <p:spPr>
          <a:noFill/>
        </p:spPr>
        <p:txBody>
          <a:bodyPr/>
          <a:lstStyle/>
          <a:p>
            <a:r>
              <a:rPr lang="zh-CN" altLang="en-US" smtClean="0"/>
              <a:t>华为技术有限公司  版权所有  未经许可不得扩散</a:t>
            </a:r>
            <a:endParaRPr lang="zh-CN" altLang="en-US" sz="1300" smtClean="0">
              <a:latin typeface="Arial" charset="0"/>
              <a:ea typeface="宋体" charset="-122"/>
            </a:endParaRPr>
          </a:p>
        </p:txBody>
      </p:sp>
      <p:sp>
        <p:nvSpPr>
          <p:cNvPr id="154628" name="Rectangle 7"/>
          <p:cNvSpPr>
            <a:spLocks noGrp="1" noChangeArrowheads="1"/>
          </p:cNvSpPr>
          <p:nvPr>
            <p:ph type="sldNum" sz="quarter" idx="5"/>
          </p:nvPr>
        </p:nvSpPr>
        <p:spPr>
          <a:noFill/>
        </p:spPr>
        <p:txBody>
          <a:bodyPr/>
          <a:lstStyle/>
          <a:p>
            <a:r>
              <a:rPr lang="en-US" altLang="zh-CN" smtClean="0"/>
              <a:t>P-</a:t>
            </a:r>
            <a:fld id="{63B2B9FB-C1D1-4B01-8B11-515EDCC9C175}" type="slidenum">
              <a:rPr lang="en-US" altLang="zh-CN" smtClean="0"/>
              <a:pPr/>
              <a:t>50</a:t>
            </a:fld>
            <a:endParaRPr lang="en-US" altLang="zh-CN" smtClean="0"/>
          </a:p>
        </p:txBody>
      </p:sp>
      <p:sp>
        <p:nvSpPr>
          <p:cNvPr id="154629" name="Rectangle 2"/>
          <p:cNvSpPr>
            <a:spLocks noGrp="1" noRot="1" noChangeAspect="1" noChangeArrowheads="1" noTextEdit="1"/>
          </p:cNvSpPr>
          <p:nvPr>
            <p:ph type="sldImg"/>
          </p:nvPr>
        </p:nvSpPr>
        <p:spPr>
          <a:ln/>
        </p:spPr>
      </p:sp>
      <p:sp>
        <p:nvSpPr>
          <p:cNvPr id="154630"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19901950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幻灯片图像占位符 1"/>
          <p:cNvSpPr>
            <a:spLocks noGrp="1" noRot="1" noChangeAspect="1" noTextEdit="1"/>
          </p:cNvSpPr>
          <p:nvPr>
            <p:ph type="sldImg"/>
          </p:nvPr>
        </p:nvSpPr>
        <p:spPr>
          <a:ln/>
        </p:spPr>
      </p:sp>
      <p:sp>
        <p:nvSpPr>
          <p:cNvPr id="155651" name="备注占位符 2"/>
          <p:cNvSpPr>
            <a:spLocks noGrp="1"/>
          </p:cNvSpPr>
          <p:nvPr>
            <p:ph type="body" idx="1"/>
          </p:nvPr>
        </p:nvSpPr>
        <p:spPr>
          <a:noFill/>
          <a:ln/>
        </p:spPr>
        <p:txBody>
          <a:bodyPr/>
          <a:lstStyle/>
          <a:p>
            <a:endParaRPr lang="zh-CN" altLang="en-US" smtClean="0"/>
          </a:p>
        </p:txBody>
      </p:sp>
      <p:sp>
        <p:nvSpPr>
          <p:cNvPr id="155652" name="页眉占位符 3"/>
          <p:cNvSpPr>
            <a:spLocks noGrp="1"/>
          </p:cNvSpPr>
          <p:nvPr>
            <p:ph type="hdr" sz="quarter"/>
          </p:nvPr>
        </p:nvSpPr>
        <p:spPr>
          <a:noFill/>
        </p:spPr>
        <p:txBody>
          <a:bodyPr/>
          <a:lstStyle/>
          <a:p>
            <a:r>
              <a:rPr lang="en-US" altLang="zh-CN" dirty="0" smtClean="0">
                <a:solidFill>
                  <a:srgbClr val="000000"/>
                </a:solidFill>
              </a:rPr>
              <a:t>eNodeB LTE </a:t>
            </a:r>
            <a:r>
              <a:rPr lang="zh-CN" altLang="en-US" dirty="0" smtClean="0">
                <a:solidFill>
                  <a:srgbClr val="000000"/>
                </a:solidFill>
              </a:rPr>
              <a:t>传输故障专题</a:t>
            </a:r>
          </a:p>
        </p:txBody>
      </p:sp>
      <p:sp>
        <p:nvSpPr>
          <p:cNvPr id="155653" name="页脚占位符 4"/>
          <p:cNvSpPr>
            <a:spLocks noGrp="1"/>
          </p:cNvSpPr>
          <p:nvPr>
            <p:ph type="ftr" sz="quarter" idx="4"/>
          </p:nvPr>
        </p:nvSpPr>
        <p:spPr>
          <a:noFill/>
        </p:spPr>
        <p:txBody>
          <a:bodyPr/>
          <a:lstStyle/>
          <a:p>
            <a:r>
              <a:rPr lang="zh-CN" altLang="en-US" smtClean="0">
                <a:solidFill>
                  <a:srgbClr val="000000"/>
                </a:solidFill>
              </a:rPr>
              <a:t>华为技术有限公司  版权所有  未经许可不得扩散</a:t>
            </a:r>
            <a:endParaRPr lang="zh-CN" altLang="en-US" sz="1300" smtClean="0">
              <a:solidFill>
                <a:srgbClr val="000000"/>
              </a:solidFill>
              <a:ea typeface="宋体" charset="-122"/>
            </a:endParaRPr>
          </a:p>
        </p:txBody>
      </p:sp>
      <p:sp>
        <p:nvSpPr>
          <p:cNvPr id="155654" name="灯片编号占位符 5"/>
          <p:cNvSpPr>
            <a:spLocks noGrp="1"/>
          </p:cNvSpPr>
          <p:nvPr>
            <p:ph type="sldNum" sz="quarter" idx="5"/>
          </p:nvPr>
        </p:nvSpPr>
        <p:spPr>
          <a:noFill/>
        </p:spPr>
        <p:txBody>
          <a:bodyPr/>
          <a:lstStyle/>
          <a:p>
            <a:r>
              <a:rPr lang="en-US" altLang="zh-CN" smtClean="0">
                <a:solidFill>
                  <a:srgbClr val="000000"/>
                </a:solidFill>
              </a:rPr>
              <a:t>P-</a:t>
            </a:r>
            <a:fld id="{00E2EDEE-549C-4212-A14C-2C8D3445DCFC}" type="slidenum">
              <a:rPr lang="en-US" altLang="zh-CN" smtClean="0">
                <a:solidFill>
                  <a:srgbClr val="000000"/>
                </a:solidFill>
              </a:rPr>
              <a:pPr/>
              <a:t>51</a:t>
            </a:fld>
            <a:endParaRPr lang="en-US" altLang="zh-CN" smtClean="0">
              <a:solidFill>
                <a:srgbClr val="000000"/>
              </a:solidFill>
            </a:endParaRPr>
          </a:p>
        </p:txBody>
      </p:sp>
    </p:spTree>
    <p:extLst>
      <p:ext uri="{BB962C8B-B14F-4D97-AF65-F5344CB8AC3E}">
        <p14:creationId xmlns:p14="http://schemas.microsoft.com/office/powerpoint/2010/main" val="2001594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hdr" sz="quarter"/>
          </p:nvPr>
        </p:nvSpPr>
        <p:spPr>
          <a:noFill/>
        </p:spPr>
        <p:txBody>
          <a:bodyPr/>
          <a:lstStyle/>
          <a:p>
            <a:r>
              <a:rPr lang="en-US" altLang="zh-CN" dirty="0" smtClean="0"/>
              <a:t>eNodeB LTE </a:t>
            </a:r>
            <a:r>
              <a:rPr lang="zh-CN" altLang="en-US" dirty="0" smtClean="0"/>
              <a:t>传输故障专题</a:t>
            </a:r>
          </a:p>
        </p:txBody>
      </p:sp>
      <p:sp>
        <p:nvSpPr>
          <p:cNvPr id="128003" name="Rectangle 6"/>
          <p:cNvSpPr>
            <a:spLocks noGrp="1" noChangeArrowheads="1"/>
          </p:cNvSpPr>
          <p:nvPr>
            <p:ph type="ftr" sz="quarter" idx="4"/>
          </p:nvPr>
        </p:nvSpPr>
        <p:spPr>
          <a:noFill/>
        </p:spPr>
        <p:txBody>
          <a:bodyPr/>
          <a:lstStyle/>
          <a:p>
            <a:r>
              <a:rPr lang="zh-CN" altLang="en-US" smtClean="0"/>
              <a:t>华为技术有限公司  版权所有  未经许可不得扩散</a:t>
            </a:r>
            <a:endParaRPr lang="zh-CN" altLang="en-US" sz="1300" smtClean="0">
              <a:latin typeface="Arial" charset="0"/>
              <a:ea typeface="宋体" charset="-122"/>
            </a:endParaRPr>
          </a:p>
        </p:txBody>
      </p:sp>
      <p:sp>
        <p:nvSpPr>
          <p:cNvPr id="128004" name="Rectangle 7"/>
          <p:cNvSpPr>
            <a:spLocks noGrp="1" noChangeArrowheads="1"/>
          </p:cNvSpPr>
          <p:nvPr>
            <p:ph type="sldNum" sz="quarter" idx="5"/>
          </p:nvPr>
        </p:nvSpPr>
        <p:spPr>
          <a:noFill/>
        </p:spPr>
        <p:txBody>
          <a:bodyPr/>
          <a:lstStyle/>
          <a:p>
            <a:r>
              <a:rPr lang="en-US" altLang="zh-CN" smtClean="0"/>
              <a:t>P-</a:t>
            </a:r>
            <a:fld id="{711FA508-6AFD-47A1-A47C-42FD8C83A0C4}" type="slidenum">
              <a:rPr lang="en-US" altLang="zh-CN" smtClean="0"/>
              <a:pPr/>
              <a:t>4</a:t>
            </a:fld>
            <a:endParaRPr lang="en-US" altLang="zh-CN" smtClean="0"/>
          </a:p>
        </p:txBody>
      </p:sp>
      <p:sp>
        <p:nvSpPr>
          <p:cNvPr id="128005" name="Rectangle 2"/>
          <p:cNvSpPr>
            <a:spLocks noGrp="1" noRot="1" noChangeAspect="1" noChangeArrowheads="1" noTextEdit="1"/>
          </p:cNvSpPr>
          <p:nvPr>
            <p:ph type="sldImg"/>
          </p:nvPr>
        </p:nvSpPr>
        <p:spPr>
          <a:ln/>
        </p:spPr>
      </p:sp>
      <p:sp>
        <p:nvSpPr>
          <p:cNvPr id="128006"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25726497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5" name="灯片编号占位符 4"/>
          <p:cNvSpPr>
            <a:spLocks noGrp="1"/>
          </p:cNvSpPr>
          <p:nvPr>
            <p:ph type="sldNum" sz="quarter" idx="11"/>
          </p:nvPr>
        </p:nvSpPr>
        <p:spPr/>
        <p:txBody>
          <a:bodyPr/>
          <a:lstStyle/>
          <a:p>
            <a:r>
              <a:rPr lang="en-US" altLang="zh-CN" smtClean="0"/>
              <a:t>P-</a:t>
            </a:r>
            <a:fld id="{53C4D65A-8D61-4BF8-8EE6-980764D8408A}" type="slidenum">
              <a:rPr lang="en-US" altLang="zh-CN" smtClean="0"/>
              <a:pPr/>
              <a:t>52</a:t>
            </a:fld>
            <a:endParaRPr lang="en-US" altLang="zh-CN"/>
          </a:p>
        </p:txBody>
      </p:sp>
      <p:sp>
        <p:nvSpPr>
          <p:cNvPr id="6" name="页脚占位符 5"/>
          <p:cNvSpPr>
            <a:spLocks noGrp="1"/>
          </p:cNvSpPr>
          <p:nvPr>
            <p:ph type="ftr" sz="quarter" idx="12"/>
          </p:nvPr>
        </p:nvSpPr>
        <p:spPr/>
        <p:txBody>
          <a:bodyPr/>
          <a:lstStyle/>
          <a:p>
            <a:r>
              <a:rPr lang="zh-CN" altLang="en-US" smtClean="0"/>
              <a:t>华为技术有限公司  版权所有  未经许可不得扩散</a:t>
            </a:r>
            <a:endParaRPr lang="zh-CN" altLang="en-US" dirty="0"/>
          </a:p>
        </p:txBody>
      </p:sp>
      <p:sp>
        <p:nvSpPr>
          <p:cNvPr id="7" name="页眉占位符 3"/>
          <p:cNvSpPr>
            <a:spLocks noGrp="1"/>
          </p:cNvSpPr>
          <p:nvPr>
            <p:ph type="hdr" sz="quarter"/>
          </p:nvPr>
        </p:nvSpPr>
        <p:spPr>
          <a:xfrm>
            <a:off x="892175" y="390525"/>
            <a:ext cx="3076575" cy="512763"/>
          </a:xfrm>
          <a:noFill/>
        </p:spPr>
        <p:txBody>
          <a:bodyPr/>
          <a:lstStyle/>
          <a:p>
            <a:r>
              <a:rPr lang="en-US" altLang="zh-CN" dirty="0" smtClean="0">
                <a:solidFill>
                  <a:srgbClr val="000000"/>
                </a:solidFill>
              </a:rPr>
              <a:t>eNodeB LTE </a:t>
            </a:r>
            <a:r>
              <a:rPr lang="zh-CN" altLang="en-US" dirty="0" smtClean="0">
                <a:solidFill>
                  <a:srgbClr val="000000"/>
                </a:solidFill>
              </a:rPr>
              <a:t>传输故障专题</a:t>
            </a:r>
          </a:p>
        </p:txBody>
      </p:sp>
    </p:spTree>
    <p:extLst>
      <p:ext uri="{BB962C8B-B14F-4D97-AF65-F5344CB8AC3E}">
        <p14:creationId xmlns:p14="http://schemas.microsoft.com/office/powerpoint/2010/main" val="30682791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页眉占位符 3"/>
          <p:cNvSpPr>
            <a:spLocks noGrp="1"/>
          </p:cNvSpPr>
          <p:nvPr>
            <p:ph type="hdr" sz="quarter" idx="10"/>
          </p:nvPr>
        </p:nvSpPr>
        <p:spPr/>
        <p:txBody>
          <a:bodyPr/>
          <a:lstStyle/>
          <a:p>
            <a:r>
              <a:rPr lang="en-US" altLang="zh-CN" dirty="0" smtClean="0"/>
              <a:t>eNodeB LTE </a:t>
            </a:r>
            <a:r>
              <a:rPr lang="zh-CN" altLang="en-US" dirty="0" smtClean="0"/>
              <a:t>传输故障专题</a:t>
            </a:r>
            <a:endParaRPr lang="zh-CN" altLang="en-US" dirty="0"/>
          </a:p>
        </p:txBody>
      </p:sp>
      <p:sp>
        <p:nvSpPr>
          <p:cNvPr id="5" name="灯片编号占位符 4"/>
          <p:cNvSpPr>
            <a:spLocks noGrp="1"/>
          </p:cNvSpPr>
          <p:nvPr>
            <p:ph type="sldNum" sz="quarter" idx="11"/>
          </p:nvPr>
        </p:nvSpPr>
        <p:spPr/>
        <p:txBody>
          <a:bodyPr/>
          <a:lstStyle/>
          <a:p>
            <a:r>
              <a:rPr lang="en-US" altLang="zh-CN" smtClean="0"/>
              <a:t>P-</a:t>
            </a:r>
            <a:fld id="{53C4D65A-8D61-4BF8-8EE6-980764D8408A}" type="slidenum">
              <a:rPr lang="en-US" altLang="zh-CN" smtClean="0"/>
              <a:pPr/>
              <a:t>53</a:t>
            </a:fld>
            <a:endParaRPr lang="en-US" altLang="zh-CN"/>
          </a:p>
        </p:txBody>
      </p:sp>
      <p:sp>
        <p:nvSpPr>
          <p:cNvPr id="6" name="页脚占位符 5"/>
          <p:cNvSpPr>
            <a:spLocks noGrp="1"/>
          </p:cNvSpPr>
          <p:nvPr>
            <p:ph type="ftr" sz="quarter" idx="12"/>
          </p:nvPr>
        </p:nvSpPr>
        <p:spPr/>
        <p:txBody>
          <a:bodyPr/>
          <a:lstStyle/>
          <a:p>
            <a:r>
              <a:rPr lang="zh-CN" altLang="en-US" smtClean="0"/>
              <a:t>华为技术有限公司  版权所有  未经许可不得扩散</a:t>
            </a:r>
            <a:endParaRPr lang="zh-CN" altLang="en-US" dirty="0"/>
          </a:p>
        </p:txBody>
      </p:sp>
    </p:spTree>
    <p:extLst>
      <p:ext uri="{BB962C8B-B14F-4D97-AF65-F5344CB8AC3E}">
        <p14:creationId xmlns:p14="http://schemas.microsoft.com/office/powerpoint/2010/main" val="41325377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幻灯片图像占位符 1"/>
          <p:cNvSpPr>
            <a:spLocks noGrp="1" noRot="1" noChangeAspect="1" noTextEdit="1"/>
          </p:cNvSpPr>
          <p:nvPr>
            <p:ph type="sldImg"/>
          </p:nvPr>
        </p:nvSpPr>
        <p:spPr>
          <a:ln/>
        </p:spPr>
      </p:sp>
      <p:sp>
        <p:nvSpPr>
          <p:cNvPr id="156675" name="备注占位符 2"/>
          <p:cNvSpPr>
            <a:spLocks noGrp="1"/>
          </p:cNvSpPr>
          <p:nvPr>
            <p:ph type="body" idx="1"/>
          </p:nvPr>
        </p:nvSpPr>
        <p:spPr>
          <a:noFill/>
          <a:ln/>
        </p:spPr>
        <p:txBody>
          <a:bodyPr/>
          <a:lstStyle/>
          <a:p>
            <a:endParaRPr lang="zh-CN" altLang="en-US" smtClean="0"/>
          </a:p>
        </p:txBody>
      </p:sp>
      <p:sp>
        <p:nvSpPr>
          <p:cNvPr id="156676" name="页眉占位符 3"/>
          <p:cNvSpPr>
            <a:spLocks noGrp="1"/>
          </p:cNvSpPr>
          <p:nvPr>
            <p:ph type="hdr" sz="quarter"/>
          </p:nvPr>
        </p:nvSpPr>
        <p:spPr>
          <a:noFill/>
        </p:spPr>
        <p:txBody>
          <a:bodyPr/>
          <a:lstStyle/>
          <a:p>
            <a:r>
              <a:rPr lang="en-US" altLang="zh-CN" dirty="0" smtClean="0">
                <a:solidFill>
                  <a:srgbClr val="000000"/>
                </a:solidFill>
              </a:rPr>
              <a:t>eNodeB LTE </a:t>
            </a:r>
            <a:r>
              <a:rPr lang="zh-CN" altLang="en-US" dirty="0" smtClean="0">
                <a:solidFill>
                  <a:srgbClr val="000000"/>
                </a:solidFill>
              </a:rPr>
              <a:t>传输故障专题</a:t>
            </a:r>
          </a:p>
        </p:txBody>
      </p:sp>
      <p:sp>
        <p:nvSpPr>
          <p:cNvPr id="156677" name="页脚占位符 4"/>
          <p:cNvSpPr>
            <a:spLocks noGrp="1"/>
          </p:cNvSpPr>
          <p:nvPr>
            <p:ph type="ftr" sz="quarter" idx="4"/>
          </p:nvPr>
        </p:nvSpPr>
        <p:spPr>
          <a:noFill/>
        </p:spPr>
        <p:txBody>
          <a:bodyPr/>
          <a:lstStyle/>
          <a:p>
            <a:r>
              <a:rPr lang="zh-CN" altLang="en-US" smtClean="0">
                <a:solidFill>
                  <a:srgbClr val="000000"/>
                </a:solidFill>
              </a:rPr>
              <a:t>华为技术有限公司  版权所有  未经许可不得扩散</a:t>
            </a:r>
            <a:endParaRPr lang="zh-CN" altLang="en-US" sz="1300" smtClean="0">
              <a:solidFill>
                <a:srgbClr val="000000"/>
              </a:solidFill>
              <a:ea typeface="宋体" charset="-122"/>
            </a:endParaRPr>
          </a:p>
        </p:txBody>
      </p:sp>
      <p:sp>
        <p:nvSpPr>
          <p:cNvPr id="156678" name="灯片编号占位符 5"/>
          <p:cNvSpPr>
            <a:spLocks noGrp="1"/>
          </p:cNvSpPr>
          <p:nvPr>
            <p:ph type="sldNum" sz="quarter" idx="5"/>
          </p:nvPr>
        </p:nvSpPr>
        <p:spPr>
          <a:noFill/>
        </p:spPr>
        <p:txBody>
          <a:bodyPr/>
          <a:lstStyle/>
          <a:p>
            <a:r>
              <a:rPr lang="en-US" altLang="zh-CN" smtClean="0">
                <a:solidFill>
                  <a:srgbClr val="000000"/>
                </a:solidFill>
              </a:rPr>
              <a:t>P-</a:t>
            </a:r>
            <a:fld id="{68B5F74E-ECAE-4DEC-9909-6449994934F7}" type="slidenum">
              <a:rPr lang="en-US" altLang="zh-CN" smtClean="0">
                <a:solidFill>
                  <a:srgbClr val="000000"/>
                </a:solidFill>
              </a:rPr>
              <a:pPr/>
              <a:t>54</a:t>
            </a:fld>
            <a:endParaRPr lang="en-US" altLang="zh-CN" smtClean="0">
              <a:solidFill>
                <a:srgbClr val="000000"/>
              </a:solidFill>
            </a:endParaRPr>
          </a:p>
        </p:txBody>
      </p:sp>
    </p:spTree>
    <p:extLst>
      <p:ext uri="{BB962C8B-B14F-4D97-AF65-F5344CB8AC3E}">
        <p14:creationId xmlns:p14="http://schemas.microsoft.com/office/powerpoint/2010/main" val="20825338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a:ln/>
        </p:spPr>
      </p:sp>
      <p:sp>
        <p:nvSpPr>
          <p:cNvPr id="95235" name="备注占位符 2"/>
          <p:cNvSpPr>
            <a:spLocks noGrp="1"/>
          </p:cNvSpPr>
          <p:nvPr>
            <p:ph type="body" idx="1"/>
          </p:nvPr>
        </p:nvSpPr>
        <p:spPr>
          <a:noFill/>
          <a:ln/>
        </p:spPr>
        <p:txBody>
          <a:bodyPr>
            <a:normAutofit lnSpcReduction="10000"/>
          </a:bodyPr>
          <a:lstStyle/>
          <a:p>
            <a:r>
              <a:rPr lang="en-US" altLang="zh-CN" dirty="0" smtClean="0"/>
              <a:t>SCTP</a:t>
            </a:r>
            <a:r>
              <a:rPr lang="zh-CN" altLang="en-US" dirty="0" smtClean="0"/>
              <a:t>耦联建立、数据传输、心跳、耦联释放的过程</a:t>
            </a:r>
          </a:p>
          <a:p>
            <a:pPr lvl="1"/>
            <a:r>
              <a:rPr lang="zh-CN" altLang="en-US" dirty="0" smtClean="0"/>
              <a:t>偶联建立：</a:t>
            </a:r>
            <a:r>
              <a:rPr lang="en-US" altLang="zh-CN" dirty="0" smtClean="0"/>
              <a:t>SCTP</a:t>
            </a:r>
            <a:r>
              <a:rPr lang="zh-CN" altLang="en-US" dirty="0" smtClean="0"/>
              <a:t>的建链是一个四步握手机制，建链是由</a:t>
            </a:r>
            <a:r>
              <a:rPr lang="en-US" altLang="zh-CN" dirty="0" smtClean="0"/>
              <a:t>CLIENT</a:t>
            </a:r>
            <a:r>
              <a:rPr lang="zh-CN" altLang="en-US" dirty="0" smtClean="0"/>
              <a:t>端发起</a:t>
            </a:r>
            <a:r>
              <a:rPr lang="en-US" altLang="zh-CN" dirty="0" smtClean="0"/>
              <a:t>INIT </a:t>
            </a:r>
            <a:r>
              <a:rPr lang="zh-CN" altLang="en-US" dirty="0" smtClean="0"/>
              <a:t>消息的</a:t>
            </a:r>
            <a:r>
              <a:rPr lang="en-US" altLang="zh-CN" dirty="0" smtClean="0"/>
              <a:t>(</a:t>
            </a:r>
            <a:r>
              <a:rPr lang="zh-CN" altLang="en-US" dirty="0" smtClean="0"/>
              <a:t>在上层链路配置时</a:t>
            </a:r>
            <a:r>
              <a:rPr lang="en-US" altLang="zh-CN" dirty="0" smtClean="0"/>
              <a:t>,</a:t>
            </a:r>
            <a:r>
              <a:rPr lang="zh-CN" altLang="en-US" dirty="0" smtClean="0"/>
              <a:t>双方协商确定哪个端点做</a:t>
            </a:r>
            <a:r>
              <a:rPr lang="en-US" altLang="zh-CN" dirty="0" smtClean="0"/>
              <a:t>CLIENT</a:t>
            </a:r>
            <a:r>
              <a:rPr lang="zh-CN" altLang="en-US" dirty="0" smtClean="0"/>
              <a:t>端或</a:t>
            </a:r>
            <a:r>
              <a:rPr lang="en-US" altLang="zh-CN" dirty="0" smtClean="0"/>
              <a:t>SERVER</a:t>
            </a:r>
            <a:r>
              <a:rPr lang="zh-CN" altLang="en-US" dirty="0" smtClean="0"/>
              <a:t>端</a:t>
            </a:r>
            <a:r>
              <a:rPr lang="en-US" altLang="zh-CN" dirty="0" smtClean="0"/>
              <a:t>,</a:t>
            </a:r>
            <a:r>
              <a:rPr lang="zh-CN" altLang="en-US" dirty="0" smtClean="0"/>
              <a:t>配置多条</a:t>
            </a:r>
            <a:r>
              <a:rPr lang="en-US" altLang="zh-CN" dirty="0" smtClean="0"/>
              <a:t>SCTP</a:t>
            </a:r>
            <a:r>
              <a:rPr lang="zh-CN" altLang="en-US" dirty="0" smtClean="0"/>
              <a:t>链路时</a:t>
            </a:r>
            <a:r>
              <a:rPr lang="en-US" altLang="zh-CN" dirty="0" smtClean="0"/>
              <a:t>,</a:t>
            </a:r>
            <a:r>
              <a:rPr lang="zh-CN" altLang="en-US" dirty="0" smtClean="0"/>
              <a:t>一般采用双方各配置一半</a:t>
            </a:r>
            <a:r>
              <a:rPr lang="en-US" altLang="zh-CN" dirty="0" smtClean="0"/>
              <a:t>CLIENT</a:t>
            </a:r>
            <a:r>
              <a:rPr lang="zh-CN" altLang="en-US" dirty="0" smtClean="0"/>
              <a:t>端</a:t>
            </a:r>
            <a:r>
              <a:rPr lang="en-US" altLang="zh-CN" dirty="0" smtClean="0"/>
              <a:t>,</a:t>
            </a:r>
            <a:r>
              <a:rPr lang="zh-CN" altLang="en-US" dirty="0" smtClean="0"/>
              <a:t>一半</a:t>
            </a:r>
            <a:r>
              <a:rPr lang="en-US" altLang="zh-CN" dirty="0" smtClean="0"/>
              <a:t>SERVER</a:t>
            </a:r>
            <a:r>
              <a:rPr lang="zh-CN" altLang="en-US" dirty="0" smtClean="0"/>
              <a:t>端</a:t>
            </a:r>
            <a:r>
              <a:rPr lang="en-US" altLang="zh-CN" dirty="0" smtClean="0"/>
              <a:t>)</a:t>
            </a:r>
            <a:r>
              <a:rPr lang="zh-CN" altLang="en-US" dirty="0" smtClean="0"/>
              <a:t>，</a:t>
            </a:r>
            <a:r>
              <a:rPr lang="en-US" altLang="zh-CN" dirty="0" smtClean="0"/>
              <a:t>COOKIE</a:t>
            </a:r>
            <a:r>
              <a:rPr lang="zh-CN" altLang="en-US" dirty="0" smtClean="0"/>
              <a:t>机制能让</a:t>
            </a:r>
            <a:r>
              <a:rPr lang="en-US" altLang="zh-CN" dirty="0" smtClean="0"/>
              <a:t>SCTP</a:t>
            </a:r>
            <a:r>
              <a:rPr lang="zh-CN" altLang="en-US" dirty="0" smtClean="0"/>
              <a:t>避免</a:t>
            </a:r>
            <a:r>
              <a:rPr lang="en-US" altLang="zh-CN" dirty="0" smtClean="0"/>
              <a:t>DOS</a:t>
            </a:r>
            <a:r>
              <a:rPr lang="zh-CN" altLang="en-US" dirty="0" smtClean="0"/>
              <a:t>攻击，因为</a:t>
            </a:r>
            <a:r>
              <a:rPr lang="en-US" altLang="zh-CN" dirty="0" smtClean="0"/>
              <a:t>COOKIE</a:t>
            </a:r>
            <a:r>
              <a:rPr lang="zh-CN" altLang="en-US" dirty="0" smtClean="0"/>
              <a:t>数据中携带</a:t>
            </a:r>
            <a:r>
              <a:rPr lang="en-US" altLang="zh-CN" dirty="0" smtClean="0"/>
              <a:t>TCB</a:t>
            </a:r>
            <a:r>
              <a:rPr lang="zh-CN" altLang="en-US" dirty="0" smtClean="0"/>
              <a:t>数据和密钥，如果接收到的</a:t>
            </a:r>
            <a:r>
              <a:rPr lang="en-US" altLang="zh-CN" dirty="0" smtClean="0"/>
              <a:t>COOKIE ECHO</a:t>
            </a:r>
            <a:r>
              <a:rPr lang="zh-CN" altLang="en-US" dirty="0" smtClean="0"/>
              <a:t>中的</a:t>
            </a:r>
            <a:r>
              <a:rPr lang="en-US" altLang="zh-CN" dirty="0" smtClean="0"/>
              <a:t>TCB</a:t>
            </a:r>
            <a:r>
              <a:rPr lang="zh-CN" altLang="en-US" dirty="0" smtClean="0"/>
              <a:t>数据和密钥计算出来的</a:t>
            </a:r>
            <a:r>
              <a:rPr lang="en-US" altLang="zh-CN" dirty="0" smtClean="0"/>
              <a:t>MAC</a:t>
            </a:r>
            <a:r>
              <a:rPr lang="zh-CN" altLang="en-US" dirty="0" smtClean="0"/>
              <a:t>与本次数据计算出来的</a:t>
            </a:r>
            <a:r>
              <a:rPr lang="en-US" altLang="zh-CN" dirty="0" smtClean="0"/>
              <a:t>MAC</a:t>
            </a:r>
            <a:r>
              <a:rPr lang="zh-CN" altLang="en-US" dirty="0" smtClean="0"/>
              <a:t>相同，则发送</a:t>
            </a:r>
            <a:r>
              <a:rPr lang="en-US" altLang="zh-CN" dirty="0" smtClean="0"/>
              <a:t>COOK ACK</a:t>
            </a:r>
            <a:r>
              <a:rPr lang="zh-CN" altLang="en-US" dirty="0" smtClean="0"/>
              <a:t>，否则直接丢弃收到的</a:t>
            </a:r>
            <a:r>
              <a:rPr lang="en-US" altLang="zh-CN" dirty="0" smtClean="0"/>
              <a:t>COOK ECHO</a:t>
            </a:r>
            <a:r>
              <a:rPr lang="zh-CN" altLang="en-US" dirty="0" smtClean="0"/>
              <a:t>；</a:t>
            </a:r>
          </a:p>
          <a:p>
            <a:pPr lvl="1"/>
            <a:r>
              <a:rPr lang="zh-CN" altLang="en-US" dirty="0" smtClean="0"/>
              <a:t>数据传送</a:t>
            </a:r>
            <a:r>
              <a:rPr lang="en-US" altLang="zh-CN" dirty="0" smtClean="0"/>
              <a:t>: SCTP</a:t>
            </a:r>
            <a:r>
              <a:rPr lang="zh-CN" altLang="en-US" dirty="0" smtClean="0"/>
              <a:t>偶联建立后</a:t>
            </a:r>
            <a:r>
              <a:rPr lang="en-US" altLang="zh-CN" dirty="0" smtClean="0"/>
              <a:t>,</a:t>
            </a:r>
            <a:r>
              <a:rPr lang="zh-CN" altLang="en-US" dirty="0" smtClean="0"/>
              <a:t>通知上层协议</a:t>
            </a:r>
            <a:r>
              <a:rPr lang="en-US" altLang="zh-CN" dirty="0" smtClean="0"/>
              <a:t>(</a:t>
            </a:r>
            <a:r>
              <a:rPr lang="zh-CN" altLang="en-US" dirty="0" smtClean="0"/>
              <a:t>如</a:t>
            </a:r>
            <a:r>
              <a:rPr lang="en-US" altLang="zh-CN" dirty="0" smtClean="0"/>
              <a:t>Diameter/BICC/M3UA/ H248</a:t>
            </a:r>
            <a:r>
              <a:rPr lang="zh-CN" altLang="en-US" dirty="0" smtClean="0"/>
              <a:t>链路</a:t>
            </a:r>
            <a:r>
              <a:rPr lang="en-US" altLang="zh-CN" dirty="0" smtClean="0"/>
              <a:t>)</a:t>
            </a:r>
            <a:r>
              <a:rPr lang="zh-CN" altLang="en-US" dirty="0" smtClean="0"/>
              <a:t>偶联建立，随后上层协议使用该偶联进行数据的传输。</a:t>
            </a:r>
            <a:r>
              <a:rPr lang="en-US" altLang="zh-CN" dirty="0" smtClean="0"/>
              <a:t>SCTP</a:t>
            </a:r>
            <a:r>
              <a:rPr lang="zh-CN" altLang="en-US" dirty="0" smtClean="0"/>
              <a:t>是可靠传输，一端发送的数据都会得到对端的</a:t>
            </a:r>
            <a:r>
              <a:rPr lang="en-US" altLang="zh-CN" dirty="0" smtClean="0"/>
              <a:t>SACK</a:t>
            </a:r>
            <a:r>
              <a:rPr lang="zh-CN" altLang="en-US" dirty="0" smtClean="0"/>
              <a:t>证实。一般我们可以通过消息跟踪中的</a:t>
            </a:r>
            <a:r>
              <a:rPr lang="en-US" altLang="zh-CN" dirty="0" smtClean="0"/>
              <a:t>DATA</a:t>
            </a:r>
            <a:r>
              <a:rPr lang="zh-CN" altLang="en-US" dirty="0" smtClean="0"/>
              <a:t>消息和</a:t>
            </a:r>
            <a:r>
              <a:rPr lang="en-US" altLang="zh-CN" dirty="0" smtClean="0"/>
              <a:t>SACK</a:t>
            </a:r>
            <a:r>
              <a:rPr lang="zh-CN" altLang="en-US" dirty="0" smtClean="0"/>
              <a:t>消息中的</a:t>
            </a:r>
            <a:r>
              <a:rPr lang="en-US" altLang="zh-CN" dirty="0" smtClean="0"/>
              <a:t>TSN</a:t>
            </a:r>
            <a:r>
              <a:rPr lang="zh-CN" altLang="en-US" dirty="0" smtClean="0"/>
              <a:t>字段来分析偶联数据传递的过程；</a:t>
            </a:r>
          </a:p>
          <a:p>
            <a:pPr lvl="1"/>
            <a:r>
              <a:rPr lang="zh-CN" altLang="en-US" dirty="0" smtClean="0"/>
              <a:t>心跳：当链路上没有数据传送</a:t>
            </a:r>
            <a:r>
              <a:rPr lang="en-US" altLang="zh-CN" dirty="0" smtClean="0"/>
              <a:t>,</a:t>
            </a:r>
            <a:r>
              <a:rPr lang="zh-CN" altLang="en-US" dirty="0" smtClean="0"/>
              <a:t>并且超过</a:t>
            </a:r>
            <a:r>
              <a:rPr lang="en-US" altLang="zh-CN" dirty="0" smtClean="0"/>
              <a:t>heart beat</a:t>
            </a:r>
            <a:r>
              <a:rPr lang="zh-CN" altLang="en-US" dirty="0" smtClean="0"/>
              <a:t>定时器后，则发送</a:t>
            </a:r>
            <a:r>
              <a:rPr lang="en-US" altLang="zh-CN" dirty="0" smtClean="0"/>
              <a:t>heart beat</a:t>
            </a:r>
            <a:r>
              <a:rPr lang="zh-CN" altLang="en-US" dirty="0" smtClean="0"/>
              <a:t>消息。</a:t>
            </a:r>
            <a:r>
              <a:rPr lang="en-US" altLang="zh-CN" dirty="0" smtClean="0"/>
              <a:t>SCTP</a:t>
            </a:r>
            <a:r>
              <a:rPr lang="zh-CN" altLang="en-US" dirty="0" smtClean="0"/>
              <a:t>通过对心跳消息和数据消息应答证实的方式来完成可靠传输。当有业务数据发送时每个发送的数据（</a:t>
            </a:r>
            <a:r>
              <a:rPr lang="en-US" altLang="zh-CN" dirty="0" smtClean="0"/>
              <a:t>DATA</a:t>
            </a:r>
            <a:r>
              <a:rPr lang="zh-CN" altLang="en-US" dirty="0" smtClean="0"/>
              <a:t>）消息都需要得到对端的证实应答</a:t>
            </a:r>
            <a:r>
              <a:rPr lang="en-US" altLang="zh-CN" dirty="0" smtClean="0"/>
              <a:t>(SACK)</a:t>
            </a:r>
            <a:r>
              <a:rPr lang="zh-CN" altLang="en-US" dirty="0" smtClean="0"/>
              <a:t>，在没有数据传输的情况下，</a:t>
            </a:r>
            <a:r>
              <a:rPr lang="en-US" altLang="zh-CN" dirty="0" smtClean="0"/>
              <a:t>SCTP</a:t>
            </a:r>
            <a:r>
              <a:rPr lang="zh-CN" altLang="en-US" dirty="0" smtClean="0"/>
              <a:t>通过互发心跳</a:t>
            </a:r>
            <a:r>
              <a:rPr lang="en-US" altLang="zh-CN" dirty="0" smtClean="0"/>
              <a:t>(HEARTBEAT)</a:t>
            </a:r>
            <a:r>
              <a:rPr lang="zh-CN" altLang="en-US" dirty="0" smtClean="0"/>
              <a:t>消息来检测链路是否正常工作，对端收到</a:t>
            </a:r>
            <a:r>
              <a:rPr lang="en-US" altLang="zh-CN" dirty="0" smtClean="0"/>
              <a:t>(HEARTBEAT)</a:t>
            </a:r>
            <a:r>
              <a:rPr lang="zh-CN" altLang="en-US" dirty="0" smtClean="0"/>
              <a:t>消息必须以</a:t>
            </a:r>
            <a:r>
              <a:rPr lang="en-US" altLang="zh-CN" dirty="0" smtClean="0"/>
              <a:t>(HEARTBEAT ACK)</a:t>
            </a:r>
            <a:r>
              <a:rPr lang="zh-CN" altLang="en-US" dirty="0" smtClean="0"/>
              <a:t>响应；</a:t>
            </a:r>
          </a:p>
          <a:p>
            <a:pPr lvl="1"/>
            <a:r>
              <a:rPr lang="zh-CN" altLang="en-US" dirty="0" smtClean="0"/>
              <a:t>偶联释放：当未响应</a:t>
            </a:r>
            <a:r>
              <a:rPr lang="en-US" altLang="zh-CN" dirty="0" smtClean="0"/>
              <a:t>/</a:t>
            </a:r>
            <a:r>
              <a:rPr lang="zh-CN" altLang="en-US" dirty="0" smtClean="0"/>
              <a:t>未证实的消息数（包括数据消息和心跳消息）超过偶联最大重传次数，本端</a:t>
            </a:r>
            <a:r>
              <a:rPr lang="en-US" altLang="zh-CN" dirty="0" smtClean="0"/>
              <a:t>SCTP</a:t>
            </a:r>
            <a:r>
              <a:rPr lang="zh-CN" altLang="en-US" dirty="0" smtClean="0"/>
              <a:t>会认为偶联故障，从而将该偶联</a:t>
            </a:r>
            <a:r>
              <a:rPr lang="en-US" altLang="zh-CN" dirty="0" smtClean="0"/>
              <a:t>Shut down</a:t>
            </a:r>
            <a:r>
              <a:rPr lang="zh-CN" altLang="en-US" dirty="0" smtClean="0"/>
              <a:t>，偶联故障同时也会判断</a:t>
            </a:r>
            <a:r>
              <a:rPr lang="en-US" altLang="zh-CN" dirty="0" smtClean="0"/>
              <a:t>SCTP</a:t>
            </a:r>
            <a:r>
              <a:rPr lang="zh-CN" altLang="en-US" dirty="0" smtClean="0"/>
              <a:t>链路故障。</a:t>
            </a:r>
          </a:p>
          <a:p>
            <a:pPr lvl="1"/>
            <a:endParaRPr lang="zh-CN" altLang="en-US" dirty="0" smtClean="0"/>
          </a:p>
          <a:p>
            <a:pPr lvl="1"/>
            <a:endParaRPr lang="zh-CN" altLang="en-US" dirty="0" smtClean="0"/>
          </a:p>
          <a:p>
            <a:pPr lvl="1"/>
            <a:endParaRPr lang="zh-CN" altLang="en-US" dirty="0" smtClean="0"/>
          </a:p>
          <a:p>
            <a:endParaRPr lang="zh-CN" altLang="en-US" dirty="0" smtClean="0"/>
          </a:p>
        </p:txBody>
      </p:sp>
      <p:sp>
        <p:nvSpPr>
          <p:cNvPr id="95237" name="页脚占位符 4"/>
          <p:cNvSpPr>
            <a:spLocks noGrp="1"/>
          </p:cNvSpPr>
          <p:nvPr>
            <p:ph type="ftr" sz="quarter" idx="4"/>
          </p:nvPr>
        </p:nvSpPr>
        <p:spPr>
          <a:noFill/>
        </p:spPr>
        <p:txBody>
          <a:bodyPr/>
          <a:lstStyle/>
          <a:p>
            <a:r>
              <a:rPr lang="zh-CN" altLang="en-US" smtClean="0"/>
              <a:t>华为技术有限公司  版权所有  未经许可不得扩散</a:t>
            </a:r>
            <a:endParaRPr lang="zh-CN" altLang="en-US" sz="1300" smtClean="0">
              <a:ea typeface="宋体" charset="-122"/>
            </a:endParaRPr>
          </a:p>
        </p:txBody>
      </p:sp>
      <p:sp>
        <p:nvSpPr>
          <p:cNvPr id="95238" name="灯片编号占位符 5"/>
          <p:cNvSpPr>
            <a:spLocks noGrp="1"/>
          </p:cNvSpPr>
          <p:nvPr>
            <p:ph type="sldNum" sz="quarter" idx="5"/>
          </p:nvPr>
        </p:nvSpPr>
        <p:spPr>
          <a:noFill/>
        </p:spPr>
        <p:txBody>
          <a:bodyPr/>
          <a:lstStyle/>
          <a:p>
            <a:r>
              <a:rPr lang="en-US" altLang="zh-CN" smtClean="0"/>
              <a:t>P-</a:t>
            </a:r>
            <a:fld id="{D73D955A-93BA-447E-B608-1B50C1F331A2}" type="slidenum">
              <a:rPr lang="en-US" altLang="zh-CN" smtClean="0"/>
              <a:pPr/>
              <a:t>55</a:t>
            </a:fld>
            <a:endParaRPr lang="en-US" altLang="zh-CN" smtClean="0"/>
          </a:p>
        </p:txBody>
      </p:sp>
      <p:sp>
        <p:nvSpPr>
          <p:cNvPr id="7" name="页眉占位符 3"/>
          <p:cNvSpPr>
            <a:spLocks noGrp="1"/>
          </p:cNvSpPr>
          <p:nvPr>
            <p:ph type="hdr" sz="quarter"/>
          </p:nvPr>
        </p:nvSpPr>
        <p:spPr>
          <a:xfrm>
            <a:off x="892175" y="390525"/>
            <a:ext cx="3076575" cy="512763"/>
          </a:xfrm>
          <a:noFill/>
        </p:spPr>
        <p:txBody>
          <a:bodyPr/>
          <a:lstStyle/>
          <a:p>
            <a:r>
              <a:rPr lang="en-US" altLang="zh-CN" dirty="0" smtClean="0">
                <a:solidFill>
                  <a:srgbClr val="000000"/>
                </a:solidFill>
              </a:rPr>
              <a:t>eNodeB LTE </a:t>
            </a:r>
            <a:r>
              <a:rPr lang="zh-CN" altLang="en-US" dirty="0" smtClean="0">
                <a:solidFill>
                  <a:srgbClr val="000000"/>
                </a:solidFill>
              </a:rPr>
              <a:t>传输故障专题</a:t>
            </a:r>
          </a:p>
        </p:txBody>
      </p:sp>
    </p:spTree>
    <p:extLst>
      <p:ext uri="{BB962C8B-B14F-4D97-AF65-F5344CB8AC3E}">
        <p14:creationId xmlns:p14="http://schemas.microsoft.com/office/powerpoint/2010/main" val="37116723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hdr" sz="quarter"/>
          </p:nvPr>
        </p:nvSpPr>
        <p:spPr>
          <a:noFill/>
        </p:spPr>
        <p:txBody>
          <a:bodyPr/>
          <a:lstStyle/>
          <a:p>
            <a:r>
              <a:rPr lang="en-US" altLang="zh-CN" dirty="0" smtClean="0"/>
              <a:t>eNodeB LTE </a:t>
            </a:r>
            <a:r>
              <a:rPr lang="zh-CN" altLang="en-US" dirty="0" smtClean="0"/>
              <a:t>传输故障专题</a:t>
            </a:r>
          </a:p>
        </p:txBody>
      </p:sp>
      <p:sp>
        <p:nvSpPr>
          <p:cNvPr id="157699" name="Rectangle 6"/>
          <p:cNvSpPr>
            <a:spLocks noGrp="1" noChangeArrowheads="1"/>
          </p:cNvSpPr>
          <p:nvPr>
            <p:ph type="ftr" sz="quarter" idx="4"/>
          </p:nvPr>
        </p:nvSpPr>
        <p:spPr>
          <a:noFill/>
        </p:spPr>
        <p:txBody>
          <a:bodyPr/>
          <a:lstStyle/>
          <a:p>
            <a:r>
              <a:rPr lang="zh-CN" altLang="en-US" smtClean="0"/>
              <a:t>华为技术有限公司  版权所有  未经许可不得扩散</a:t>
            </a:r>
            <a:endParaRPr lang="zh-CN" altLang="en-US" sz="1300" smtClean="0">
              <a:latin typeface="Arial" charset="0"/>
              <a:ea typeface="宋体" charset="-122"/>
            </a:endParaRPr>
          </a:p>
        </p:txBody>
      </p:sp>
      <p:sp>
        <p:nvSpPr>
          <p:cNvPr id="157700" name="Rectangle 7"/>
          <p:cNvSpPr>
            <a:spLocks noGrp="1" noChangeArrowheads="1"/>
          </p:cNvSpPr>
          <p:nvPr>
            <p:ph type="sldNum" sz="quarter" idx="5"/>
          </p:nvPr>
        </p:nvSpPr>
        <p:spPr>
          <a:noFill/>
        </p:spPr>
        <p:txBody>
          <a:bodyPr/>
          <a:lstStyle/>
          <a:p>
            <a:r>
              <a:rPr lang="en-US" altLang="zh-CN" smtClean="0"/>
              <a:t>P-</a:t>
            </a:r>
            <a:fld id="{0F2F3199-0B69-4E6B-BA20-DF985451D407}" type="slidenum">
              <a:rPr lang="en-US" altLang="zh-CN" smtClean="0"/>
              <a:pPr/>
              <a:t>56</a:t>
            </a:fld>
            <a:endParaRPr lang="en-US" altLang="zh-CN" smtClean="0"/>
          </a:p>
        </p:txBody>
      </p:sp>
      <p:sp>
        <p:nvSpPr>
          <p:cNvPr id="157701" name="Rectangle 2"/>
          <p:cNvSpPr>
            <a:spLocks noGrp="1" noRot="1" noChangeAspect="1" noChangeArrowheads="1" noTextEdit="1"/>
          </p:cNvSpPr>
          <p:nvPr>
            <p:ph type="sldImg"/>
          </p:nvPr>
        </p:nvSpPr>
        <p:spPr>
          <a:ln/>
        </p:spPr>
      </p:sp>
      <p:sp>
        <p:nvSpPr>
          <p:cNvPr id="157702"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38141150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hdr" sz="quarter"/>
          </p:nvPr>
        </p:nvSpPr>
        <p:spPr>
          <a:noFill/>
        </p:spPr>
        <p:txBody>
          <a:bodyPr/>
          <a:lstStyle/>
          <a:p>
            <a:r>
              <a:rPr lang="en-US" altLang="zh-CN" dirty="0" smtClean="0"/>
              <a:t>eNodeB LTE </a:t>
            </a:r>
            <a:r>
              <a:rPr lang="zh-CN" altLang="en-US" dirty="0" smtClean="0"/>
              <a:t>传输故障专题</a:t>
            </a:r>
          </a:p>
        </p:txBody>
      </p:sp>
      <p:sp>
        <p:nvSpPr>
          <p:cNvPr id="157699" name="Rectangle 6"/>
          <p:cNvSpPr>
            <a:spLocks noGrp="1" noChangeArrowheads="1"/>
          </p:cNvSpPr>
          <p:nvPr>
            <p:ph type="ftr" sz="quarter" idx="4"/>
          </p:nvPr>
        </p:nvSpPr>
        <p:spPr>
          <a:noFill/>
        </p:spPr>
        <p:txBody>
          <a:bodyPr/>
          <a:lstStyle/>
          <a:p>
            <a:r>
              <a:rPr lang="zh-CN" altLang="en-US" smtClean="0"/>
              <a:t>华为技术有限公司  版权所有  未经许可不得扩散</a:t>
            </a:r>
            <a:endParaRPr lang="zh-CN" altLang="en-US" sz="1300" smtClean="0">
              <a:latin typeface="Arial" charset="0"/>
              <a:ea typeface="宋体" charset="-122"/>
            </a:endParaRPr>
          </a:p>
        </p:txBody>
      </p:sp>
      <p:sp>
        <p:nvSpPr>
          <p:cNvPr id="157700" name="Rectangle 7"/>
          <p:cNvSpPr>
            <a:spLocks noGrp="1" noChangeArrowheads="1"/>
          </p:cNvSpPr>
          <p:nvPr>
            <p:ph type="sldNum" sz="quarter" idx="5"/>
          </p:nvPr>
        </p:nvSpPr>
        <p:spPr>
          <a:noFill/>
        </p:spPr>
        <p:txBody>
          <a:bodyPr/>
          <a:lstStyle/>
          <a:p>
            <a:r>
              <a:rPr lang="en-US" altLang="zh-CN" smtClean="0"/>
              <a:t>P-</a:t>
            </a:r>
            <a:fld id="{0F2F3199-0B69-4E6B-BA20-DF985451D407}" type="slidenum">
              <a:rPr lang="en-US" altLang="zh-CN" smtClean="0"/>
              <a:pPr/>
              <a:t>57</a:t>
            </a:fld>
            <a:endParaRPr lang="en-US" altLang="zh-CN" smtClean="0"/>
          </a:p>
        </p:txBody>
      </p:sp>
      <p:sp>
        <p:nvSpPr>
          <p:cNvPr id="157701" name="Rectangle 2"/>
          <p:cNvSpPr>
            <a:spLocks noGrp="1" noRot="1" noChangeAspect="1" noChangeArrowheads="1" noTextEdit="1"/>
          </p:cNvSpPr>
          <p:nvPr>
            <p:ph type="sldImg"/>
          </p:nvPr>
        </p:nvSpPr>
        <p:spPr>
          <a:ln/>
        </p:spPr>
      </p:sp>
      <p:sp>
        <p:nvSpPr>
          <p:cNvPr id="157702"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14916625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hdr" sz="quarter"/>
          </p:nvPr>
        </p:nvSpPr>
        <p:spPr>
          <a:noFill/>
        </p:spPr>
        <p:txBody>
          <a:bodyPr/>
          <a:lstStyle/>
          <a:p>
            <a:r>
              <a:rPr lang="en-US" altLang="zh-CN" dirty="0" smtClean="0"/>
              <a:t>eNodeB LTE </a:t>
            </a:r>
            <a:r>
              <a:rPr lang="zh-CN" altLang="en-US" dirty="0" smtClean="0"/>
              <a:t>传输故障专题</a:t>
            </a:r>
          </a:p>
        </p:txBody>
      </p:sp>
      <p:sp>
        <p:nvSpPr>
          <p:cNvPr id="157699" name="Rectangle 6"/>
          <p:cNvSpPr>
            <a:spLocks noGrp="1" noChangeArrowheads="1"/>
          </p:cNvSpPr>
          <p:nvPr>
            <p:ph type="ftr" sz="quarter" idx="4"/>
          </p:nvPr>
        </p:nvSpPr>
        <p:spPr>
          <a:noFill/>
        </p:spPr>
        <p:txBody>
          <a:bodyPr/>
          <a:lstStyle/>
          <a:p>
            <a:r>
              <a:rPr lang="zh-CN" altLang="en-US" smtClean="0"/>
              <a:t>华为技术有限公司  版权所有  未经许可不得扩散</a:t>
            </a:r>
            <a:endParaRPr lang="zh-CN" altLang="en-US" sz="1300" smtClean="0">
              <a:latin typeface="Arial" charset="0"/>
              <a:ea typeface="宋体" charset="-122"/>
            </a:endParaRPr>
          </a:p>
        </p:txBody>
      </p:sp>
      <p:sp>
        <p:nvSpPr>
          <p:cNvPr id="157700" name="Rectangle 7"/>
          <p:cNvSpPr>
            <a:spLocks noGrp="1" noChangeArrowheads="1"/>
          </p:cNvSpPr>
          <p:nvPr>
            <p:ph type="sldNum" sz="quarter" idx="5"/>
          </p:nvPr>
        </p:nvSpPr>
        <p:spPr>
          <a:noFill/>
        </p:spPr>
        <p:txBody>
          <a:bodyPr/>
          <a:lstStyle/>
          <a:p>
            <a:r>
              <a:rPr lang="en-US" altLang="zh-CN" smtClean="0"/>
              <a:t>P-</a:t>
            </a:r>
            <a:fld id="{0F2F3199-0B69-4E6B-BA20-DF985451D407}" type="slidenum">
              <a:rPr lang="en-US" altLang="zh-CN" smtClean="0"/>
              <a:pPr/>
              <a:t>58</a:t>
            </a:fld>
            <a:endParaRPr lang="en-US" altLang="zh-CN" smtClean="0"/>
          </a:p>
        </p:txBody>
      </p:sp>
      <p:sp>
        <p:nvSpPr>
          <p:cNvPr id="157701" name="Rectangle 2"/>
          <p:cNvSpPr>
            <a:spLocks noGrp="1" noRot="1" noChangeAspect="1" noChangeArrowheads="1" noTextEdit="1"/>
          </p:cNvSpPr>
          <p:nvPr>
            <p:ph type="sldImg"/>
          </p:nvPr>
        </p:nvSpPr>
        <p:spPr>
          <a:ln/>
        </p:spPr>
      </p:sp>
      <p:sp>
        <p:nvSpPr>
          <p:cNvPr id="157702"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23520379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页眉占位符 3"/>
          <p:cNvSpPr>
            <a:spLocks noGrp="1"/>
          </p:cNvSpPr>
          <p:nvPr>
            <p:ph type="hdr" sz="quarter" idx="10"/>
          </p:nvPr>
        </p:nvSpPr>
        <p:spPr/>
        <p:txBody>
          <a:bodyPr/>
          <a:lstStyle/>
          <a:p>
            <a:r>
              <a:rPr lang="en-US" altLang="zh-CN" dirty="0" smtClean="0"/>
              <a:t>eNodeB LTE </a:t>
            </a:r>
            <a:r>
              <a:rPr lang="zh-CN" altLang="en-US" dirty="0" smtClean="0"/>
              <a:t>传输故障专题</a:t>
            </a:r>
            <a:endParaRPr lang="zh-CN" altLang="en-US" dirty="0"/>
          </a:p>
        </p:txBody>
      </p:sp>
      <p:sp>
        <p:nvSpPr>
          <p:cNvPr id="5" name="灯片编号占位符 4"/>
          <p:cNvSpPr>
            <a:spLocks noGrp="1"/>
          </p:cNvSpPr>
          <p:nvPr>
            <p:ph type="sldNum" sz="quarter" idx="11"/>
          </p:nvPr>
        </p:nvSpPr>
        <p:spPr/>
        <p:txBody>
          <a:bodyPr/>
          <a:lstStyle/>
          <a:p>
            <a:r>
              <a:rPr lang="en-US" altLang="zh-CN" smtClean="0"/>
              <a:t>P-</a:t>
            </a:r>
            <a:fld id="{53C4D65A-8D61-4BF8-8EE6-980764D8408A}" type="slidenum">
              <a:rPr lang="en-US" altLang="zh-CN" smtClean="0"/>
              <a:pPr/>
              <a:t>59</a:t>
            </a:fld>
            <a:endParaRPr lang="en-US" altLang="zh-CN"/>
          </a:p>
        </p:txBody>
      </p:sp>
      <p:sp>
        <p:nvSpPr>
          <p:cNvPr id="6" name="页脚占位符 5"/>
          <p:cNvSpPr>
            <a:spLocks noGrp="1"/>
          </p:cNvSpPr>
          <p:nvPr>
            <p:ph type="ftr" sz="quarter" idx="12"/>
          </p:nvPr>
        </p:nvSpPr>
        <p:spPr/>
        <p:txBody>
          <a:bodyPr/>
          <a:lstStyle/>
          <a:p>
            <a:r>
              <a:rPr lang="zh-CN" altLang="en-US" smtClean="0"/>
              <a:t>华为技术有限公司  版权所有  未经许可不得扩散</a:t>
            </a:r>
            <a:endParaRPr lang="zh-CN" altLang="en-US" dirty="0"/>
          </a:p>
        </p:txBody>
      </p:sp>
    </p:spTree>
    <p:extLst>
      <p:ext uri="{BB962C8B-B14F-4D97-AF65-F5344CB8AC3E}">
        <p14:creationId xmlns:p14="http://schemas.microsoft.com/office/powerpoint/2010/main" val="28607121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页眉占位符 3"/>
          <p:cNvSpPr>
            <a:spLocks noGrp="1"/>
          </p:cNvSpPr>
          <p:nvPr>
            <p:ph type="hdr" sz="quarter" idx="10"/>
          </p:nvPr>
        </p:nvSpPr>
        <p:spPr/>
        <p:txBody>
          <a:bodyPr/>
          <a:lstStyle/>
          <a:p>
            <a:r>
              <a:rPr lang="en-US" altLang="zh-CN" dirty="0" smtClean="0"/>
              <a:t>eNodeB LTE </a:t>
            </a:r>
            <a:r>
              <a:rPr lang="zh-CN" altLang="en-US" dirty="0" smtClean="0"/>
              <a:t>传输故障专题</a:t>
            </a:r>
            <a:endParaRPr lang="zh-CN" altLang="en-US" dirty="0"/>
          </a:p>
        </p:txBody>
      </p:sp>
      <p:sp>
        <p:nvSpPr>
          <p:cNvPr id="5" name="灯片编号占位符 4"/>
          <p:cNvSpPr>
            <a:spLocks noGrp="1"/>
          </p:cNvSpPr>
          <p:nvPr>
            <p:ph type="sldNum" sz="quarter" idx="11"/>
          </p:nvPr>
        </p:nvSpPr>
        <p:spPr/>
        <p:txBody>
          <a:bodyPr/>
          <a:lstStyle/>
          <a:p>
            <a:r>
              <a:rPr lang="en-US" altLang="zh-CN" smtClean="0"/>
              <a:t>P-</a:t>
            </a:r>
            <a:fld id="{53C4D65A-8D61-4BF8-8EE6-980764D8408A}" type="slidenum">
              <a:rPr lang="en-US" altLang="zh-CN" smtClean="0"/>
              <a:pPr/>
              <a:t>60</a:t>
            </a:fld>
            <a:endParaRPr lang="en-US" altLang="zh-CN"/>
          </a:p>
        </p:txBody>
      </p:sp>
      <p:sp>
        <p:nvSpPr>
          <p:cNvPr id="6" name="页脚占位符 5"/>
          <p:cNvSpPr>
            <a:spLocks noGrp="1"/>
          </p:cNvSpPr>
          <p:nvPr>
            <p:ph type="ftr" sz="quarter" idx="12"/>
          </p:nvPr>
        </p:nvSpPr>
        <p:spPr/>
        <p:txBody>
          <a:bodyPr/>
          <a:lstStyle/>
          <a:p>
            <a:r>
              <a:rPr lang="zh-CN" altLang="en-US" smtClean="0"/>
              <a:t>华为技术有限公司  版权所有  未经许可不得扩散</a:t>
            </a:r>
            <a:endParaRPr lang="zh-CN" altLang="en-US" dirty="0"/>
          </a:p>
        </p:txBody>
      </p:sp>
    </p:spTree>
    <p:extLst>
      <p:ext uri="{BB962C8B-B14F-4D97-AF65-F5344CB8AC3E}">
        <p14:creationId xmlns:p14="http://schemas.microsoft.com/office/powerpoint/2010/main" val="2916430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幻灯片图像占位符 1"/>
          <p:cNvSpPr>
            <a:spLocks noGrp="1" noRot="1" noChangeAspect="1" noTextEdit="1"/>
          </p:cNvSpPr>
          <p:nvPr>
            <p:ph type="sldImg"/>
          </p:nvPr>
        </p:nvSpPr>
        <p:spPr>
          <a:ln/>
        </p:spPr>
      </p:sp>
      <p:sp>
        <p:nvSpPr>
          <p:cNvPr id="159747" name="备注占位符 2"/>
          <p:cNvSpPr>
            <a:spLocks noGrp="1"/>
          </p:cNvSpPr>
          <p:nvPr>
            <p:ph type="body" idx="1"/>
          </p:nvPr>
        </p:nvSpPr>
        <p:spPr>
          <a:noFill/>
          <a:ln/>
        </p:spPr>
        <p:txBody>
          <a:bodyPr/>
          <a:lstStyle/>
          <a:p>
            <a:r>
              <a:rPr lang="zh-CN" altLang="zh-CN" dirty="0" smtClean="0"/>
              <a:t>此时可根据以上原则判断灯的闪亮情况来初步隔离问题</a:t>
            </a:r>
            <a:endParaRPr lang="en-US" altLang="zh-CN" dirty="0" smtClean="0"/>
          </a:p>
          <a:p>
            <a:endParaRPr lang="zh-CN" altLang="en-US" dirty="0" smtClean="0"/>
          </a:p>
        </p:txBody>
      </p:sp>
      <p:sp>
        <p:nvSpPr>
          <p:cNvPr id="159748" name="页眉占位符 3"/>
          <p:cNvSpPr>
            <a:spLocks noGrp="1"/>
          </p:cNvSpPr>
          <p:nvPr>
            <p:ph type="hdr" sz="quarter"/>
          </p:nvPr>
        </p:nvSpPr>
        <p:spPr>
          <a:noFill/>
        </p:spPr>
        <p:txBody>
          <a:bodyPr/>
          <a:lstStyle/>
          <a:p>
            <a:r>
              <a:rPr lang="en-US" altLang="zh-CN" dirty="0" smtClean="0"/>
              <a:t>eNodeB LTE </a:t>
            </a:r>
            <a:r>
              <a:rPr lang="zh-CN" altLang="en-US" dirty="0" smtClean="0"/>
              <a:t>传输故障专题</a:t>
            </a:r>
          </a:p>
        </p:txBody>
      </p:sp>
      <p:sp>
        <p:nvSpPr>
          <p:cNvPr id="159749" name="页脚占位符 4"/>
          <p:cNvSpPr>
            <a:spLocks noGrp="1"/>
          </p:cNvSpPr>
          <p:nvPr>
            <p:ph type="ftr" sz="quarter" idx="4"/>
          </p:nvPr>
        </p:nvSpPr>
        <p:spPr>
          <a:noFill/>
        </p:spPr>
        <p:txBody>
          <a:bodyPr/>
          <a:lstStyle/>
          <a:p>
            <a:r>
              <a:rPr lang="zh-CN" altLang="en-US" smtClean="0"/>
              <a:t>华为技术有限公司  版权所有  未经许可不得扩散</a:t>
            </a:r>
            <a:endParaRPr lang="zh-CN" altLang="en-US" sz="1300" smtClean="0">
              <a:ea typeface="宋体" charset="-122"/>
            </a:endParaRPr>
          </a:p>
        </p:txBody>
      </p:sp>
      <p:sp>
        <p:nvSpPr>
          <p:cNvPr id="159750" name="灯片编号占位符 5"/>
          <p:cNvSpPr>
            <a:spLocks noGrp="1"/>
          </p:cNvSpPr>
          <p:nvPr>
            <p:ph type="sldNum" sz="quarter" idx="5"/>
          </p:nvPr>
        </p:nvSpPr>
        <p:spPr>
          <a:noFill/>
        </p:spPr>
        <p:txBody>
          <a:bodyPr/>
          <a:lstStyle/>
          <a:p>
            <a:r>
              <a:rPr lang="en-US" altLang="zh-CN" smtClean="0"/>
              <a:t>P-</a:t>
            </a:r>
            <a:fld id="{97AF0E9F-5064-4975-84AE-DFD7357463F9}" type="slidenum">
              <a:rPr lang="en-US" altLang="zh-CN" smtClean="0"/>
              <a:pPr/>
              <a:t>61</a:t>
            </a:fld>
            <a:endParaRPr lang="en-US" altLang="zh-CN" smtClean="0"/>
          </a:p>
        </p:txBody>
      </p:sp>
      <p:graphicFrame>
        <p:nvGraphicFramePr>
          <p:cNvPr id="7" name="表格 6"/>
          <p:cNvGraphicFramePr>
            <a:graphicFrameLocks noGrp="1"/>
          </p:cNvGraphicFramePr>
          <p:nvPr>
            <p:extLst>
              <p:ext uri="{D42A27DB-BD31-4B8C-83A1-F6EECF244321}">
                <p14:modId xmlns:p14="http://schemas.microsoft.com/office/powerpoint/2010/main" val="676997039"/>
              </p:ext>
            </p:extLst>
          </p:nvPr>
        </p:nvGraphicFramePr>
        <p:xfrm>
          <a:off x="1101725" y="5283200"/>
          <a:ext cx="5032375" cy="2774949"/>
        </p:xfrm>
        <a:graphic>
          <a:graphicData uri="http://schemas.openxmlformats.org/drawingml/2006/table">
            <a:tbl>
              <a:tblPr/>
              <a:tblGrid>
                <a:gridCol w="1844908"/>
                <a:gridCol w="3187467"/>
              </a:tblGrid>
              <a:tr h="338649">
                <a:tc>
                  <a:txBody>
                    <a:bodyPr/>
                    <a:lstStyle/>
                    <a:p>
                      <a:pPr marL="36000" indent="0" algn="l" rtl="0" fontAlgn="t">
                        <a:lnSpc>
                          <a:spcPct val="150000"/>
                        </a:lnSpc>
                        <a:spcBef>
                          <a:spcPct val="0"/>
                        </a:spcBef>
                        <a:spcAft>
                          <a:spcPts val="0"/>
                        </a:spcAft>
                      </a:pPr>
                      <a:r>
                        <a:rPr lang="zh-CN" sz="1100" b="1" kern="100" dirty="0">
                          <a:solidFill>
                            <a:schemeClr val="tx1"/>
                          </a:solidFill>
                          <a:latin typeface="华文细黑" pitchFamily="2" charset="-122"/>
                          <a:ea typeface="华文细黑" pitchFamily="2" charset="-122"/>
                          <a:cs typeface="Arial"/>
                        </a:rPr>
                        <a:t>亮灯情况</a:t>
                      </a:r>
                    </a:p>
                  </a:txBody>
                  <a:tcPr marL="31719" marR="31719" marT="31719" marB="3171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36000" indent="0" algn="l" rtl="0" fontAlgn="t">
                        <a:lnSpc>
                          <a:spcPct val="150000"/>
                        </a:lnSpc>
                        <a:spcBef>
                          <a:spcPct val="0"/>
                        </a:spcBef>
                        <a:spcAft>
                          <a:spcPts val="0"/>
                        </a:spcAft>
                      </a:pPr>
                      <a:r>
                        <a:rPr lang="zh-CN" sz="1100" b="1" kern="100" dirty="0">
                          <a:solidFill>
                            <a:schemeClr val="tx1"/>
                          </a:solidFill>
                          <a:latin typeface="华文细黑" pitchFamily="2" charset="-122"/>
                          <a:ea typeface="华文细黑" pitchFamily="2" charset="-122"/>
                          <a:cs typeface="Arial"/>
                        </a:rPr>
                        <a:t>故障可能原因</a:t>
                      </a:r>
                    </a:p>
                  </a:txBody>
                  <a:tcPr marL="31719" marR="31719" marT="31719" marB="3171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r>
              <a:tr h="609075">
                <a:tc>
                  <a:txBody>
                    <a:bodyPr/>
                    <a:lstStyle/>
                    <a:p>
                      <a:pPr marL="36000" indent="0" algn="l" rtl="0" fontAlgn="t">
                        <a:lnSpc>
                          <a:spcPct val="150000"/>
                        </a:lnSpc>
                        <a:spcBef>
                          <a:spcPct val="0"/>
                        </a:spcBef>
                        <a:spcAft>
                          <a:spcPts val="0"/>
                        </a:spcAft>
                      </a:pPr>
                      <a:r>
                        <a:rPr lang="zh-CN" sz="1100" kern="100" dirty="0">
                          <a:solidFill>
                            <a:schemeClr val="tx1"/>
                          </a:solidFill>
                          <a:latin typeface="华文细黑" pitchFamily="2" charset="-122"/>
                          <a:ea typeface="华文细黑" pitchFamily="2" charset="-122"/>
                          <a:cs typeface="Arial"/>
                        </a:rPr>
                        <a:t>基站侧绿灯亮</a:t>
                      </a:r>
                      <a:r>
                        <a:rPr lang="zh-CN" sz="1100" kern="100" dirty="0" smtClean="0">
                          <a:solidFill>
                            <a:schemeClr val="tx1"/>
                          </a:solidFill>
                          <a:latin typeface="华文细黑" pitchFamily="2" charset="-122"/>
                          <a:ea typeface="华文细黑" pitchFamily="2" charset="-122"/>
                          <a:cs typeface="Arial"/>
                        </a:rPr>
                        <a:t>，</a:t>
                      </a:r>
                      <a:r>
                        <a:rPr lang="zh-CN" altLang="en-US" sz="1100" kern="100" dirty="0" smtClean="0">
                          <a:solidFill>
                            <a:schemeClr val="tx1"/>
                          </a:solidFill>
                          <a:latin typeface="华文细黑" pitchFamily="2" charset="-122"/>
                          <a:ea typeface="华文细黑" pitchFamily="2" charset="-122"/>
                          <a:cs typeface="Arial"/>
                        </a:rPr>
                        <a:t>交换机</a:t>
                      </a:r>
                      <a:r>
                        <a:rPr lang="zh-CN" sz="1100" kern="100" dirty="0" smtClean="0">
                          <a:solidFill>
                            <a:schemeClr val="tx1"/>
                          </a:solidFill>
                          <a:latin typeface="华文细黑" pitchFamily="2" charset="-122"/>
                          <a:ea typeface="华文细黑" pitchFamily="2" charset="-122"/>
                          <a:cs typeface="Arial"/>
                        </a:rPr>
                        <a:t>侧</a:t>
                      </a:r>
                      <a:r>
                        <a:rPr lang="zh-CN" sz="1100" kern="100" dirty="0">
                          <a:solidFill>
                            <a:schemeClr val="tx1"/>
                          </a:solidFill>
                          <a:latin typeface="华文细黑" pitchFamily="2" charset="-122"/>
                          <a:ea typeface="华文细黑" pitchFamily="2" charset="-122"/>
                          <a:cs typeface="Arial"/>
                        </a:rPr>
                        <a:t>绿灯亮</a:t>
                      </a:r>
                    </a:p>
                  </a:txBody>
                  <a:tcPr marL="31719" marR="31719" marT="31719" marB="3171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6000" indent="0" algn="l" rtl="0" fontAlgn="t">
                        <a:lnSpc>
                          <a:spcPct val="150000"/>
                        </a:lnSpc>
                        <a:spcBef>
                          <a:spcPct val="0"/>
                        </a:spcBef>
                        <a:spcAft>
                          <a:spcPts val="0"/>
                        </a:spcAft>
                      </a:pPr>
                      <a:r>
                        <a:rPr lang="zh-CN" sz="1100" kern="100" dirty="0">
                          <a:solidFill>
                            <a:schemeClr val="tx1"/>
                          </a:solidFill>
                          <a:latin typeface="华文细黑" pitchFamily="2" charset="-122"/>
                          <a:ea typeface="华文细黑" pitchFamily="2" charset="-122"/>
                          <a:cs typeface="Arial"/>
                        </a:rPr>
                        <a:t>端口协商成功，端口状态</a:t>
                      </a:r>
                      <a:r>
                        <a:rPr lang="en-US" sz="1100" kern="100" dirty="0">
                          <a:solidFill>
                            <a:schemeClr val="tx1"/>
                          </a:solidFill>
                          <a:latin typeface="华文细黑" pitchFamily="2" charset="-122"/>
                          <a:ea typeface="华文细黑" pitchFamily="2" charset="-122"/>
                          <a:cs typeface="Arial"/>
                        </a:rPr>
                        <a:t>UP</a:t>
                      </a:r>
                      <a:r>
                        <a:rPr lang="zh-CN" sz="1100" kern="100" dirty="0">
                          <a:solidFill>
                            <a:schemeClr val="tx1"/>
                          </a:solidFill>
                          <a:latin typeface="华文细黑" pitchFamily="2" charset="-122"/>
                          <a:ea typeface="华文细黑" pitchFamily="2" charset="-122"/>
                          <a:cs typeface="Arial"/>
                        </a:rPr>
                        <a:t>，物理层通信正常，可跳过本环节。</a:t>
                      </a:r>
                    </a:p>
                  </a:txBody>
                  <a:tcPr marL="31719" marR="31719" marT="31719" marB="3171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09075">
                <a:tc>
                  <a:txBody>
                    <a:bodyPr/>
                    <a:lstStyle/>
                    <a:p>
                      <a:pPr marL="36000" indent="0" algn="l" rtl="0" fontAlgn="t">
                        <a:lnSpc>
                          <a:spcPct val="150000"/>
                        </a:lnSpc>
                        <a:spcBef>
                          <a:spcPct val="0"/>
                        </a:spcBef>
                        <a:spcAft>
                          <a:spcPts val="0"/>
                        </a:spcAft>
                      </a:pPr>
                      <a:r>
                        <a:rPr lang="zh-CN" sz="1100" kern="100" dirty="0">
                          <a:solidFill>
                            <a:schemeClr val="tx1"/>
                          </a:solidFill>
                          <a:latin typeface="华文细黑" pitchFamily="2" charset="-122"/>
                          <a:ea typeface="华文细黑" pitchFamily="2" charset="-122"/>
                          <a:cs typeface="Arial"/>
                        </a:rPr>
                        <a:t>基站侧绿灯亮</a:t>
                      </a:r>
                      <a:r>
                        <a:rPr lang="zh-CN" sz="1100" kern="100" dirty="0" smtClean="0">
                          <a:solidFill>
                            <a:schemeClr val="tx1"/>
                          </a:solidFill>
                          <a:latin typeface="华文细黑" pitchFamily="2" charset="-122"/>
                          <a:ea typeface="华文细黑" pitchFamily="2" charset="-122"/>
                          <a:cs typeface="Arial"/>
                        </a:rPr>
                        <a:t>，</a:t>
                      </a:r>
                      <a:r>
                        <a:rPr lang="zh-CN" altLang="en-US" sz="1100" kern="100" dirty="0" smtClean="0">
                          <a:solidFill>
                            <a:schemeClr val="tx1"/>
                          </a:solidFill>
                          <a:latin typeface="华文细黑" pitchFamily="2" charset="-122"/>
                          <a:ea typeface="华文细黑" pitchFamily="2" charset="-122"/>
                          <a:cs typeface="Arial"/>
                        </a:rPr>
                        <a:t>交换机</a:t>
                      </a:r>
                      <a:r>
                        <a:rPr lang="zh-CN" sz="1100" kern="100" dirty="0" smtClean="0">
                          <a:solidFill>
                            <a:schemeClr val="tx1"/>
                          </a:solidFill>
                          <a:latin typeface="华文细黑" pitchFamily="2" charset="-122"/>
                          <a:ea typeface="华文细黑" pitchFamily="2" charset="-122"/>
                          <a:cs typeface="Arial"/>
                        </a:rPr>
                        <a:t>侧</a:t>
                      </a:r>
                      <a:r>
                        <a:rPr lang="zh-CN" sz="1100" kern="100" dirty="0">
                          <a:solidFill>
                            <a:schemeClr val="tx1"/>
                          </a:solidFill>
                          <a:latin typeface="华文细黑" pitchFamily="2" charset="-122"/>
                          <a:ea typeface="华文细黑" pitchFamily="2" charset="-122"/>
                          <a:cs typeface="Arial"/>
                        </a:rPr>
                        <a:t>绿灯灭</a:t>
                      </a:r>
                    </a:p>
                  </a:txBody>
                  <a:tcPr marL="31719" marR="31719" marT="31719" marB="3171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6000" indent="0" algn="l" rtl="0" fontAlgn="t">
                        <a:lnSpc>
                          <a:spcPct val="150000"/>
                        </a:lnSpc>
                        <a:spcBef>
                          <a:spcPct val="0"/>
                        </a:spcBef>
                        <a:spcAft>
                          <a:spcPts val="0"/>
                        </a:spcAft>
                      </a:pPr>
                      <a:r>
                        <a:rPr lang="zh-CN" sz="1100" kern="100" dirty="0">
                          <a:solidFill>
                            <a:schemeClr val="tx1"/>
                          </a:solidFill>
                          <a:latin typeface="华文细黑" pitchFamily="2" charset="-122"/>
                          <a:ea typeface="华文细黑" pitchFamily="2" charset="-122"/>
                          <a:cs typeface="Arial"/>
                        </a:rPr>
                        <a:t>基站侧端口</a:t>
                      </a:r>
                      <a:r>
                        <a:rPr lang="en-US" sz="1100" kern="100" dirty="0">
                          <a:solidFill>
                            <a:schemeClr val="tx1"/>
                          </a:solidFill>
                          <a:latin typeface="华文细黑" pitchFamily="2" charset="-122"/>
                          <a:ea typeface="华文细黑" pitchFamily="2" charset="-122"/>
                          <a:cs typeface="Arial"/>
                        </a:rPr>
                        <a:t>UP</a:t>
                      </a:r>
                      <a:r>
                        <a:rPr lang="zh-CN" sz="1100" kern="100" dirty="0" smtClean="0">
                          <a:solidFill>
                            <a:schemeClr val="tx1"/>
                          </a:solidFill>
                          <a:latin typeface="华文细黑" pitchFamily="2" charset="-122"/>
                          <a:ea typeface="华文细黑" pitchFamily="2" charset="-122"/>
                          <a:cs typeface="Arial"/>
                        </a:rPr>
                        <a:t>，</a:t>
                      </a:r>
                      <a:r>
                        <a:rPr lang="en-US" altLang="zh-CN" sz="1100" kern="100" dirty="0" smtClean="0">
                          <a:solidFill>
                            <a:schemeClr val="tx1"/>
                          </a:solidFill>
                          <a:latin typeface="华文细黑" pitchFamily="2" charset="-122"/>
                          <a:ea typeface="华文细黑" pitchFamily="2" charset="-122"/>
                          <a:cs typeface="Arial"/>
                        </a:rPr>
                        <a:t>PTN</a:t>
                      </a:r>
                      <a:r>
                        <a:rPr lang="zh-CN" sz="1100" kern="100" dirty="0" smtClean="0">
                          <a:solidFill>
                            <a:schemeClr val="tx1"/>
                          </a:solidFill>
                          <a:latin typeface="华文细黑" pitchFamily="2" charset="-122"/>
                          <a:ea typeface="华文细黑" pitchFamily="2" charset="-122"/>
                          <a:cs typeface="Arial"/>
                        </a:rPr>
                        <a:t>侧</a:t>
                      </a:r>
                      <a:r>
                        <a:rPr lang="zh-CN" sz="1100" kern="100" dirty="0">
                          <a:solidFill>
                            <a:schemeClr val="tx1"/>
                          </a:solidFill>
                          <a:latin typeface="华文细黑" pitchFamily="2" charset="-122"/>
                          <a:ea typeface="华文细黑" pitchFamily="2" charset="-122"/>
                          <a:cs typeface="Arial"/>
                        </a:rPr>
                        <a:t>端口</a:t>
                      </a:r>
                      <a:r>
                        <a:rPr lang="en-US" sz="1100" kern="100" dirty="0">
                          <a:solidFill>
                            <a:schemeClr val="tx1"/>
                          </a:solidFill>
                          <a:latin typeface="华文细黑" pitchFamily="2" charset="-122"/>
                          <a:ea typeface="华文细黑" pitchFamily="2" charset="-122"/>
                          <a:cs typeface="Arial"/>
                        </a:rPr>
                        <a:t>DOWN</a:t>
                      </a:r>
                      <a:r>
                        <a:rPr lang="zh-CN" sz="1100" kern="100" dirty="0">
                          <a:solidFill>
                            <a:schemeClr val="tx1"/>
                          </a:solidFill>
                          <a:latin typeface="华文细黑" pitchFamily="2" charset="-122"/>
                          <a:ea typeface="华文细黑" pitchFamily="2" charset="-122"/>
                          <a:cs typeface="Arial"/>
                        </a:rPr>
                        <a:t>，一般可能是配置或硬件原因导致</a:t>
                      </a:r>
                    </a:p>
                  </a:txBody>
                  <a:tcPr marL="31719" marR="31719" marT="31719" marB="3171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09075">
                <a:tc>
                  <a:txBody>
                    <a:bodyPr/>
                    <a:lstStyle/>
                    <a:p>
                      <a:pPr marL="36000" indent="0" algn="l" rtl="0" fontAlgn="t">
                        <a:lnSpc>
                          <a:spcPct val="150000"/>
                        </a:lnSpc>
                        <a:spcBef>
                          <a:spcPct val="0"/>
                        </a:spcBef>
                        <a:spcAft>
                          <a:spcPts val="0"/>
                        </a:spcAft>
                      </a:pPr>
                      <a:r>
                        <a:rPr lang="zh-CN" sz="1100" kern="100" dirty="0">
                          <a:solidFill>
                            <a:schemeClr val="tx1"/>
                          </a:solidFill>
                          <a:latin typeface="华文细黑" pitchFamily="2" charset="-122"/>
                          <a:ea typeface="华文细黑" pitchFamily="2" charset="-122"/>
                          <a:cs typeface="Arial"/>
                        </a:rPr>
                        <a:t>基站侧绿灯灭</a:t>
                      </a:r>
                      <a:r>
                        <a:rPr lang="zh-CN" sz="1100" kern="100" dirty="0" smtClean="0">
                          <a:solidFill>
                            <a:schemeClr val="tx1"/>
                          </a:solidFill>
                          <a:latin typeface="华文细黑" pitchFamily="2" charset="-122"/>
                          <a:ea typeface="华文细黑" pitchFamily="2" charset="-122"/>
                          <a:cs typeface="Arial"/>
                        </a:rPr>
                        <a:t>，</a:t>
                      </a:r>
                      <a:r>
                        <a:rPr lang="zh-CN" altLang="en-US" sz="1100" kern="100" dirty="0" smtClean="0">
                          <a:solidFill>
                            <a:schemeClr val="tx1"/>
                          </a:solidFill>
                          <a:latin typeface="华文细黑" pitchFamily="2" charset="-122"/>
                          <a:ea typeface="华文细黑" pitchFamily="2" charset="-122"/>
                          <a:cs typeface="Arial"/>
                        </a:rPr>
                        <a:t>交换机</a:t>
                      </a:r>
                      <a:r>
                        <a:rPr lang="zh-CN" sz="1100" kern="100" dirty="0" smtClean="0">
                          <a:solidFill>
                            <a:schemeClr val="tx1"/>
                          </a:solidFill>
                          <a:latin typeface="华文细黑" pitchFamily="2" charset="-122"/>
                          <a:ea typeface="华文细黑" pitchFamily="2" charset="-122"/>
                          <a:cs typeface="Arial"/>
                        </a:rPr>
                        <a:t>侧</a:t>
                      </a:r>
                      <a:r>
                        <a:rPr lang="zh-CN" sz="1100" kern="100" dirty="0">
                          <a:solidFill>
                            <a:schemeClr val="tx1"/>
                          </a:solidFill>
                          <a:latin typeface="华文细黑" pitchFamily="2" charset="-122"/>
                          <a:ea typeface="华文细黑" pitchFamily="2" charset="-122"/>
                          <a:cs typeface="Arial"/>
                        </a:rPr>
                        <a:t>绿灯亮</a:t>
                      </a:r>
                    </a:p>
                  </a:txBody>
                  <a:tcPr marL="31719" marR="31719" marT="31719" marB="3171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6000" indent="0" algn="l" rtl="0" fontAlgn="t">
                        <a:lnSpc>
                          <a:spcPct val="150000"/>
                        </a:lnSpc>
                        <a:spcBef>
                          <a:spcPct val="0"/>
                        </a:spcBef>
                        <a:spcAft>
                          <a:spcPts val="0"/>
                        </a:spcAft>
                      </a:pPr>
                      <a:r>
                        <a:rPr lang="zh-CN" sz="1100" kern="100" dirty="0">
                          <a:solidFill>
                            <a:schemeClr val="tx1"/>
                          </a:solidFill>
                          <a:latin typeface="华文细黑" pitchFamily="2" charset="-122"/>
                          <a:ea typeface="华文细黑" pitchFamily="2" charset="-122"/>
                          <a:cs typeface="Arial"/>
                        </a:rPr>
                        <a:t>基站侧端口</a:t>
                      </a:r>
                      <a:r>
                        <a:rPr lang="en-US" sz="1100" kern="100" dirty="0">
                          <a:solidFill>
                            <a:schemeClr val="tx1"/>
                          </a:solidFill>
                          <a:latin typeface="华文细黑" pitchFamily="2" charset="-122"/>
                          <a:ea typeface="华文细黑" pitchFamily="2" charset="-122"/>
                          <a:cs typeface="Arial"/>
                        </a:rPr>
                        <a:t>DOWN</a:t>
                      </a:r>
                      <a:r>
                        <a:rPr lang="zh-CN" sz="1100" kern="100" dirty="0" smtClean="0">
                          <a:solidFill>
                            <a:schemeClr val="tx1"/>
                          </a:solidFill>
                          <a:latin typeface="华文细黑" pitchFamily="2" charset="-122"/>
                          <a:ea typeface="华文细黑" pitchFamily="2" charset="-122"/>
                          <a:cs typeface="Arial"/>
                        </a:rPr>
                        <a:t>，</a:t>
                      </a:r>
                      <a:r>
                        <a:rPr lang="en-US" altLang="zh-CN" sz="1100" kern="100" dirty="0" smtClean="0">
                          <a:solidFill>
                            <a:schemeClr val="tx1"/>
                          </a:solidFill>
                          <a:latin typeface="华文细黑" pitchFamily="2" charset="-122"/>
                          <a:ea typeface="华文细黑" pitchFamily="2" charset="-122"/>
                          <a:cs typeface="Arial"/>
                        </a:rPr>
                        <a:t>PTN</a:t>
                      </a:r>
                      <a:r>
                        <a:rPr lang="zh-CN" sz="1100" kern="100" dirty="0" smtClean="0">
                          <a:solidFill>
                            <a:schemeClr val="tx1"/>
                          </a:solidFill>
                          <a:latin typeface="华文细黑" pitchFamily="2" charset="-122"/>
                          <a:ea typeface="华文细黑" pitchFamily="2" charset="-122"/>
                          <a:cs typeface="Arial"/>
                        </a:rPr>
                        <a:t>侧</a:t>
                      </a:r>
                      <a:r>
                        <a:rPr lang="zh-CN" sz="1100" kern="100" dirty="0">
                          <a:solidFill>
                            <a:schemeClr val="tx1"/>
                          </a:solidFill>
                          <a:latin typeface="华文细黑" pitchFamily="2" charset="-122"/>
                          <a:ea typeface="华文细黑" pitchFamily="2" charset="-122"/>
                          <a:cs typeface="Arial"/>
                        </a:rPr>
                        <a:t>端口</a:t>
                      </a:r>
                      <a:r>
                        <a:rPr lang="en-US" sz="1100" kern="100" dirty="0">
                          <a:solidFill>
                            <a:schemeClr val="tx1"/>
                          </a:solidFill>
                          <a:latin typeface="华文细黑" pitchFamily="2" charset="-122"/>
                          <a:ea typeface="华文细黑" pitchFamily="2" charset="-122"/>
                          <a:cs typeface="Arial"/>
                        </a:rPr>
                        <a:t>UP</a:t>
                      </a:r>
                      <a:r>
                        <a:rPr lang="zh-CN" sz="1100" kern="100" dirty="0">
                          <a:solidFill>
                            <a:schemeClr val="tx1"/>
                          </a:solidFill>
                          <a:latin typeface="华文细黑" pitchFamily="2" charset="-122"/>
                          <a:ea typeface="华文细黑" pitchFamily="2" charset="-122"/>
                          <a:cs typeface="Arial"/>
                        </a:rPr>
                        <a:t>，一般可能是配置或硬件原因导致</a:t>
                      </a:r>
                    </a:p>
                  </a:txBody>
                  <a:tcPr marL="31719" marR="31719" marT="31719" marB="3171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09075">
                <a:tc>
                  <a:txBody>
                    <a:bodyPr/>
                    <a:lstStyle/>
                    <a:p>
                      <a:pPr marL="36000" indent="0" algn="l" rtl="0" fontAlgn="t">
                        <a:lnSpc>
                          <a:spcPct val="150000"/>
                        </a:lnSpc>
                        <a:spcBef>
                          <a:spcPct val="0"/>
                        </a:spcBef>
                        <a:spcAft>
                          <a:spcPts val="0"/>
                        </a:spcAft>
                      </a:pPr>
                      <a:r>
                        <a:rPr lang="zh-CN" sz="1100" kern="100" dirty="0">
                          <a:solidFill>
                            <a:schemeClr val="tx1"/>
                          </a:solidFill>
                          <a:latin typeface="华文细黑" pitchFamily="2" charset="-122"/>
                          <a:ea typeface="华文细黑" pitchFamily="2" charset="-122"/>
                          <a:cs typeface="Arial"/>
                        </a:rPr>
                        <a:t>基站侧绿灯灭</a:t>
                      </a:r>
                      <a:r>
                        <a:rPr lang="zh-CN" sz="1100" kern="100" dirty="0" smtClean="0">
                          <a:solidFill>
                            <a:schemeClr val="tx1"/>
                          </a:solidFill>
                          <a:latin typeface="华文细黑" pitchFamily="2" charset="-122"/>
                          <a:ea typeface="华文细黑" pitchFamily="2" charset="-122"/>
                          <a:cs typeface="Arial"/>
                        </a:rPr>
                        <a:t>，</a:t>
                      </a:r>
                      <a:r>
                        <a:rPr lang="zh-CN" altLang="en-US" sz="1100" kern="100" dirty="0" smtClean="0">
                          <a:solidFill>
                            <a:schemeClr val="tx1"/>
                          </a:solidFill>
                          <a:latin typeface="华文细黑" pitchFamily="2" charset="-122"/>
                          <a:ea typeface="华文细黑" pitchFamily="2" charset="-122"/>
                          <a:cs typeface="Arial"/>
                        </a:rPr>
                        <a:t>交换机</a:t>
                      </a:r>
                      <a:r>
                        <a:rPr lang="zh-CN" sz="1100" kern="100" dirty="0" smtClean="0">
                          <a:solidFill>
                            <a:schemeClr val="tx1"/>
                          </a:solidFill>
                          <a:latin typeface="华文细黑" pitchFamily="2" charset="-122"/>
                          <a:ea typeface="华文细黑" pitchFamily="2" charset="-122"/>
                          <a:cs typeface="Arial"/>
                        </a:rPr>
                        <a:t>侧</a:t>
                      </a:r>
                      <a:r>
                        <a:rPr lang="zh-CN" sz="1100" kern="100" dirty="0">
                          <a:solidFill>
                            <a:schemeClr val="tx1"/>
                          </a:solidFill>
                          <a:latin typeface="华文细黑" pitchFamily="2" charset="-122"/>
                          <a:ea typeface="华文细黑" pitchFamily="2" charset="-122"/>
                          <a:cs typeface="Arial"/>
                        </a:rPr>
                        <a:t>绿灯灭</a:t>
                      </a:r>
                    </a:p>
                  </a:txBody>
                  <a:tcPr marL="31719" marR="31719" marT="31719" marB="3171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6000" indent="0" algn="l" rtl="0" fontAlgn="t">
                        <a:lnSpc>
                          <a:spcPct val="150000"/>
                        </a:lnSpc>
                        <a:spcBef>
                          <a:spcPct val="0"/>
                        </a:spcBef>
                        <a:spcAft>
                          <a:spcPts val="0"/>
                        </a:spcAft>
                      </a:pPr>
                      <a:r>
                        <a:rPr lang="zh-CN" sz="1100" kern="100" dirty="0">
                          <a:solidFill>
                            <a:schemeClr val="tx1"/>
                          </a:solidFill>
                          <a:latin typeface="华文细黑" pitchFamily="2" charset="-122"/>
                          <a:ea typeface="华文细黑" pitchFamily="2" charset="-122"/>
                          <a:cs typeface="Arial"/>
                        </a:rPr>
                        <a:t>协商失败，端口状态</a:t>
                      </a:r>
                      <a:r>
                        <a:rPr lang="en-US" sz="1100" kern="100" dirty="0">
                          <a:solidFill>
                            <a:schemeClr val="tx1"/>
                          </a:solidFill>
                          <a:latin typeface="华文细黑" pitchFamily="2" charset="-122"/>
                          <a:ea typeface="华文细黑" pitchFamily="2" charset="-122"/>
                          <a:cs typeface="Arial"/>
                        </a:rPr>
                        <a:t>DOWN</a:t>
                      </a:r>
                      <a:r>
                        <a:rPr lang="zh-CN" sz="1100" kern="100" dirty="0">
                          <a:solidFill>
                            <a:schemeClr val="tx1"/>
                          </a:solidFill>
                          <a:latin typeface="华文细黑" pitchFamily="2" charset="-122"/>
                          <a:ea typeface="华文细黑" pitchFamily="2" charset="-122"/>
                          <a:cs typeface="Arial"/>
                        </a:rPr>
                        <a:t>，可按本环节后续步骤逐步排查。</a:t>
                      </a:r>
                    </a:p>
                  </a:txBody>
                  <a:tcPr marL="31719" marR="31719" marT="31719" marB="3171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0961789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页眉占位符 3"/>
          <p:cNvSpPr>
            <a:spLocks noGrp="1"/>
          </p:cNvSpPr>
          <p:nvPr>
            <p:ph type="hdr" sz="quarter" idx="10"/>
          </p:nvPr>
        </p:nvSpPr>
        <p:spPr/>
        <p:txBody>
          <a:bodyPr/>
          <a:lstStyle/>
          <a:p>
            <a:r>
              <a:rPr lang="en-US" altLang="zh-CN" dirty="0" smtClean="0"/>
              <a:t>eNodeB LTE </a:t>
            </a:r>
            <a:r>
              <a:rPr lang="zh-CN" altLang="en-US" dirty="0" smtClean="0"/>
              <a:t>传输故障专题</a:t>
            </a:r>
            <a:endParaRPr lang="zh-CN" altLang="en-US" dirty="0"/>
          </a:p>
        </p:txBody>
      </p:sp>
      <p:sp>
        <p:nvSpPr>
          <p:cNvPr id="5" name="灯片编号占位符 4"/>
          <p:cNvSpPr>
            <a:spLocks noGrp="1"/>
          </p:cNvSpPr>
          <p:nvPr>
            <p:ph type="sldNum" sz="quarter" idx="11"/>
          </p:nvPr>
        </p:nvSpPr>
        <p:spPr/>
        <p:txBody>
          <a:bodyPr/>
          <a:lstStyle/>
          <a:p>
            <a:r>
              <a:rPr lang="en-US" altLang="zh-CN" smtClean="0"/>
              <a:t>P-</a:t>
            </a:r>
            <a:fld id="{53C4D65A-8D61-4BF8-8EE6-980764D8408A}" type="slidenum">
              <a:rPr lang="en-US" altLang="zh-CN" smtClean="0"/>
              <a:pPr/>
              <a:t>5</a:t>
            </a:fld>
            <a:endParaRPr lang="en-US" altLang="zh-CN"/>
          </a:p>
        </p:txBody>
      </p:sp>
      <p:sp>
        <p:nvSpPr>
          <p:cNvPr id="6" name="页脚占位符 5"/>
          <p:cNvSpPr>
            <a:spLocks noGrp="1"/>
          </p:cNvSpPr>
          <p:nvPr>
            <p:ph type="ftr" sz="quarter" idx="12"/>
          </p:nvPr>
        </p:nvSpPr>
        <p:spPr/>
        <p:txBody>
          <a:bodyPr/>
          <a:lstStyle/>
          <a:p>
            <a:r>
              <a:rPr lang="zh-CN" altLang="en-US" smtClean="0"/>
              <a:t>华为技术有限公司  版权所有  未经许可不得扩散</a:t>
            </a:r>
            <a:endParaRPr lang="zh-CN" altLang="en-US" dirty="0"/>
          </a:p>
        </p:txBody>
      </p:sp>
    </p:spTree>
    <p:extLst>
      <p:ext uri="{BB962C8B-B14F-4D97-AF65-F5344CB8AC3E}">
        <p14:creationId xmlns:p14="http://schemas.microsoft.com/office/powerpoint/2010/main" val="4004101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幻灯片图像占位符 1"/>
          <p:cNvSpPr>
            <a:spLocks noGrp="1" noRot="1" noChangeAspect="1" noTextEdit="1"/>
          </p:cNvSpPr>
          <p:nvPr>
            <p:ph type="sldImg"/>
          </p:nvPr>
        </p:nvSpPr>
        <p:spPr>
          <a:ln/>
        </p:spPr>
      </p:sp>
      <p:sp>
        <p:nvSpPr>
          <p:cNvPr id="160771" name="备注占位符 2"/>
          <p:cNvSpPr>
            <a:spLocks noGrp="1"/>
          </p:cNvSpPr>
          <p:nvPr>
            <p:ph type="body" idx="1"/>
          </p:nvPr>
        </p:nvSpPr>
        <p:spPr>
          <a:noFill/>
          <a:ln/>
        </p:spPr>
        <p:txBody>
          <a:bodyPr/>
          <a:lstStyle/>
          <a:p>
            <a:endParaRPr lang="zh-CN" altLang="en-US" dirty="0" smtClean="0"/>
          </a:p>
        </p:txBody>
      </p:sp>
      <p:sp>
        <p:nvSpPr>
          <p:cNvPr id="160772" name="页眉占位符 3"/>
          <p:cNvSpPr>
            <a:spLocks noGrp="1"/>
          </p:cNvSpPr>
          <p:nvPr>
            <p:ph type="hdr" sz="quarter"/>
          </p:nvPr>
        </p:nvSpPr>
        <p:spPr>
          <a:noFill/>
        </p:spPr>
        <p:txBody>
          <a:bodyPr/>
          <a:lstStyle/>
          <a:p>
            <a:r>
              <a:rPr lang="en-US" altLang="zh-CN" dirty="0" smtClean="0"/>
              <a:t>eNodeB LTE </a:t>
            </a:r>
            <a:r>
              <a:rPr lang="zh-CN" altLang="en-US" dirty="0" smtClean="0"/>
              <a:t>传输故障专题</a:t>
            </a:r>
          </a:p>
        </p:txBody>
      </p:sp>
      <p:sp>
        <p:nvSpPr>
          <p:cNvPr id="160773" name="页脚占位符 4"/>
          <p:cNvSpPr>
            <a:spLocks noGrp="1"/>
          </p:cNvSpPr>
          <p:nvPr>
            <p:ph type="ftr" sz="quarter" idx="4"/>
          </p:nvPr>
        </p:nvSpPr>
        <p:spPr>
          <a:noFill/>
        </p:spPr>
        <p:txBody>
          <a:bodyPr/>
          <a:lstStyle/>
          <a:p>
            <a:r>
              <a:rPr lang="zh-CN" altLang="en-US" smtClean="0"/>
              <a:t>华为技术有限公司  版权所有  未经许可不得扩散</a:t>
            </a:r>
            <a:endParaRPr lang="zh-CN" altLang="en-US" sz="1300" smtClean="0">
              <a:ea typeface="宋体" charset="-122"/>
            </a:endParaRPr>
          </a:p>
        </p:txBody>
      </p:sp>
      <p:sp>
        <p:nvSpPr>
          <p:cNvPr id="160774" name="灯片编号占位符 5"/>
          <p:cNvSpPr>
            <a:spLocks noGrp="1"/>
          </p:cNvSpPr>
          <p:nvPr>
            <p:ph type="sldNum" sz="quarter" idx="5"/>
          </p:nvPr>
        </p:nvSpPr>
        <p:spPr>
          <a:noFill/>
        </p:spPr>
        <p:txBody>
          <a:bodyPr/>
          <a:lstStyle/>
          <a:p>
            <a:r>
              <a:rPr lang="en-US" altLang="zh-CN" smtClean="0"/>
              <a:t>P-</a:t>
            </a:r>
            <a:fld id="{3DC9DCA6-7745-4F84-992D-D24B944BC3EE}" type="slidenum">
              <a:rPr lang="en-US" altLang="zh-CN" smtClean="0"/>
              <a:pPr/>
              <a:t>62</a:t>
            </a:fld>
            <a:endParaRPr lang="en-US" altLang="zh-CN" smtClean="0"/>
          </a:p>
        </p:txBody>
      </p:sp>
    </p:spTree>
    <p:extLst>
      <p:ext uri="{BB962C8B-B14F-4D97-AF65-F5344CB8AC3E}">
        <p14:creationId xmlns:p14="http://schemas.microsoft.com/office/powerpoint/2010/main" val="27251545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幻灯片图像占位符 1"/>
          <p:cNvSpPr>
            <a:spLocks noGrp="1" noRot="1" noChangeAspect="1" noTextEdit="1"/>
          </p:cNvSpPr>
          <p:nvPr>
            <p:ph type="sldImg"/>
          </p:nvPr>
        </p:nvSpPr>
        <p:spPr>
          <a:ln/>
        </p:spPr>
      </p:sp>
      <p:sp>
        <p:nvSpPr>
          <p:cNvPr id="160771" name="备注占位符 2"/>
          <p:cNvSpPr>
            <a:spLocks noGrp="1"/>
          </p:cNvSpPr>
          <p:nvPr>
            <p:ph type="body" idx="1"/>
          </p:nvPr>
        </p:nvSpPr>
        <p:spPr>
          <a:noFill/>
          <a:ln/>
        </p:spPr>
        <p:txBody>
          <a:bodyPr/>
          <a:lstStyle/>
          <a:p>
            <a:r>
              <a:rPr lang="zh-CN" altLang="en-US" sz="1100" dirty="0" smtClean="0"/>
              <a:t>收集光模块信息：</a:t>
            </a:r>
            <a:r>
              <a:rPr lang="zh-CN" altLang="zh-CN" sz="1100" dirty="0" smtClean="0"/>
              <a:t>厂家、速率信息、单</a:t>
            </a:r>
            <a:r>
              <a:rPr lang="en-US" altLang="zh-CN" sz="1100" dirty="0" smtClean="0"/>
              <a:t>/</a:t>
            </a:r>
            <a:r>
              <a:rPr lang="zh-CN" altLang="zh-CN" sz="1100" dirty="0" smtClean="0"/>
              <a:t>多模，波长，通信距离等，建议基站使用和对接设备厂家、速率一致的光模块</a:t>
            </a:r>
            <a:endParaRPr lang="en-US" altLang="zh-CN" sz="1100" dirty="0" smtClean="0"/>
          </a:p>
          <a:p>
            <a:r>
              <a:rPr lang="zh-CN" altLang="zh-CN" dirty="0" smtClean="0"/>
              <a:t>检查光模块是否损坏，利用一根正常的光纤，首尾均插在同一个光模块上，登陆</a:t>
            </a:r>
            <a:r>
              <a:rPr lang="en-US" altLang="zh-CN" dirty="0" smtClean="0"/>
              <a:t>LMT</a:t>
            </a:r>
            <a:r>
              <a:rPr lang="zh-CN" altLang="zh-CN" dirty="0" smtClean="0"/>
              <a:t>观察是否出现光模块相关的告警。若无则说明光模块正常，若有告警则说明光模块故障，需要更换光模块。</a:t>
            </a:r>
          </a:p>
          <a:p>
            <a:endParaRPr lang="zh-CN" altLang="en-US" dirty="0" smtClean="0"/>
          </a:p>
        </p:txBody>
      </p:sp>
      <p:sp>
        <p:nvSpPr>
          <p:cNvPr id="160772" name="页眉占位符 3"/>
          <p:cNvSpPr>
            <a:spLocks noGrp="1"/>
          </p:cNvSpPr>
          <p:nvPr>
            <p:ph type="hdr" sz="quarter"/>
          </p:nvPr>
        </p:nvSpPr>
        <p:spPr>
          <a:noFill/>
        </p:spPr>
        <p:txBody>
          <a:bodyPr/>
          <a:lstStyle/>
          <a:p>
            <a:r>
              <a:rPr lang="en-US" altLang="zh-CN" dirty="0" smtClean="0"/>
              <a:t>eNodeB LTE </a:t>
            </a:r>
            <a:r>
              <a:rPr lang="zh-CN" altLang="en-US" dirty="0" smtClean="0"/>
              <a:t>传输故障专题</a:t>
            </a:r>
          </a:p>
        </p:txBody>
      </p:sp>
      <p:sp>
        <p:nvSpPr>
          <p:cNvPr id="160773" name="页脚占位符 4"/>
          <p:cNvSpPr>
            <a:spLocks noGrp="1"/>
          </p:cNvSpPr>
          <p:nvPr>
            <p:ph type="ftr" sz="quarter" idx="4"/>
          </p:nvPr>
        </p:nvSpPr>
        <p:spPr>
          <a:noFill/>
        </p:spPr>
        <p:txBody>
          <a:bodyPr/>
          <a:lstStyle/>
          <a:p>
            <a:r>
              <a:rPr lang="zh-CN" altLang="en-US" smtClean="0"/>
              <a:t>华为技术有限公司  版权所有  未经许可不得扩散</a:t>
            </a:r>
            <a:endParaRPr lang="zh-CN" altLang="en-US" sz="1300" smtClean="0">
              <a:ea typeface="宋体" charset="-122"/>
            </a:endParaRPr>
          </a:p>
        </p:txBody>
      </p:sp>
      <p:sp>
        <p:nvSpPr>
          <p:cNvPr id="160774" name="灯片编号占位符 5"/>
          <p:cNvSpPr>
            <a:spLocks noGrp="1"/>
          </p:cNvSpPr>
          <p:nvPr>
            <p:ph type="sldNum" sz="quarter" idx="5"/>
          </p:nvPr>
        </p:nvSpPr>
        <p:spPr>
          <a:noFill/>
        </p:spPr>
        <p:txBody>
          <a:bodyPr/>
          <a:lstStyle/>
          <a:p>
            <a:r>
              <a:rPr lang="en-US" altLang="zh-CN" smtClean="0"/>
              <a:t>P-</a:t>
            </a:r>
            <a:fld id="{3DC9DCA6-7745-4F84-992D-D24B944BC3EE}" type="slidenum">
              <a:rPr lang="en-US" altLang="zh-CN" smtClean="0"/>
              <a:pPr/>
              <a:t>63</a:t>
            </a:fld>
            <a:endParaRPr lang="en-US" altLang="zh-CN" smtClean="0"/>
          </a:p>
        </p:txBody>
      </p:sp>
    </p:spTree>
    <p:extLst>
      <p:ext uri="{BB962C8B-B14F-4D97-AF65-F5344CB8AC3E}">
        <p14:creationId xmlns:p14="http://schemas.microsoft.com/office/powerpoint/2010/main" val="38980630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幻灯片图像占位符 1"/>
          <p:cNvSpPr>
            <a:spLocks noGrp="1" noRot="1" noChangeAspect="1" noTextEdit="1"/>
          </p:cNvSpPr>
          <p:nvPr>
            <p:ph type="sldImg"/>
          </p:nvPr>
        </p:nvSpPr>
        <p:spPr>
          <a:ln/>
        </p:spPr>
      </p:sp>
      <p:sp>
        <p:nvSpPr>
          <p:cNvPr id="161795" name="备注占位符 2"/>
          <p:cNvSpPr>
            <a:spLocks noGrp="1"/>
          </p:cNvSpPr>
          <p:nvPr>
            <p:ph type="body" idx="1"/>
          </p:nvPr>
        </p:nvSpPr>
        <p:spPr>
          <a:noFill/>
          <a:ln/>
        </p:spPr>
        <p:txBody>
          <a:bodyPr/>
          <a:lstStyle/>
          <a:p>
            <a:r>
              <a:rPr lang="en-US" altLang="zh-CN" dirty="0" smtClean="0"/>
              <a:t>CI</a:t>
            </a:r>
            <a:r>
              <a:rPr lang="zh-CN" altLang="en-US" dirty="0" smtClean="0"/>
              <a:t>接口主要用在</a:t>
            </a:r>
            <a:r>
              <a:rPr lang="en-US" altLang="zh-CN" sz="1100" b="0" kern="1200" dirty="0" smtClean="0">
                <a:solidFill>
                  <a:schemeClr val="tx1"/>
                </a:solidFill>
                <a:latin typeface="FrutigerNext LT Regular" pitchFamily="34" charset="0"/>
                <a:ea typeface="华文细黑" pitchFamily="2" charset="-122"/>
                <a:cs typeface="+mn-cs"/>
              </a:rPr>
              <a:t>Cloud BB</a:t>
            </a:r>
            <a:r>
              <a:rPr lang="zh-CN" altLang="en-US" sz="1100" b="0" kern="1200" dirty="0" smtClean="0">
                <a:solidFill>
                  <a:schemeClr val="tx1"/>
                </a:solidFill>
                <a:latin typeface="FrutigerNext LT Regular" pitchFamily="34" charset="0"/>
                <a:ea typeface="华文细黑" pitchFamily="2" charset="-122"/>
                <a:cs typeface="+mn-cs"/>
              </a:rPr>
              <a:t>场景下，目前现网还没有正式商用。</a:t>
            </a:r>
            <a:endParaRPr lang="en-US" altLang="zh-CN" b="0" dirty="0" smtClean="0"/>
          </a:p>
          <a:p>
            <a:r>
              <a:rPr lang="zh-CN" altLang="en-US" dirty="0" smtClean="0"/>
              <a:t>现场在修改基站侧的配置来检测对端设备的配置情况。一般可通过修改速率和双工模式均为</a:t>
            </a:r>
            <a:r>
              <a:rPr lang="en-US" altLang="zh-CN" dirty="0" smtClean="0"/>
              <a:t>AUTO</a:t>
            </a:r>
            <a:r>
              <a:rPr lang="zh-CN" altLang="en-US" dirty="0" smtClean="0"/>
              <a:t>进行测试，若</a:t>
            </a:r>
            <a:r>
              <a:rPr lang="en-US" altLang="zh-CN" dirty="0" smtClean="0"/>
              <a:t>AUTO</a:t>
            </a:r>
            <a:r>
              <a:rPr lang="zh-CN" altLang="en-US" dirty="0" smtClean="0"/>
              <a:t>协商成功，</a:t>
            </a:r>
            <a:r>
              <a:rPr lang="en-US" altLang="zh-CN" dirty="0" smtClean="0"/>
              <a:t>DSP ETHPORT</a:t>
            </a:r>
            <a:r>
              <a:rPr lang="zh-CN" altLang="en-US" dirty="0" smtClean="0"/>
              <a:t>查看结果与期望的一致则说明客户的配置也为</a:t>
            </a:r>
            <a:r>
              <a:rPr lang="en-US" altLang="zh-CN" dirty="0" smtClean="0"/>
              <a:t>AUTO</a:t>
            </a:r>
            <a:r>
              <a:rPr lang="zh-CN" altLang="en-US" dirty="0" smtClean="0"/>
              <a:t>，若</a:t>
            </a:r>
            <a:r>
              <a:rPr lang="en-US" altLang="zh-CN" dirty="0" smtClean="0"/>
              <a:t>AUTO</a:t>
            </a:r>
            <a:r>
              <a:rPr lang="zh-CN" altLang="en-US" dirty="0" smtClean="0"/>
              <a:t>协商失败，则说明对端设置为具体的速率和双工模式，可根据</a:t>
            </a:r>
            <a:r>
              <a:rPr lang="en-US" altLang="zh-CN" dirty="0" smtClean="0"/>
              <a:t>DSP ETHPORT</a:t>
            </a:r>
            <a:r>
              <a:rPr lang="zh-CN" altLang="en-US" dirty="0" smtClean="0"/>
              <a:t>的结果分析对端配置的可能性，尝试修改配置进行测试</a:t>
            </a:r>
            <a:endParaRPr lang="en-US" altLang="zh-CN" dirty="0" smtClean="0"/>
          </a:p>
          <a:p>
            <a:r>
              <a:rPr lang="zh-CN" altLang="zh-CN" sz="1100" kern="1200" dirty="0" smtClean="0">
                <a:solidFill>
                  <a:schemeClr val="tx1"/>
                </a:solidFill>
                <a:latin typeface="FrutigerNext LT Regular" pitchFamily="34" charset="0"/>
                <a:ea typeface="华文细黑" pitchFamily="2" charset="-122"/>
                <a:cs typeface="+mn-cs"/>
              </a:rPr>
              <a:t>推荐参数如下</a:t>
            </a:r>
            <a:r>
              <a:rPr lang="zh-CN" altLang="en-US" sz="1100" kern="1200" dirty="0" smtClean="0">
                <a:solidFill>
                  <a:schemeClr val="tx1"/>
                </a:solidFill>
                <a:latin typeface="FrutigerNext LT Regular" pitchFamily="34" charset="0"/>
                <a:ea typeface="华文细黑" pitchFamily="2" charset="-122"/>
                <a:cs typeface="+mn-cs"/>
              </a:rPr>
              <a:t>表：</a:t>
            </a:r>
            <a:endParaRPr lang="en-US" altLang="zh-CN" sz="1100" kern="1200" dirty="0" smtClean="0">
              <a:solidFill>
                <a:schemeClr val="tx1"/>
              </a:solidFill>
              <a:latin typeface="FrutigerNext LT Regular" pitchFamily="34" charset="0"/>
              <a:ea typeface="华文细黑" pitchFamily="2" charset="-122"/>
              <a:cs typeface="+mn-cs"/>
            </a:endParaRPr>
          </a:p>
          <a:p>
            <a:pPr>
              <a:buNone/>
            </a:pPr>
            <a:endParaRPr lang="zh-CN" altLang="en-US" dirty="0" smtClean="0"/>
          </a:p>
        </p:txBody>
      </p:sp>
      <p:sp>
        <p:nvSpPr>
          <p:cNvPr id="161796" name="页眉占位符 3"/>
          <p:cNvSpPr>
            <a:spLocks noGrp="1"/>
          </p:cNvSpPr>
          <p:nvPr>
            <p:ph type="hdr" sz="quarter"/>
          </p:nvPr>
        </p:nvSpPr>
        <p:spPr>
          <a:noFill/>
        </p:spPr>
        <p:txBody>
          <a:bodyPr/>
          <a:lstStyle/>
          <a:p>
            <a:r>
              <a:rPr lang="en-US" altLang="zh-CN" dirty="0" smtClean="0"/>
              <a:t>eNodeB LTE </a:t>
            </a:r>
            <a:r>
              <a:rPr lang="zh-CN" altLang="en-US" dirty="0" smtClean="0"/>
              <a:t>传输故障专题</a:t>
            </a:r>
          </a:p>
        </p:txBody>
      </p:sp>
      <p:sp>
        <p:nvSpPr>
          <p:cNvPr id="161797" name="页脚占位符 4"/>
          <p:cNvSpPr>
            <a:spLocks noGrp="1"/>
          </p:cNvSpPr>
          <p:nvPr>
            <p:ph type="ftr" sz="quarter" idx="4"/>
          </p:nvPr>
        </p:nvSpPr>
        <p:spPr>
          <a:noFill/>
        </p:spPr>
        <p:txBody>
          <a:bodyPr/>
          <a:lstStyle/>
          <a:p>
            <a:r>
              <a:rPr lang="zh-CN" altLang="en-US" smtClean="0"/>
              <a:t>华为技术有限公司  版权所有  未经许可不得扩散</a:t>
            </a:r>
            <a:endParaRPr lang="zh-CN" altLang="en-US" sz="1300" smtClean="0">
              <a:ea typeface="宋体" charset="-122"/>
            </a:endParaRPr>
          </a:p>
        </p:txBody>
      </p:sp>
      <p:sp>
        <p:nvSpPr>
          <p:cNvPr id="161798" name="灯片编号占位符 5"/>
          <p:cNvSpPr>
            <a:spLocks noGrp="1"/>
          </p:cNvSpPr>
          <p:nvPr>
            <p:ph type="sldNum" sz="quarter" idx="5"/>
          </p:nvPr>
        </p:nvSpPr>
        <p:spPr>
          <a:noFill/>
        </p:spPr>
        <p:txBody>
          <a:bodyPr/>
          <a:lstStyle/>
          <a:p>
            <a:r>
              <a:rPr lang="en-US" altLang="zh-CN" smtClean="0"/>
              <a:t>P-</a:t>
            </a:r>
            <a:fld id="{E896E801-0A85-4DD5-BFFD-BA1B63401221}" type="slidenum">
              <a:rPr lang="en-US" altLang="zh-CN" smtClean="0"/>
              <a:pPr/>
              <a:t>64</a:t>
            </a:fld>
            <a:endParaRPr lang="en-US" altLang="zh-CN" smtClean="0"/>
          </a:p>
        </p:txBody>
      </p:sp>
      <p:graphicFrame>
        <p:nvGraphicFramePr>
          <p:cNvPr id="7" name="表格 6"/>
          <p:cNvGraphicFramePr>
            <a:graphicFrameLocks noGrp="1"/>
          </p:cNvGraphicFramePr>
          <p:nvPr>
            <p:extLst>
              <p:ext uri="{D42A27DB-BD31-4B8C-83A1-F6EECF244321}">
                <p14:modId xmlns:p14="http://schemas.microsoft.com/office/powerpoint/2010/main" val="3445978562"/>
              </p:ext>
            </p:extLst>
          </p:nvPr>
        </p:nvGraphicFramePr>
        <p:xfrm>
          <a:off x="916802" y="6403181"/>
          <a:ext cx="5134293" cy="1940721"/>
        </p:xfrm>
        <a:graphic>
          <a:graphicData uri="http://schemas.openxmlformats.org/drawingml/2006/table">
            <a:tbl>
              <a:tblPr/>
              <a:tblGrid>
                <a:gridCol w="1705445"/>
                <a:gridCol w="1714424"/>
                <a:gridCol w="1714424"/>
              </a:tblGrid>
              <a:tr h="331812">
                <a:tc>
                  <a:txBody>
                    <a:bodyPr/>
                    <a:lstStyle/>
                    <a:p>
                      <a:pPr algn="l" rtl="0" fontAlgn="t">
                        <a:lnSpc>
                          <a:spcPct val="150000"/>
                        </a:lnSpc>
                        <a:spcBef>
                          <a:spcPts val="0"/>
                        </a:spcBef>
                        <a:spcAft>
                          <a:spcPts val="0"/>
                        </a:spcAft>
                      </a:pPr>
                      <a:r>
                        <a:rPr lang="zh-CN" altLang="en-US" sz="1100" b="1" kern="100" dirty="0" smtClean="0">
                          <a:solidFill>
                            <a:schemeClr val="tx1"/>
                          </a:solidFill>
                          <a:latin typeface="华文细黑" pitchFamily="2" charset="-122"/>
                          <a:ea typeface="华文细黑" pitchFamily="2" charset="-122"/>
                          <a:cs typeface="Arial"/>
                        </a:rPr>
                        <a:t>端口</a:t>
                      </a:r>
                      <a:endParaRPr lang="en-US" sz="1100" b="1" kern="100" dirty="0">
                        <a:solidFill>
                          <a:schemeClr val="tx1"/>
                        </a:solidFill>
                        <a:latin typeface="华文细黑" pitchFamily="2" charset="-122"/>
                        <a:ea typeface="华文细黑" pitchFamily="2" charset="-122"/>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rtl="0" fontAlgn="t">
                        <a:lnSpc>
                          <a:spcPct val="150000"/>
                        </a:lnSpc>
                        <a:spcBef>
                          <a:spcPts val="0"/>
                        </a:spcBef>
                        <a:spcAft>
                          <a:spcPts val="0"/>
                        </a:spcAft>
                      </a:pPr>
                      <a:r>
                        <a:rPr lang="zh-CN" sz="1100" b="1" kern="100" dirty="0">
                          <a:solidFill>
                            <a:schemeClr val="tx1"/>
                          </a:solidFill>
                          <a:latin typeface="华文细黑" pitchFamily="2" charset="-122"/>
                          <a:ea typeface="华文细黑" pitchFamily="2" charset="-122"/>
                          <a:cs typeface="Arial"/>
                        </a:rPr>
                        <a:t>基站侧速率</a:t>
                      </a:r>
                      <a:r>
                        <a:rPr lang="en-US" sz="1100" b="1" kern="100" dirty="0">
                          <a:solidFill>
                            <a:schemeClr val="tx1"/>
                          </a:solidFill>
                          <a:latin typeface="华文细黑" pitchFamily="2" charset="-122"/>
                          <a:ea typeface="华文细黑" pitchFamily="2" charset="-122"/>
                          <a:cs typeface="Arial"/>
                        </a:rPr>
                        <a:t>/</a:t>
                      </a:r>
                      <a:r>
                        <a:rPr lang="zh-CN" sz="1100" b="1" kern="100" dirty="0">
                          <a:solidFill>
                            <a:schemeClr val="tx1"/>
                          </a:solidFill>
                          <a:latin typeface="华文细黑" pitchFamily="2" charset="-122"/>
                          <a:ea typeface="华文细黑" pitchFamily="2" charset="-122"/>
                          <a:cs typeface="Arial"/>
                        </a:rPr>
                        <a:t>双工模式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rtl="0" fontAlgn="t">
                        <a:lnSpc>
                          <a:spcPct val="150000"/>
                        </a:lnSpc>
                        <a:spcBef>
                          <a:spcPts val="0"/>
                        </a:spcBef>
                        <a:spcAft>
                          <a:spcPts val="0"/>
                        </a:spcAft>
                      </a:pPr>
                      <a:r>
                        <a:rPr lang="zh-CN" altLang="en-US" sz="1100" b="1" kern="100" dirty="0" smtClean="0">
                          <a:solidFill>
                            <a:schemeClr val="tx1"/>
                          </a:solidFill>
                          <a:latin typeface="华文细黑" pitchFamily="2" charset="-122"/>
                          <a:ea typeface="华文细黑" pitchFamily="2" charset="-122"/>
                          <a:cs typeface="Arial"/>
                        </a:rPr>
                        <a:t>对端设备</a:t>
                      </a:r>
                      <a:r>
                        <a:rPr lang="zh-CN" sz="1100" b="1" kern="100" dirty="0" smtClean="0">
                          <a:solidFill>
                            <a:schemeClr val="tx1"/>
                          </a:solidFill>
                          <a:latin typeface="华文细黑" pitchFamily="2" charset="-122"/>
                          <a:ea typeface="华文细黑" pitchFamily="2" charset="-122"/>
                          <a:cs typeface="Arial"/>
                        </a:rPr>
                        <a:t>速率</a:t>
                      </a:r>
                      <a:r>
                        <a:rPr lang="en-US" sz="1100" b="1" kern="100" dirty="0">
                          <a:solidFill>
                            <a:schemeClr val="tx1"/>
                          </a:solidFill>
                          <a:latin typeface="华文细黑" pitchFamily="2" charset="-122"/>
                          <a:ea typeface="华文细黑" pitchFamily="2" charset="-122"/>
                          <a:cs typeface="Arial"/>
                        </a:rPr>
                        <a:t>/</a:t>
                      </a:r>
                      <a:r>
                        <a:rPr lang="zh-CN" sz="1100" b="1" kern="100" dirty="0">
                          <a:solidFill>
                            <a:schemeClr val="tx1"/>
                          </a:solidFill>
                          <a:latin typeface="华文细黑" pitchFamily="2" charset="-122"/>
                          <a:ea typeface="华文细黑" pitchFamily="2" charset="-122"/>
                          <a:cs typeface="Arial"/>
                        </a:rPr>
                        <a:t>双工模式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331812">
                <a:tc>
                  <a:txBody>
                    <a:bodyPr/>
                    <a:lstStyle/>
                    <a:p>
                      <a:pPr algn="l" rtl="0" fontAlgn="t">
                        <a:lnSpc>
                          <a:spcPct val="150000"/>
                        </a:lnSpc>
                        <a:spcBef>
                          <a:spcPts val="0"/>
                        </a:spcBef>
                        <a:spcAft>
                          <a:spcPts val="0"/>
                        </a:spcAft>
                      </a:pPr>
                      <a:r>
                        <a:rPr lang="en-US" sz="1100" kern="100" dirty="0">
                          <a:solidFill>
                            <a:schemeClr val="tx1"/>
                          </a:solidFill>
                          <a:latin typeface="华文细黑" pitchFamily="2" charset="-122"/>
                          <a:ea typeface="华文细黑" pitchFamily="2" charset="-122"/>
                          <a:cs typeface="Arial"/>
                        </a:rPr>
                        <a:t>FE</a:t>
                      </a:r>
                      <a:r>
                        <a:rPr lang="zh-CN" sz="1100" kern="100" dirty="0">
                          <a:solidFill>
                            <a:schemeClr val="tx1"/>
                          </a:solidFill>
                          <a:latin typeface="华文细黑" pitchFamily="2" charset="-122"/>
                          <a:ea typeface="华文细黑" pitchFamily="2" charset="-122"/>
                          <a:cs typeface="Arial"/>
                        </a:rPr>
                        <a:t>电口、光口</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lnSpc>
                          <a:spcPct val="150000"/>
                        </a:lnSpc>
                        <a:spcBef>
                          <a:spcPts val="0"/>
                        </a:spcBef>
                        <a:spcAft>
                          <a:spcPts val="0"/>
                        </a:spcAft>
                      </a:pPr>
                      <a:r>
                        <a:rPr lang="en-US" sz="1100" kern="100" dirty="0">
                          <a:solidFill>
                            <a:schemeClr val="tx1"/>
                          </a:solidFill>
                          <a:latin typeface="华文细黑" pitchFamily="2" charset="-122"/>
                          <a:ea typeface="华文细黑" pitchFamily="2" charset="-122"/>
                          <a:cs typeface="Arial"/>
                        </a:rPr>
                        <a:t>100M/FULL</a:t>
                      </a:r>
                      <a:endParaRPr lang="zh-CN" sz="1100" kern="100" dirty="0">
                        <a:solidFill>
                          <a:schemeClr val="tx1"/>
                        </a:solidFill>
                        <a:latin typeface="华文细黑" pitchFamily="2" charset="-122"/>
                        <a:ea typeface="华文细黑" pitchFamily="2" charset="-122"/>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lnSpc>
                          <a:spcPct val="150000"/>
                        </a:lnSpc>
                        <a:spcBef>
                          <a:spcPts val="0"/>
                        </a:spcBef>
                        <a:spcAft>
                          <a:spcPts val="0"/>
                        </a:spcAft>
                      </a:pPr>
                      <a:r>
                        <a:rPr lang="en-US" sz="1100" kern="100" dirty="0">
                          <a:solidFill>
                            <a:schemeClr val="tx1"/>
                          </a:solidFill>
                          <a:latin typeface="华文细黑" pitchFamily="2" charset="-122"/>
                          <a:ea typeface="华文细黑" pitchFamily="2" charset="-122"/>
                          <a:cs typeface="Arial"/>
                        </a:rPr>
                        <a:t>100M/FULL</a:t>
                      </a:r>
                      <a:endParaRPr lang="zh-CN" sz="1100" kern="100" dirty="0">
                        <a:solidFill>
                          <a:schemeClr val="tx1"/>
                        </a:solidFill>
                        <a:latin typeface="华文细黑" pitchFamily="2" charset="-122"/>
                        <a:ea typeface="华文细黑" pitchFamily="2" charset="-122"/>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1661">
                <a:tc>
                  <a:txBody>
                    <a:bodyPr/>
                    <a:lstStyle/>
                    <a:p>
                      <a:pPr algn="l" rtl="0" fontAlgn="t">
                        <a:lnSpc>
                          <a:spcPct val="150000"/>
                        </a:lnSpc>
                        <a:spcBef>
                          <a:spcPts val="0"/>
                        </a:spcBef>
                        <a:spcAft>
                          <a:spcPts val="0"/>
                        </a:spcAft>
                      </a:pPr>
                      <a:r>
                        <a:rPr lang="en-US" sz="1100" kern="100" dirty="0">
                          <a:solidFill>
                            <a:schemeClr val="tx1"/>
                          </a:solidFill>
                          <a:latin typeface="华文细黑" pitchFamily="2" charset="-122"/>
                          <a:ea typeface="华文细黑" pitchFamily="2" charset="-122"/>
                          <a:cs typeface="Arial"/>
                        </a:rPr>
                        <a:t>FE</a:t>
                      </a:r>
                      <a:r>
                        <a:rPr lang="zh-CN" sz="1100" kern="100" dirty="0">
                          <a:solidFill>
                            <a:schemeClr val="tx1"/>
                          </a:solidFill>
                          <a:latin typeface="华文细黑" pitchFamily="2" charset="-122"/>
                          <a:ea typeface="华文细黑" pitchFamily="2" charset="-122"/>
                          <a:cs typeface="Arial"/>
                        </a:rPr>
                        <a:t>电口、光口</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lnSpc>
                          <a:spcPct val="150000"/>
                        </a:lnSpc>
                        <a:spcBef>
                          <a:spcPts val="0"/>
                        </a:spcBef>
                        <a:spcAft>
                          <a:spcPts val="0"/>
                        </a:spcAft>
                      </a:pPr>
                      <a:r>
                        <a:rPr lang="en-US" sz="1100" kern="100" dirty="0">
                          <a:solidFill>
                            <a:schemeClr val="tx1"/>
                          </a:solidFill>
                          <a:latin typeface="华文细黑" pitchFamily="2" charset="-122"/>
                          <a:ea typeface="华文细黑" pitchFamily="2" charset="-122"/>
                          <a:cs typeface="Arial"/>
                        </a:rPr>
                        <a:t>AUTO</a:t>
                      </a:r>
                      <a:endParaRPr lang="zh-CN" sz="1100" kern="100" dirty="0">
                        <a:solidFill>
                          <a:schemeClr val="tx1"/>
                        </a:solidFill>
                        <a:latin typeface="华文细黑" pitchFamily="2" charset="-122"/>
                        <a:ea typeface="华文细黑" pitchFamily="2" charset="-122"/>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lnSpc>
                          <a:spcPct val="150000"/>
                        </a:lnSpc>
                        <a:spcBef>
                          <a:spcPts val="0"/>
                        </a:spcBef>
                        <a:spcAft>
                          <a:spcPts val="0"/>
                        </a:spcAft>
                      </a:pPr>
                      <a:r>
                        <a:rPr lang="en-US" sz="1100" kern="100" dirty="0">
                          <a:solidFill>
                            <a:schemeClr val="tx1"/>
                          </a:solidFill>
                          <a:latin typeface="华文细黑" pitchFamily="2" charset="-122"/>
                          <a:ea typeface="华文细黑" pitchFamily="2" charset="-122"/>
                          <a:cs typeface="Arial"/>
                        </a:rPr>
                        <a:t>AUTO</a:t>
                      </a:r>
                      <a:endParaRPr lang="zh-CN" sz="1100" kern="100" dirty="0">
                        <a:solidFill>
                          <a:schemeClr val="tx1"/>
                        </a:solidFill>
                        <a:latin typeface="华文细黑" pitchFamily="2" charset="-122"/>
                        <a:ea typeface="华文细黑" pitchFamily="2" charset="-122"/>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1812">
                <a:tc>
                  <a:txBody>
                    <a:bodyPr/>
                    <a:lstStyle/>
                    <a:p>
                      <a:pPr algn="l" rtl="0" fontAlgn="t">
                        <a:lnSpc>
                          <a:spcPct val="150000"/>
                        </a:lnSpc>
                        <a:spcBef>
                          <a:spcPts val="0"/>
                        </a:spcBef>
                        <a:spcAft>
                          <a:spcPts val="0"/>
                        </a:spcAft>
                      </a:pPr>
                      <a:r>
                        <a:rPr lang="en-US" sz="1100" kern="100" dirty="0">
                          <a:solidFill>
                            <a:schemeClr val="tx1"/>
                          </a:solidFill>
                          <a:latin typeface="华文细黑" pitchFamily="2" charset="-122"/>
                          <a:ea typeface="华文细黑" pitchFamily="2" charset="-122"/>
                          <a:cs typeface="Arial"/>
                        </a:rPr>
                        <a:t>GE</a:t>
                      </a:r>
                      <a:r>
                        <a:rPr lang="zh-CN" sz="1100" kern="100" dirty="0">
                          <a:solidFill>
                            <a:schemeClr val="tx1"/>
                          </a:solidFill>
                          <a:latin typeface="华文细黑" pitchFamily="2" charset="-122"/>
                          <a:ea typeface="华文细黑" pitchFamily="2" charset="-122"/>
                          <a:cs typeface="Arial"/>
                        </a:rPr>
                        <a:t>电口</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lnSpc>
                          <a:spcPct val="150000"/>
                        </a:lnSpc>
                        <a:spcBef>
                          <a:spcPts val="0"/>
                        </a:spcBef>
                        <a:spcAft>
                          <a:spcPts val="0"/>
                        </a:spcAft>
                      </a:pPr>
                      <a:r>
                        <a:rPr lang="en-US" sz="1100" kern="100" dirty="0">
                          <a:solidFill>
                            <a:schemeClr val="tx1"/>
                          </a:solidFill>
                          <a:latin typeface="华文细黑" pitchFamily="2" charset="-122"/>
                          <a:ea typeface="华文细黑" pitchFamily="2" charset="-122"/>
                          <a:cs typeface="Arial"/>
                        </a:rPr>
                        <a:t>AUTO</a:t>
                      </a:r>
                      <a:endParaRPr lang="zh-CN" sz="1100" kern="100" dirty="0">
                        <a:solidFill>
                          <a:schemeClr val="tx1"/>
                        </a:solidFill>
                        <a:latin typeface="华文细黑" pitchFamily="2" charset="-122"/>
                        <a:ea typeface="华文细黑" pitchFamily="2" charset="-122"/>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lnSpc>
                          <a:spcPct val="150000"/>
                        </a:lnSpc>
                        <a:spcBef>
                          <a:spcPts val="0"/>
                        </a:spcBef>
                        <a:spcAft>
                          <a:spcPts val="0"/>
                        </a:spcAft>
                      </a:pPr>
                      <a:r>
                        <a:rPr lang="en-US" sz="1100" kern="100" dirty="0">
                          <a:solidFill>
                            <a:schemeClr val="tx1"/>
                          </a:solidFill>
                          <a:latin typeface="华文细黑" pitchFamily="2" charset="-122"/>
                          <a:ea typeface="华文细黑" pitchFamily="2" charset="-122"/>
                          <a:cs typeface="Arial"/>
                        </a:rPr>
                        <a:t>AUTO</a:t>
                      </a:r>
                      <a:endParaRPr lang="zh-CN" sz="1100" kern="100" dirty="0">
                        <a:solidFill>
                          <a:schemeClr val="tx1"/>
                        </a:solidFill>
                        <a:latin typeface="华文细黑" pitchFamily="2" charset="-122"/>
                        <a:ea typeface="华文细黑" pitchFamily="2" charset="-122"/>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1812">
                <a:tc>
                  <a:txBody>
                    <a:bodyPr/>
                    <a:lstStyle/>
                    <a:p>
                      <a:pPr algn="l" rtl="0" fontAlgn="t">
                        <a:lnSpc>
                          <a:spcPct val="150000"/>
                        </a:lnSpc>
                        <a:spcBef>
                          <a:spcPts val="0"/>
                        </a:spcBef>
                        <a:spcAft>
                          <a:spcPts val="0"/>
                        </a:spcAft>
                      </a:pPr>
                      <a:r>
                        <a:rPr lang="en-US" sz="1100" kern="100" dirty="0">
                          <a:solidFill>
                            <a:schemeClr val="tx1"/>
                          </a:solidFill>
                          <a:latin typeface="华文细黑" pitchFamily="2" charset="-122"/>
                          <a:ea typeface="华文细黑" pitchFamily="2" charset="-122"/>
                          <a:cs typeface="Arial"/>
                        </a:rPr>
                        <a:t>GE</a:t>
                      </a:r>
                      <a:r>
                        <a:rPr lang="zh-CN" sz="1100" kern="100" dirty="0">
                          <a:solidFill>
                            <a:schemeClr val="tx1"/>
                          </a:solidFill>
                          <a:latin typeface="华文细黑" pitchFamily="2" charset="-122"/>
                          <a:ea typeface="华文细黑" pitchFamily="2" charset="-122"/>
                          <a:cs typeface="Arial"/>
                        </a:rPr>
                        <a:t>光口</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lnSpc>
                          <a:spcPct val="150000"/>
                        </a:lnSpc>
                        <a:spcBef>
                          <a:spcPts val="0"/>
                        </a:spcBef>
                        <a:spcAft>
                          <a:spcPts val="0"/>
                        </a:spcAft>
                      </a:pPr>
                      <a:r>
                        <a:rPr lang="en-US" sz="1100" kern="100" dirty="0">
                          <a:solidFill>
                            <a:schemeClr val="tx1"/>
                          </a:solidFill>
                          <a:latin typeface="华文细黑" pitchFamily="2" charset="-122"/>
                          <a:ea typeface="华文细黑" pitchFamily="2" charset="-122"/>
                          <a:cs typeface="Arial"/>
                        </a:rPr>
                        <a:t>1000M/FULL</a:t>
                      </a:r>
                      <a:endParaRPr lang="zh-CN" sz="1100" kern="100" dirty="0">
                        <a:solidFill>
                          <a:schemeClr val="tx1"/>
                        </a:solidFill>
                        <a:latin typeface="华文细黑" pitchFamily="2" charset="-122"/>
                        <a:ea typeface="华文细黑" pitchFamily="2" charset="-122"/>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lnSpc>
                          <a:spcPct val="150000"/>
                        </a:lnSpc>
                        <a:spcBef>
                          <a:spcPts val="0"/>
                        </a:spcBef>
                        <a:spcAft>
                          <a:spcPts val="0"/>
                        </a:spcAft>
                      </a:pPr>
                      <a:r>
                        <a:rPr lang="en-US" sz="1100" kern="100" dirty="0">
                          <a:solidFill>
                            <a:schemeClr val="tx1"/>
                          </a:solidFill>
                          <a:latin typeface="华文细黑" pitchFamily="2" charset="-122"/>
                          <a:ea typeface="华文细黑" pitchFamily="2" charset="-122"/>
                          <a:cs typeface="Arial"/>
                        </a:rPr>
                        <a:t>1000M/FULL</a:t>
                      </a:r>
                      <a:endParaRPr lang="zh-CN" sz="1100" kern="100" dirty="0">
                        <a:solidFill>
                          <a:schemeClr val="tx1"/>
                        </a:solidFill>
                        <a:latin typeface="华文细黑" pitchFamily="2" charset="-122"/>
                        <a:ea typeface="华文细黑" pitchFamily="2" charset="-122"/>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1812">
                <a:tc>
                  <a:txBody>
                    <a:bodyPr/>
                    <a:lstStyle/>
                    <a:p>
                      <a:pPr algn="l" rtl="0" fontAlgn="t">
                        <a:lnSpc>
                          <a:spcPct val="150000"/>
                        </a:lnSpc>
                        <a:spcBef>
                          <a:spcPts val="0"/>
                        </a:spcBef>
                        <a:spcAft>
                          <a:spcPts val="0"/>
                        </a:spcAft>
                      </a:pPr>
                      <a:r>
                        <a:rPr lang="en-US" sz="1100" kern="100" dirty="0">
                          <a:solidFill>
                            <a:schemeClr val="tx1"/>
                          </a:solidFill>
                          <a:latin typeface="华文细黑" pitchFamily="2" charset="-122"/>
                          <a:ea typeface="华文细黑" pitchFamily="2" charset="-122"/>
                          <a:cs typeface="Arial"/>
                        </a:rPr>
                        <a:t>GE</a:t>
                      </a:r>
                      <a:r>
                        <a:rPr lang="zh-CN" sz="1100" kern="100" dirty="0">
                          <a:solidFill>
                            <a:schemeClr val="tx1"/>
                          </a:solidFill>
                          <a:latin typeface="华文细黑" pitchFamily="2" charset="-122"/>
                          <a:ea typeface="华文细黑" pitchFamily="2" charset="-122"/>
                          <a:cs typeface="Arial"/>
                        </a:rPr>
                        <a:t>光口</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lnSpc>
                          <a:spcPct val="150000"/>
                        </a:lnSpc>
                        <a:spcBef>
                          <a:spcPts val="0"/>
                        </a:spcBef>
                        <a:spcAft>
                          <a:spcPts val="0"/>
                        </a:spcAft>
                      </a:pPr>
                      <a:r>
                        <a:rPr lang="en-US" sz="1100" kern="100" dirty="0">
                          <a:solidFill>
                            <a:schemeClr val="tx1"/>
                          </a:solidFill>
                          <a:latin typeface="华文细黑" pitchFamily="2" charset="-122"/>
                          <a:ea typeface="华文细黑" pitchFamily="2" charset="-122"/>
                          <a:cs typeface="Arial"/>
                        </a:rPr>
                        <a:t>AUTO</a:t>
                      </a:r>
                      <a:endParaRPr lang="zh-CN" sz="1100" kern="100" dirty="0">
                        <a:solidFill>
                          <a:schemeClr val="tx1"/>
                        </a:solidFill>
                        <a:latin typeface="华文细黑" pitchFamily="2" charset="-122"/>
                        <a:ea typeface="华文细黑" pitchFamily="2" charset="-122"/>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lnSpc>
                          <a:spcPct val="150000"/>
                        </a:lnSpc>
                        <a:spcBef>
                          <a:spcPts val="0"/>
                        </a:spcBef>
                        <a:spcAft>
                          <a:spcPts val="0"/>
                        </a:spcAft>
                      </a:pPr>
                      <a:r>
                        <a:rPr lang="en-US" sz="1100" kern="100" dirty="0">
                          <a:solidFill>
                            <a:schemeClr val="tx1"/>
                          </a:solidFill>
                          <a:latin typeface="华文细黑" pitchFamily="2" charset="-122"/>
                          <a:ea typeface="华文细黑" pitchFamily="2" charset="-122"/>
                          <a:cs typeface="Arial"/>
                        </a:rPr>
                        <a:t>AUTO</a:t>
                      </a:r>
                      <a:endParaRPr lang="zh-CN" sz="1100" kern="100" dirty="0">
                        <a:solidFill>
                          <a:schemeClr val="tx1"/>
                        </a:solidFill>
                        <a:latin typeface="华文细黑" pitchFamily="2" charset="-122"/>
                        <a:ea typeface="华文细黑" pitchFamily="2" charset="-122"/>
                        <a:cs typeface="Ari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6789178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幻灯片图像占位符 1"/>
          <p:cNvSpPr>
            <a:spLocks noGrp="1" noRot="1" noChangeAspect="1" noTextEdit="1"/>
          </p:cNvSpPr>
          <p:nvPr>
            <p:ph type="sldImg"/>
          </p:nvPr>
        </p:nvSpPr>
        <p:spPr>
          <a:ln/>
        </p:spPr>
      </p:sp>
      <p:sp>
        <p:nvSpPr>
          <p:cNvPr id="162819" name="备注占位符 2"/>
          <p:cNvSpPr>
            <a:spLocks noGrp="1"/>
          </p:cNvSpPr>
          <p:nvPr>
            <p:ph type="body" idx="1"/>
          </p:nvPr>
        </p:nvSpPr>
        <p:spPr>
          <a:noFill/>
          <a:ln/>
        </p:spPr>
        <p:txBody>
          <a:bodyPr/>
          <a:lstStyle/>
          <a:p>
            <a:endParaRPr lang="zh-CN" altLang="en-US" smtClean="0"/>
          </a:p>
        </p:txBody>
      </p:sp>
      <p:sp>
        <p:nvSpPr>
          <p:cNvPr id="162820" name="页眉占位符 3"/>
          <p:cNvSpPr>
            <a:spLocks noGrp="1"/>
          </p:cNvSpPr>
          <p:nvPr>
            <p:ph type="hdr" sz="quarter"/>
          </p:nvPr>
        </p:nvSpPr>
        <p:spPr>
          <a:noFill/>
        </p:spPr>
        <p:txBody>
          <a:bodyPr/>
          <a:lstStyle/>
          <a:p>
            <a:r>
              <a:rPr lang="en-US" altLang="zh-CN" dirty="0" smtClean="0"/>
              <a:t>eNodeB LTE </a:t>
            </a:r>
            <a:r>
              <a:rPr lang="zh-CN" altLang="en-US" dirty="0" smtClean="0"/>
              <a:t>传输故障专题</a:t>
            </a:r>
          </a:p>
        </p:txBody>
      </p:sp>
      <p:sp>
        <p:nvSpPr>
          <p:cNvPr id="162821" name="页脚占位符 4"/>
          <p:cNvSpPr>
            <a:spLocks noGrp="1"/>
          </p:cNvSpPr>
          <p:nvPr>
            <p:ph type="ftr" sz="quarter" idx="4"/>
          </p:nvPr>
        </p:nvSpPr>
        <p:spPr>
          <a:noFill/>
        </p:spPr>
        <p:txBody>
          <a:bodyPr/>
          <a:lstStyle/>
          <a:p>
            <a:r>
              <a:rPr lang="zh-CN" altLang="en-US" smtClean="0"/>
              <a:t>华为技术有限公司  版权所有  未经许可不得扩散</a:t>
            </a:r>
            <a:endParaRPr lang="zh-CN" altLang="en-US" sz="1300" smtClean="0">
              <a:ea typeface="宋体" charset="-122"/>
            </a:endParaRPr>
          </a:p>
        </p:txBody>
      </p:sp>
      <p:sp>
        <p:nvSpPr>
          <p:cNvPr id="162822" name="灯片编号占位符 5"/>
          <p:cNvSpPr>
            <a:spLocks noGrp="1"/>
          </p:cNvSpPr>
          <p:nvPr>
            <p:ph type="sldNum" sz="quarter" idx="5"/>
          </p:nvPr>
        </p:nvSpPr>
        <p:spPr>
          <a:noFill/>
        </p:spPr>
        <p:txBody>
          <a:bodyPr/>
          <a:lstStyle/>
          <a:p>
            <a:r>
              <a:rPr lang="en-US" altLang="zh-CN" smtClean="0"/>
              <a:t>P-</a:t>
            </a:r>
            <a:fld id="{90597D80-89CC-484A-B75A-0C07D602358B}" type="slidenum">
              <a:rPr lang="en-US" altLang="zh-CN" smtClean="0"/>
              <a:pPr/>
              <a:t>65</a:t>
            </a:fld>
            <a:endParaRPr lang="en-US" altLang="zh-CN" smtClean="0"/>
          </a:p>
        </p:txBody>
      </p:sp>
    </p:spTree>
    <p:extLst>
      <p:ext uri="{BB962C8B-B14F-4D97-AF65-F5344CB8AC3E}">
        <p14:creationId xmlns:p14="http://schemas.microsoft.com/office/powerpoint/2010/main" val="8284804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hdr" sz="quarter"/>
          </p:nvPr>
        </p:nvSpPr>
        <p:spPr>
          <a:noFill/>
        </p:spPr>
        <p:txBody>
          <a:bodyPr/>
          <a:lstStyle/>
          <a:p>
            <a:r>
              <a:rPr lang="en-US" altLang="zh-CN" dirty="0" smtClean="0"/>
              <a:t>eNodeB LTE </a:t>
            </a:r>
            <a:r>
              <a:rPr lang="zh-CN" altLang="en-US" dirty="0" smtClean="0"/>
              <a:t>传输故障专题</a:t>
            </a:r>
          </a:p>
        </p:txBody>
      </p:sp>
      <p:sp>
        <p:nvSpPr>
          <p:cNvPr id="157699" name="Rectangle 6"/>
          <p:cNvSpPr>
            <a:spLocks noGrp="1" noChangeArrowheads="1"/>
          </p:cNvSpPr>
          <p:nvPr>
            <p:ph type="ftr" sz="quarter" idx="4"/>
          </p:nvPr>
        </p:nvSpPr>
        <p:spPr>
          <a:noFill/>
        </p:spPr>
        <p:txBody>
          <a:bodyPr/>
          <a:lstStyle/>
          <a:p>
            <a:r>
              <a:rPr lang="zh-CN" altLang="en-US" smtClean="0"/>
              <a:t>华为技术有限公司  版权所有  未经许可不得扩散</a:t>
            </a:r>
            <a:endParaRPr lang="zh-CN" altLang="en-US" sz="1300" smtClean="0">
              <a:latin typeface="Arial" charset="0"/>
              <a:ea typeface="宋体" charset="-122"/>
            </a:endParaRPr>
          </a:p>
        </p:txBody>
      </p:sp>
      <p:sp>
        <p:nvSpPr>
          <p:cNvPr id="157700" name="Rectangle 7"/>
          <p:cNvSpPr>
            <a:spLocks noGrp="1" noChangeArrowheads="1"/>
          </p:cNvSpPr>
          <p:nvPr>
            <p:ph type="sldNum" sz="quarter" idx="5"/>
          </p:nvPr>
        </p:nvSpPr>
        <p:spPr>
          <a:noFill/>
        </p:spPr>
        <p:txBody>
          <a:bodyPr/>
          <a:lstStyle/>
          <a:p>
            <a:r>
              <a:rPr lang="en-US" altLang="zh-CN" smtClean="0"/>
              <a:t>P-</a:t>
            </a:r>
            <a:fld id="{0F2F3199-0B69-4E6B-BA20-DF985451D407}" type="slidenum">
              <a:rPr lang="en-US" altLang="zh-CN" smtClean="0"/>
              <a:pPr/>
              <a:t>66</a:t>
            </a:fld>
            <a:endParaRPr lang="en-US" altLang="zh-CN" smtClean="0"/>
          </a:p>
        </p:txBody>
      </p:sp>
      <p:sp>
        <p:nvSpPr>
          <p:cNvPr id="157701" name="Rectangle 2"/>
          <p:cNvSpPr>
            <a:spLocks noGrp="1" noRot="1" noChangeAspect="1" noChangeArrowheads="1" noTextEdit="1"/>
          </p:cNvSpPr>
          <p:nvPr>
            <p:ph type="sldImg"/>
          </p:nvPr>
        </p:nvSpPr>
        <p:spPr>
          <a:ln/>
        </p:spPr>
      </p:sp>
      <p:sp>
        <p:nvSpPr>
          <p:cNvPr id="157702"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37342876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幻灯片图像占位符 1"/>
          <p:cNvSpPr>
            <a:spLocks noGrp="1" noRot="1" noChangeAspect="1" noTextEdit="1"/>
          </p:cNvSpPr>
          <p:nvPr>
            <p:ph type="sldImg"/>
          </p:nvPr>
        </p:nvSpPr>
        <p:spPr>
          <a:ln/>
        </p:spPr>
      </p:sp>
      <p:sp>
        <p:nvSpPr>
          <p:cNvPr id="163843" name="备注占位符 2"/>
          <p:cNvSpPr>
            <a:spLocks noGrp="1"/>
          </p:cNvSpPr>
          <p:nvPr>
            <p:ph type="body" idx="1"/>
          </p:nvPr>
        </p:nvSpPr>
        <p:spPr>
          <a:noFill/>
          <a:ln/>
        </p:spPr>
        <p:txBody>
          <a:bodyPr/>
          <a:lstStyle/>
          <a:p>
            <a:r>
              <a:rPr lang="zh-CN" altLang="zh-CN" dirty="0" smtClean="0"/>
              <a:t>若没有学习到</a:t>
            </a:r>
            <a:r>
              <a:rPr lang="en-US" altLang="zh-CN" dirty="0" smtClean="0"/>
              <a:t>ARP</a:t>
            </a:r>
            <a:r>
              <a:rPr lang="zh-CN" altLang="zh-CN" dirty="0" smtClean="0"/>
              <a:t>，可先执行</a:t>
            </a:r>
            <a:r>
              <a:rPr lang="en-US" altLang="zh-CN" dirty="0" smtClean="0"/>
              <a:t>PING</a:t>
            </a:r>
            <a:r>
              <a:rPr lang="zh-CN" altLang="zh-CN" dirty="0" smtClean="0"/>
              <a:t>测试，再次观察是否学习到</a:t>
            </a:r>
            <a:r>
              <a:rPr lang="en-US" altLang="zh-CN" dirty="0" smtClean="0"/>
              <a:t>ARP</a:t>
            </a:r>
            <a:r>
              <a:rPr lang="zh-CN" altLang="zh-CN" dirty="0" smtClean="0"/>
              <a:t>表项，</a:t>
            </a:r>
            <a:r>
              <a:rPr lang="zh-CN" altLang="zh-CN" sz="1100" kern="1200" dirty="0" smtClean="0">
                <a:solidFill>
                  <a:schemeClr val="tx1"/>
                </a:solidFill>
                <a:latin typeface="FrutigerNext LT Regular" pitchFamily="34" charset="0"/>
                <a:ea typeface="华文细黑" pitchFamily="2" charset="-122"/>
                <a:cs typeface="+mn-cs"/>
              </a:rPr>
              <a:t>若还是没有则需要在</a:t>
            </a:r>
            <a:r>
              <a:rPr lang="en-US" altLang="zh-CN" sz="1100" kern="1200" dirty="0" smtClean="0">
                <a:solidFill>
                  <a:schemeClr val="tx1"/>
                </a:solidFill>
                <a:latin typeface="FrutigerNext LT Regular" pitchFamily="34" charset="0"/>
                <a:ea typeface="华文细黑" pitchFamily="2" charset="-122"/>
                <a:cs typeface="+mn-cs"/>
              </a:rPr>
              <a:t>WebLMT</a:t>
            </a:r>
            <a:r>
              <a:rPr lang="zh-CN" altLang="zh-CN" sz="1100" kern="1200" dirty="0" smtClean="0">
                <a:solidFill>
                  <a:schemeClr val="tx1"/>
                </a:solidFill>
                <a:latin typeface="FrutigerNext LT Regular" pitchFamily="34" charset="0"/>
                <a:ea typeface="华文细黑" pitchFamily="2" charset="-122"/>
                <a:cs typeface="+mn-cs"/>
              </a:rPr>
              <a:t>上启动</a:t>
            </a:r>
            <a:r>
              <a:rPr lang="en-US" altLang="zh-CN" sz="1100" kern="1200" dirty="0" smtClean="0">
                <a:solidFill>
                  <a:schemeClr val="tx1"/>
                </a:solidFill>
                <a:latin typeface="FrutigerNext LT Regular" pitchFamily="34" charset="0"/>
                <a:ea typeface="华文细黑" pitchFamily="2" charset="-122"/>
                <a:cs typeface="+mn-cs"/>
              </a:rPr>
              <a:t>MAC</a:t>
            </a:r>
            <a:r>
              <a:rPr lang="zh-CN" altLang="zh-CN" sz="1100" kern="1200" dirty="0" smtClean="0">
                <a:solidFill>
                  <a:schemeClr val="tx1"/>
                </a:solidFill>
                <a:latin typeface="FrutigerNext LT Regular" pitchFamily="34" charset="0"/>
                <a:ea typeface="华文细黑" pitchFamily="2" charset="-122"/>
                <a:cs typeface="+mn-cs"/>
              </a:rPr>
              <a:t>跟踪功能进行抓包，观察基站的是否发出了</a:t>
            </a:r>
            <a:r>
              <a:rPr lang="en-US" altLang="zh-CN" sz="1100" kern="1200" dirty="0" smtClean="0">
                <a:solidFill>
                  <a:schemeClr val="tx1"/>
                </a:solidFill>
                <a:latin typeface="FrutigerNext LT Regular" pitchFamily="34" charset="0"/>
                <a:ea typeface="华文细黑" pitchFamily="2" charset="-122"/>
                <a:cs typeface="+mn-cs"/>
              </a:rPr>
              <a:t>ARP</a:t>
            </a:r>
            <a:r>
              <a:rPr lang="zh-CN" altLang="zh-CN" sz="1100" kern="1200" dirty="0" smtClean="0">
                <a:solidFill>
                  <a:schemeClr val="tx1"/>
                </a:solidFill>
                <a:latin typeface="FrutigerNext LT Regular" pitchFamily="34" charset="0"/>
                <a:ea typeface="华文细黑" pitchFamily="2" charset="-122"/>
                <a:cs typeface="+mn-cs"/>
              </a:rPr>
              <a:t>报文、报文是否正确</a:t>
            </a:r>
            <a:r>
              <a:rPr lang="zh-CN" altLang="zh-CN" dirty="0" smtClean="0"/>
              <a:t>。</a:t>
            </a:r>
          </a:p>
          <a:p>
            <a:r>
              <a:rPr lang="zh-CN" altLang="zh-CN" dirty="0" smtClean="0"/>
              <a:t>现场如果方便，可同时在交换机侧也查询</a:t>
            </a:r>
            <a:r>
              <a:rPr lang="en-US" altLang="zh-CN" dirty="0" smtClean="0"/>
              <a:t>ARP</a:t>
            </a:r>
            <a:r>
              <a:rPr lang="zh-CN" altLang="zh-CN" dirty="0" smtClean="0"/>
              <a:t>信息。</a:t>
            </a:r>
          </a:p>
          <a:p>
            <a:r>
              <a:rPr lang="zh-CN" altLang="zh-CN" dirty="0" smtClean="0"/>
              <a:t>基站上的</a:t>
            </a:r>
            <a:r>
              <a:rPr lang="en-US" altLang="zh-CN" dirty="0" smtClean="0"/>
              <a:t>ARP</a:t>
            </a:r>
            <a:r>
              <a:rPr lang="zh-CN" altLang="zh-CN" dirty="0" smtClean="0"/>
              <a:t>老化时间为</a:t>
            </a:r>
            <a:r>
              <a:rPr lang="en-US" altLang="zh-CN" dirty="0" smtClean="0"/>
              <a:t>20</a:t>
            </a:r>
            <a:r>
              <a:rPr lang="zh-CN" altLang="zh-CN" dirty="0" smtClean="0"/>
              <a:t>分钟，若基站与对端通信</a:t>
            </a:r>
            <a:r>
              <a:rPr lang="en-US" altLang="zh-CN" dirty="0" smtClean="0"/>
              <a:t>20</a:t>
            </a:r>
            <a:r>
              <a:rPr lang="zh-CN" altLang="zh-CN" dirty="0" smtClean="0"/>
              <a:t>分钟后就不通了，则说明老化后更新</a:t>
            </a:r>
            <a:r>
              <a:rPr lang="en-US" altLang="zh-CN" dirty="0" smtClean="0"/>
              <a:t>ARP</a:t>
            </a:r>
            <a:r>
              <a:rPr lang="zh-CN" altLang="zh-CN" dirty="0" smtClean="0"/>
              <a:t>失败，若在这</a:t>
            </a:r>
            <a:r>
              <a:rPr lang="en-US" altLang="zh-CN" dirty="0" smtClean="0"/>
              <a:t>20</a:t>
            </a:r>
            <a:r>
              <a:rPr lang="zh-CN" altLang="zh-CN" dirty="0" smtClean="0"/>
              <a:t>分钟内修改了</a:t>
            </a:r>
            <a:r>
              <a:rPr lang="en-US" altLang="zh-CN" dirty="0" smtClean="0"/>
              <a:t>VLAN</a:t>
            </a:r>
            <a:r>
              <a:rPr lang="zh-CN" altLang="zh-CN" dirty="0" smtClean="0"/>
              <a:t>配置，则可以判断是</a:t>
            </a:r>
            <a:r>
              <a:rPr lang="en-US" altLang="zh-CN" dirty="0" smtClean="0"/>
              <a:t>VLAN</a:t>
            </a:r>
            <a:r>
              <a:rPr lang="zh-CN" altLang="zh-CN" dirty="0" smtClean="0"/>
              <a:t>配置不正确导致，若没有修改则需要对端配合一起定位。</a:t>
            </a:r>
            <a:endParaRPr lang="en-US" altLang="zh-CN" dirty="0" smtClean="0"/>
          </a:p>
          <a:p>
            <a:endParaRPr lang="zh-CN" altLang="en-US" dirty="0" smtClean="0"/>
          </a:p>
        </p:txBody>
      </p:sp>
      <p:sp>
        <p:nvSpPr>
          <p:cNvPr id="163844" name="页眉占位符 3"/>
          <p:cNvSpPr>
            <a:spLocks noGrp="1"/>
          </p:cNvSpPr>
          <p:nvPr>
            <p:ph type="hdr" sz="quarter"/>
          </p:nvPr>
        </p:nvSpPr>
        <p:spPr>
          <a:noFill/>
        </p:spPr>
        <p:txBody>
          <a:bodyPr/>
          <a:lstStyle/>
          <a:p>
            <a:r>
              <a:rPr lang="en-US" altLang="zh-CN" dirty="0" smtClean="0"/>
              <a:t>eNodeB LTE </a:t>
            </a:r>
            <a:r>
              <a:rPr lang="zh-CN" altLang="en-US" dirty="0" smtClean="0"/>
              <a:t>传输故障专题</a:t>
            </a:r>
          </a:p>
        </p:txBody>
      </p:sp>
      <p:sp>
        <p:nvSpPr>
          <p:cNvPr id="163845" name="页脚占位符 4"/>
          <p:cNvSpPr>
            <a:spLocks noGrp="1"/>
          </p:cNvSpPr>
          <p:nvPr>
            <p:ph type="ftr" sz="quarter" idx="4"/>
          </p:nvPr>
        </p:nvSpPr>
        <p:spPr>
          <a:noFill/>
        </p:spPr>
        <p:txBody>
          <a:bodyPr/>
          <a:lstStyle/>
          <a:p>
            <a:r>
              <a:rPr lang="zh-CN" altLang="en-US" smtClean="0"/>
              <a:t>华为技术有限公司  版权所有  未经许可不得扩散</a:t>
            </a:r>
            <a:endParaRPr lang="zh-CN" altLang="en-US" sz="1300" smtClean="0">
              <a:ea typeface="宋体" charset="-122"/>
            </a:endParaRPr>
          </a:p>
        </p:txBody>
      </p:sp>
      <p:sp>
        <p:nvSpPr>
          <p:cNvPr id="163846" name="灯片编号占位符 5"/>
          <p:cNvSpPr>
            <a:spLocks noGrp="1"/>
          </p:cNvSpPr>
          <p:nvPr>
            <p:ph type="sldNum" sz="quarter" idx="5"/>
          </p:nvPr>
        </p:nvSpPr>
        <p:spPr>
          <a:noFill/>
        </p:spPr>
        <p:txBody>
          <a:bodyPr/>
          <a:lstStyle/>
          <a:p>
            <a:r>
              <a:rPr lang="en-US" altLang="zh-CN" smtClean="0"/>
              <a:t>P-</a:t>
            </a:r>
            <a:fld id="{C06CEA9C-F521-40FD-AAC3-6D6B22D62F51}" type="slidenum">
              <a:rPr lang="en-US" altLang="zh-CN" smtClean="0"/>
              <a:pPr/>
              <a:t>69</a:t>
            </a:fld>
            <a:endParaRPr lang="en-US" altLang="zh-CN" smtClean="0"/>
          </a:p>
        </p:txBody>
      </p:sp>
    </p:spTree>
    <p:extLst>
      <p:ext uri="{BB962C8B-B14F-4D97-AF65-F5344CB8AC3E}">
        <p14:creationId xmlns:p14="http://schemas.microsoft.com/office/powerpoint/2010/main" val="41552264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幻灯片图像占位符 1"/>
          <p:cNvSpPr>
            <a:spLocks noGrp="1" noRot="1" noChangeAspect="1" noTextEdit="1"/>
          </p:cNvSpPr>
          <p:nvPr>
            <p:ph type="sldImg"/>
          </p:nvPr>
        </p:nvSpPr>
        <p:spPr>
          <a:ln/>
        </p:spPr>
      </p:sp>
      <p:sp>
        <p:nvSpPr>
          <p:cNvPr id="164867" name="备注占位符 2"/>
          <p:cNvSpPr>
            <a:spLocks noGrp="1"/>
          </p:cNvSpPr>
          <p:nvPr>
            <p:ph type="body" idx="1"/>
          </p:nvPr>
        </p:nvSpPr>
        <p:spPr>
          <a:noFill/>
          <a:ln/>
        </p:spPr>
        <p:txBody>
          <a:bodyPr/>
          <a:lstStyle/>
          <a:p>
            <a:r>
              <a:rPr lang="zh-CN" altLang="zh-CN" dirty="0" smtClean="0"/>
              <a:t>若</a:t>
            </a:r>
            <a:r>
              <a:rPr lang="en-US" altLang="zh-CN" dirty="0" smtClean="0"/>
              <a:t>ARP</a:t>
            </a:r>
            <a:r>
              <a:rPr lang="zh-CN" altLang="zh-CN" dirty="0" smtClean="0"/>
              <a:t>报文中所带的</a:t>
            </a:r>
            <a:r>
              <a:rPr lang="en-US" altLang="zh-CN" dirty="0" smtClean="0"/>
              <a:t>VLAN</a:t>
            </a:r>
            <a:r>
              <a:rPr lang="zh-CN" altLang="zh-CN" dirty="0" smtClean="0"/>
              <a:t>是正确的，则可判断基站侧处理正常，可重点</a:t>
            </a:r>
            <a:r>
              <a:rPr lang="zh-CN" altLang="en-US" dirty="0" smtClean="0"/>
              <a:t>关注</a:t>
            </a:r>
            <a:r>
              <a:rPr lang="zh-CN" altLang="zh-CN" dirty="0" smtClean="0"/>
              <a:t>对端设备的</a:t>
            </a:r>
            <a:r>
              <a:rPr lang="en-US" altLang="zh-CN" dirty="0" smtClean="0"/>
              <a:t>VLAN</a:t>
            </a:r>
            <a:r>
              <a:rPr lang="zh-CN" altLang="zh-CN" dirty="0" smtClean="0"/>
              <a:t>配置、端口类型及没有回响应的原因</a:t>
            </a:r>
            <a:r>
              <a:rPr lang="en-US" altLang="zh-CN" dirty="0" smtClean="0"/>
              <a:t>.</a:t>
            </a:r>
            <a:endParaRPr lang="zh-CN" altLang="en-US" dirty="0" smtClean="0"/>
          </a:p>
        </p:txBody>
      </p:sp>
      <p:sp>
        <p:nvSpPr>
          <p:cNvPr id="164868" name="页眉占位符 3"/>
          <p:cNvSpPr>
            <a:spLocks noGrp="1"/>
          </p:cNvSpPr>
          <p:nvPr>
            <p:ph type="hdr" sz="quarter"/>
          </p:nvPr>
        </p:nvSpPr>
        <p:spPr>
          <a:noFill/>
        </p:spPr>
        <p:txBody>
          <a:bodyPr/>
          <a:lstStyle/>
          <a:p>
            <a:r>
              <a:rPr lang="en-US" altLang="zh-CN" dirty="0" smtClean="0"/>
              <a:t>eNodeB LTE </a:t>
            </a:r>
            <a:r>
              <a:rPr lang="zh-CN" altLang="en-US" dirty="0" smtClean="0"/>
              <a:t>传输故障专题</a:t>
            </a:r>
          </a:p>
        </p:txBody>
      </p:sp>
      <p:sp>
        <p:nvSpPr>
          <p:cNvPr id="164869" name="页脚占位符 4"/>
          <p:cNvSpPr>
            <a:spLocks noGrp="1"/>
          </p:cNvSpPr>
          <p:nvPr>
            <p:ph type="ftr" sz="quarter" idx="4"/>
          </p:nvPr>
        </p:nvSpPr>
        <p:spPr>
          <a:noFill/>
        </p:spPr>
        <p:txBody>
          <a:bodyPr/>
          <a:lstStyle/>
          <a:p>
            <a:r>
              <a:rPr lang="zh-CN" altLang="en-US" smtClean="0"/>
              <a:t>华为技术有限公司  版权所有  未经许可不得扩散</a:t>
            </a:r>
            <a:endParaRPr lang="zh-CN" altLang="en-US" sz="1300" smtClean="0">
              <a:ea typeface="宋体" charset="-122"/>
            </a:endParaRPr>
          </a:p>
        </p:txBody>
      </p:sp>
      <p:sp>
        <p:nvSpPr>
          <p:cNvPr id="164870" name="灯片编号占位符 5"/>
          <p:cNvSpPr>
            <a:spLocks noGrp="1"/>
          </p:cNvSpPr>
          <p:nvPr>
            <p:ph type="sldNum" sz="quarter" idx="5"/>
          </p:nvPr>
        </p:nvSpPr>
        <p:spPr>
          <a:noFill/>
        </p:spPr>
        <p:txBody>
          <a:bodyPr/>
          <a:lstStyle/>
          <a:p>
            <a:r>
              <a:rPr lang="en-US" altLang="zh-CN" smtClean="0"/>
              <a:t>P-</a:t>
            </a:r>
            <a:fld id="{DDCB7084-FD59-4668-AC8F-AAB1DDDC7AB8}" type="slidenum">
              <a:rPr lang="en-US" altLang="zh-CN" smtClean="0"/>
              <a:pPr/>
              <a:t>70</a:t>
            </a:fld>
            <a:endParaRPr lang="en-US" altLang="zh-CN" smtClean="0"/>
          </a:p>
        </p:txBody>
      </p:sp>
    </p:spTree>
    <p:extLst>
      <p:ext uri="{BB962C8B-B14F-4D97-AF65-F5344CB8AC3E}">
        <p14:creationId xmlns:p14="http://schemas.microsoft.com/office/powerpoint/2010/main" val="14140159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hdr" sz="quarter"/>
          </p:nvPr>
        </p:nvSpPr>
        <p:spPr>
          <a:noFill/>
        </p:spPr>
        <p:txBody>
          <a:bodyPr/>
          <a:lstStyle/>
          <a:p>
            <a:r>
              <a:rPr lang="en-US" altLang="zh-CN" dirty="0" smtClean="0"/>
              <a:t>eNodeB LTE </a:t>
            </a:r>
            <a:r>
              <a:rPr lang="zh-CN" altLang="en-US" dirty="0" smtClean="0"/>
              <a:t>传输故障专题</a:t>
            </a:r>
          </a:p>
        </p:txBody>
      </p:sp>
      <p:sp>
        <p:nvSpPr>
          <p:cNvPr id="157699" name="Rectangle 6"/>
          <p:cNvSpPr>
            <a:spLocks noGrp="1" noChangeArrowheads="1"/>
          </p:cNvSpPr>
          <p:nvPr>
            <p:ph type="ftr" sz="quarter" idx="4"/>
          </p:nvPr>
        </p:nvSpPr>
        <p:spPr>
          <a:noFill/>
        </p:spPr>
        <p:txBody>
          <a:bodyPr/>
          <a:lstStyle/>
          <a:p>
            <a:r>
              <a:rPr lang="zh-CN" altLang="en-US" smtClean="0"/>
              <a:t>华为技术有限公司  版权所有  未经许可不得扩散</a:t>
            </a:r>
            <a:endParaRPr lang="zh-CN" altLang="en-US" sz="1300" smtClean="0">
              <a:latin typeface="Arial" charset="0"/>
              <a:ea typeface="宋体" charset="-122"/>
            </a:endParaRPr>
          </a:p>
        </p:txBody>
      </p:sp>
      <p:sp>
        <p:nvSpPr>
          <p:cNvPr id="157700" name="Rectangle 7"/>
          <p:cNvSpPr>
            <a:spLocks noGrp="1" noChangeArrowheads="1"/>
          </p:cNvSpPr>
          <p:nvPr>
            <p:ph type="sldNum" sz="quarter" idx="5"/>
          </p:nvPr>
        </p:nvSpPr>
        <p:spPr>
          <a:noFill/>
        </p:spPr>
        <p:txBody>
          <a:bodyPr/>
          <a:lstStyle/>
          <a:p>
            <a:r>
              <a:rPr lang="en-US" altLang="zh-CN" smtClean="0"/>
              <a:t>P-</a:t>
            </a:r>
            <a:fld id="{0F2F3199-0B69-4E6B-BA20-DF985451D407}" type="slidenum">
              <a:rPr lang="en-US" altLang="zh-CN" smtClean="0"/>
              <a:pPr/>
              <a:t>71</a:t>
            </a:fld>
            <a:endParaRPr lang="en-US" altLang="zh-CN" smtClean="0"/>
          </a:p>
        </p:txBody>
      </p:sp>
      <p:sp>
        <p:nvSpPr>
          <p:cNvPr id="157701" name="Rectangle 2"/>
          <p:cNvSpPr>
            <a:spLocks noGrp="1" noRot="1" noChangeAspect="1" noChangeArrowheads="1" noTextEdit="1"/>
          </p:cNvSpPr>
          <p:nvPr>
            <p:ph type="sldImg"/>
          </p:nvPr>
        </p:nvSpPr>
        <p:spPr>
          <a:ln/>
        </p:spPr>
      </p:sp>
      <p:sp>
        <p:nvSpPr>
          <p:cNvPr id="157702"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37486887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hdr" sz="quarter"/>
          </p:nvPr>
        </p:nvSpPr>
        <p:spPr>
          <a:noFill/>
        </p:spPr>
        <p:txBody>
          <a:bodyPr/>
          <a:lstStyle/>
          <a:p>
            <a:r>
              <a:rPr lang="en-US" altLang="zh-CN" dirty="0" smtClean="0"/>
              <a:t>eNodeB LTE </a:t>
            </a:r>
            <a:r>
              <a:rPr lang="zh-CN" altLang="en-US" dirty="0" smtClean="0"/>
              <a:t>传输故障专题</a:t>
            </a:r>
          </a:p>
        </p:txBody>
      </p:sp>
      <p:sp>
        <p:nvSpPr>
          <p:cNvPr id="157699" name="Rectangle 6"/>
          <p:cNvSpPr>
            <a:spLocks noGrp="1" noChangeArrowheads="1"/>
          </p:cNvSpPr>
          <p:nvPr>
            <p:ph type="ftr" sz="quarter" idx="4"/>
          </p:nvPr>
        </p:nvSpPr>
        <p:spPr>
          <a:noFill/>
        </p:spPr>
        <p:txBody>
          <a:bodyPr/>
          <a:lstStyle/>
          <a:p>
            <a:r>
              <a:rPr lang="zh-CN" altLang="en-US" smtClean="0"/>
              <a:t>华为技术有限公司  版权所有  未经许可不得扩散</a:t>
            </a:r>
            <a:endParaRPr lang="zh-CN" altLang="en-US" sz="1300" smtClean="0">
              <a:latin typeface="Arial" charset="0"/>
              <a:ea typeface="宋体" charset="-122"/>
            </a:endParaRPr>
          </a:p>
        </p:txBody>
      </p:sp>
      <p:sp>
        <p:nvSpPr>
          <p:cNvPr id="157700" name="Rectangle 7"/>
          <p:cNvSpPr>
            <a:spLocks noGrp="1" noChangeArrowheads="1"/>
          </p:cNvSpPr>
          <p:nvPr>
            <p:ph type="sldNum" sz="quarter" idx="5"/>
          </p:nvPr>
        </p:nvSpPr>
        <p:spPr>
          <a:noFill/>
        </p:spPr>
        <p:txBody>
          <a:bodyPr/>
          <a:lstStyle/>
          <a:p>
            <a:r>
              <a:rPr lang="en-US" altLang="zh-CN" smtClean="0"/>
              <a:t>P-</a:t>
            </a:r>
            <a:fld id="{0F2F3199-0B69-4E6B-BA20-DF985451D407}" type="slidenum">
              <a:rPr lang="en-US" altLang="zh-CN" smtClean="0"/>
              <a:pPr/>
              <a:t>74</a:t>
            </a:fld>
            <a:endParaRPr lang="en-US" altLang="zh-CN" smtClean="0"/>
          </a:p>
        </p:txBody>
      </p:sp>
      <p:sp>
        <p:nvSpPr>
          <p:cNvPr id="157701" name="Rectangle 2"/>
          <p:cNvSpPr>
            <a:spLocks noGrp="1" noRot="1" noChangeAspect="1" noChangeArrowheads="1" noTextEdit="1"/>
          </p:cNvSpPr>
          <p:nvPr>
            <p:ph type="sldImg"/>
          </p:nvPr>
        </p:nvSpPr>
        <p:spPr>
          <a:ln/>
        </p:spPr>
      </p:sp>
      <p:sp>
        <p:nvSpPr>
          <p:cNvPr id="157702"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2304131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幻灯片图像占位符 1"/>
          <p:cNvSpPr>
            <a:spLocks noGrp="1" noRot="1" noChangeAspect="1" noTextEdit="1"/>
          </p:cNvSpPr>
          <p:nvPr>
            <p:ph type="sldImg"/>
          </p:nvPr>
        </p:nvSpPr>
        <p:spPr>
          <a:ln/>
        </p:spPr>
      </p:sp>
      <p:sp>
        <p:nvSpPr>
          <p:cNvPr id="167939" name="备注占位符 2"/>
          <p:cNvSpPr>
            <a:spLocks noGrp="1"/>
          </p:cNvSpPr>
          <p:nvPr>
            <p:ph type="body" idx="1"/>
          </p:nvPr>
        </p:nvSpPr>
        <p:spPr>
          <a:noFill/>
          <a:ln/>
        </p:spPr>
        <p:txBody>
          <a:bodyPr/>
          <a:lstStyle/>
          <a:p>
            <a:endParaRPr lang="zh-CN" altLang="en-US" smtClean="0"/>
          </a:p>
        </p:txBody>
      </p:sp>
      <p:sp>
        <p:nvSpPr>
          <p:cNvPr id="167940" name="页眉占位符 3"/>
          <p:cNvSpPr>
            <a:spLocks noGrp="1"/>
          </p:cNvSpPr>
          <p:nvPr>
            <p:ph type="hdr" sz="quarter"/>
          </p:nvPr>
        </p:nvSpPr>
        <p:spPr>
          <a:noFill/>
        </p:spPr>
        <p:txBody>
          <a:bodyPr/>
          <a:lstStyle/>
          <a:p>
            <a:r>
              <a:rPr lang="en-US" altLang="zh-CN" dirty="0" smtClean="0"/>
              <a:t>eNodeB LTE </a:t>
            </a:r>
            <a:r>
              <a:rPr lang="zh-CN" altLang="en-US" dirty="0" smtClean="0"/>
              <a:t>传输故障专题</a:t>
            </a:r>
          </a:p>
        </p:txBody>
      </p:sp>
      <p:sp>
        <p:nvSpPr>
          <p:cNvPr id="167941" name="页脚占位符 4"/>
          <p:cNvSpPr>
            <a:spLocks noGrp="1"/>
          </p:cNvSpPr>
          <p:nvPr>
            <p:ph type="ftr" sz="quarter" idx="4"/>
          </p:nvPr>
        </p:nvSpPr>
        <p:spPr>
          <a:noFill/>
        </p:spPr>
        <p:txBody>
          <a:bodyPr/>
          <a:lstStyle/>
          <a:p>
            <a:r>
              <a:rPr lang="zh-CN" altLang="en-US" smtClean="0"/>
              <a:t>华为技术有限公司  版权所有  未经许可不得扩散</a:t>
            </a:r>
            <a:endParaRPr lang="zh-CN" altLang="en-US" sz="1300" smtClean="0">
              <a:ea typeface="宋体" charset="-122"/>
            </a:endParaRPr>
          </a:p>
        </p:txBody>
      </p:sp>
      <p:sp>
        <p:nvSpPr>
          <p:cNvPr id="167942" name="灯片编号占位符 5"/>
          <p:cNvSpPr>
            <a:spLocks noGrp="1"/>
          </p:cNvSpPr>
          <p:nvPr>
            <p:ph type="sldNum" sz="quarter" idx="5"/>
          </p:nvPr>
        </p:nvSpPr>
        <p:spPr>
          <a:noFill/>
        </p:spPr>
        <p:txBody>
          <a:bodyPr/>
          <a:lstStyle/>
          <a:p>
            <a:r>
              <a:rPr lang="en-US" altLang="zh-CN" smtClean="0"/>
              <a:t>P-</a:t>
            </a:r>
            <a:fld id="{A81D531A-B7FD-4509-BC68-84E96BFE466B}" type="slidenum">
              <a:rPr lang="en-US" altLang="zh-CN" smtClean="0"/>
              <a:pPr/>
              <a:t>75</a:t>
            </a:fld>
            <a:endParaRPr lang="en-US" altLang="zh-CN" smtClean="0"/>
          </a:p>
        </p:txBody>
      </p:sp>
    </p:spTree>
    <p:extLst>
      <p:ext uri="{BB962C8B-B14F-4D97-AF65-F5344CB8AC3E}">
        <p14:creationId xmlns:p14="http://schemas.microsoft.com/office/powerpoint/2010/main" val="2066105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a:defRPr/>
            </a:pPr>
            <a:r>
              <a:rPr lang="zh-CN" altLang="en-US" dirty="0" smtClean="0"/>
              <a:t>如果</a:t>
            </a:r>
            <a:r>
              <a:rPr lang="en-US" altLang="zh-CN" dirty="0" err="1" smtClean="0"/>
              <a:t>eNB</a:t>
            </a:r>
            <a:r>
              <a:rPr lang="zh-CN" altLang="en-US" dirty="0" smtClean="0"/>
              <a:t>与网关之间的连接正常，但是仍然不可用，我们应该对</a:t>
            </a:r>
            <a:r>
              <a:rPr lang="en-US" altLang="zh-CN" dirty="0" err="1" smtClean="0"/>
              <a:t>eNB</a:t>
            </a:r>
            <a:r>
              <a:rPr lang="zh-CN" altLang="en-US" dirty="0" smtClean="0"/>
              <a:t>进行故障处理。</a:t>
            </a:r>
            <a:endParaRPr lang="en-US" altLang="zh-CN" b="1" dirty="0" smtClean="0"/>
          </a:p>
          <a:p>
            <a:pPr>
              <a:defRPr/>
            </a:pPr>
            <a:r>
              <a:rPr lang="zh-CN" altLang="en-US" b="1" dirty="0" smtClean="0"/>
              <a:t>传输故障处理步骤：</a:t>
            </a:r>
            <a:endParaRPr lang="en-US" altLang="zh-CN" b="1" dirty="0" smtClean="0"/>
          </a:p>
          <a:p>
            <a:pPr marL="628650" lvl="1" indent="-180975" algn="l" rtl="0" fontAlgn="base">
              <a:lnSpc>
                <a:spcPct val="125000"/>
              </a:lnSpc>
              <a:spcBef>
                <a:spcPct val="0"/>
              </a:spcBef>
              <a:spcAft>
                <a:spcPts val="300"/>
              </a:spcAft>
              <a:buSzPct val="70000"/>
              <a:buFont typeface="Wingdings" pitchFamily="2" charset="2"/>
              <a:buChar char="p"/>
              <a:defRPr/>
            </a:pPr>
            <a:r>
              <a:rPr lang="en-US" altLang="zh-CN" sz="1100" kern="1200" dirty="0" smtClean="0">
                <a:solidFill>
                  <a:schemeClr val="tx1"/>
                </a:solidFill>
                <a:latin typeface="FrutigerNext LT Regular" pitchFamily="34" charset="0"/>
                <a:ea typeface="华文细黑" pitchFamily="2" charset="-122"/>
                <a:cs typeface="+mn-cs"/>
              </a:rPr>
              <a:t>1</a:t>
            </a:r>
            <a:r>
              <a:rPr lang="zh-CN" altLang="en-US" sz="1100" kern="1200" dirty="0" smtClean="0">
                <a:solidFill>
                  <a:schemeClr val="tx1"/>
                </a:solidFill>
                <a:latin typeface="FrutigerNext LT Regular" pitchFamily="34" charset="0"/>
                <a:ea typeface="华文细黑" pitchFamily="2" charset="-122"/>
                <a:cs typeface="+mn-cs"/>
              </a:rPr>
              <a:t>、在</a:t>
            </a:r>
            <a:r>
              <a:rPr lang="en-US" altLang="zh-CN" sz="1100" kern="1200" dirty="0" smtClean="0">
                <a:solidFill>
                  <a:schemeClr val="tx1"/>
                </a:solidFill>
                <a:latin typeface="FrutigerNext LT Regular" pitchFamily="34" charset="0"/>
                <a:ea typeface="华文细黑" pitchFamily="2" charset="-122"/>
                <a:cs typeface="+mn-cs"/>
              </a:rPr>
              <a:t>eNodeB</a:t>
            </a:r>
            <a:r>
              <a:rPr lang="zh-CN" altLang="en-US" sz="1100" kern="1200" dirty="0" smtClean="0">
                <a:solidFill>
                  <a:schemeClr val="tx1"/>
                </a:solidFill>
                <a:latin typeface="FrutigerNext LT Regular" pitchFamily="34" charset="0"/>
                <a:ea typeface="华文细黑" pitchFamily="2" charset="-122"/>
                <a:cs typeface="+mn-cs"/>
              </a:rPr>
              <a:t>的活动告警中，观察是否有以太网链路故障等告警，若有进入</a:t>
            </a:r>
            <a:r>
              <a:rPr lang="en-US" altLang="zh-CN" sz="1100" kern="1200" dirty="0" smtClean="0">
                <a:solidFill>
                  <a:schemeClr val="tx1"/>
                </a:solidFill>
                <a:latin typeface="FrutigerNext LT Regular" pitchFamily="34" charset="0"/>
                <a:ea typeface="华文细黑" pitchFamily="2" charset="-122"/>
                <a:cs typeface="+mn-cs"/>
              </a:rPr>
              <a:t>IP</a:t>
            </a:r>
            <a:r>
              <a:rPr lang="zh-CN" altLang="en-US" sz="1100" kern="1200" dirty="0" smtClean="0">
                <a:solidFill>
                  <a:schemeClr val="tx1"/>
                </a:solidFill>
                <a:latin typeface="FrutigerNext LT Regular" pitchFamily="34" charset="0"/>
                <a:ea typeface="华文细黑" pitchFamily="2" charset="-122"/>
                <a:cs typeface="+mn-cs"/>
              </a:rPr>
              <a:t>物理层故障处理。</a:t>
            </a:r>
            <a:endParaRPr lang="en-US" altLang="zh-CN" sz="1100" kern="1200" dirty="0" smtClean="0">
              <a:solidFill>
                <a:schemeClr val="tx1"/>
              </a:solidFill>
              <a:latin typeface="FrutigerNext LT Regular" pitchFamily="34" charset="0"/>
              <a:ea typeface="华文细黑" pitchFamily="2" charset="-122"/>
              <a:cs typeface="+mn-cs"/>
            </a:endParaRPr>
          </a:p>
          <a:p>
            <a:pPr marL="628650" lvl="1" indent="-180975" algn="l" rtl="0" fontAlgn="base">
              <a:lnSpc>
                <a:spcPct val="125000"/>
              </a:lnSpc>
              <a:spcBef>
                <a:spcPct val="0"/>
              </a:spcBef>
              <a:spcAft>
                <a:spcPts val="300"/>
              </a:spcAft>
              <a:buSzPct val="70000"/>
              <a:buFont typeface="Wingdings" pitchFamily="2" charset="2"/>
              <a:buChar char="p"/>
              <a:defRPr/>
            </a:pPr>
            <a:r>
              <a:rPr lang="en-US" altLang="zh-CN" sz="1100" kern="1200" dirty="0" smtClean="0">
                <a:solidFill>
                  <a:schemeClr val="tx1"/>
                </a:solidFill>
                <a:latin typeface="FrutigerNext LT Regular" pitchFamily="34" charset="0"/>
                <a:ea typeface="华文细黑" pitchFamily="2" charset="-122"/>
                <a:cs typeface="+mn-cs"/>
              </a:rPr>
              <a:t>2</a:t>
            </a:r>
            <a:r>
              <a:rPr lang="zh-CN" altLang="en-US" sz="1100" kern="1200" dirty="0" smtClean="0">
                <a:solidFill>
                  <a:schemeClr val="tx1"/>
                </a:solidFill>
                <a:latin typeface="FrutigerNext LT Regular" pitchFamily="34" charset="0"/>
                <a:ea typeface="华文细黑" pitchFamily="2" charset="-122"/>
                <a:cs typeface="+mn-cs"/>
              </a:rPr>
              <a:t>、如果没有以太网链路故障告警，</a:t>
            </a:r>
            <a:r>
              <a:rPr lang="en-US" altLang="zh-CN" sz="1100" kern="1200" dirty="0" smtClean="0">
                <a:solidFill>
                  <a:schemeClr val="tx1"/>
                </a:solidFill>
                <a:latin typeface="FrutigerNext LT Regular" pitchFamily="34" charset="0"/>
                <a:ea typeface="华文细黑" pitchFamily="2" charset="-122"/>
                <a:cs typeface="+mn-cs"/>
              </a:rPr>
              <a:t>Ping</a:t>
            </a:r>
            <a:r>
              <a:rPr lang="zh-CN" altLang="en-US" sz="1100" kern="1200" dirty="0" smtClean="0">
                <a:solidFill>
                  <a:schemeClr val="tx1"/>
                </a:solidFill>
                <a:latin typeface="FrutigerNext LT Regular" pitchFamily="34" charset="0"/>
                <a:ea typeface="华文细黑" pitchFamily="2" charset="-122"/>
                <a:cs typeface="+mn-cs"/>
              </a:rPr>
              <a:t>离本端最近的</a:t>
            </a:r>
            <a:r>
              <a:rPr lang="en-US" altLang="zh-CN" sz="1100" kern="1200" dirty="0" smtClean="0">
                <a:solidFill>
                  <a:schemeClr val="tx1"/>
                </a:solidFill>
                <a:latin typeface="FrutigerNext LT Regular" pitchFamily="34" charset="0"/>
                <a:ea typeface="华文细黑" pitchFamily="2" charset="-122"/>
                <a:cs typeface="+mn-cs"/>
              </a:rPr>
              <a:t>IP</a:t>
            </a:r>
            <a:r>
              <a:rPr lang="zh-CN" altLang="en-US" sz="1100" kern="1200" dirty="0" smtClean="0">
                <a:solidFill>
                  <a:schemeClr val="tx1"/>
                </a:solidFill>
                <a:latin typeface="FrutigerNext LT Regular" pitchFamily="34" charset="0"/>
                <a:ea typeface="华文细黑" pitchFamily="2" charset="-122"/>
                <a:cs typeface="+mn-cs"/>
              </a:rPr>
              <a:t>地址或者同网段</a:t>
            </a:r>
            <a:r>
              <a:rPr lang="en-US" altLang="zh-CN" sz="1100" kern="1200" dirty="0" smtClean="0">
                <a:solidFill>
                  <a:schemeClr val="tx1"/>
                </a:solidFill>
                <a:latin typeface="FrutigerNext LT Regular" pitchFamily="34" charset="0"/>
                <a:ea typeface="华文细黑" pitchFamily="2" charset="-122"/>
                <a:cs typeface="+mn-cs"/>
              </a:rPr>
              <a:t>IP</a:t>
            </a:r>
            <a:r>
              <a:rPr lang="zh-CN" altLang="en-US" sz="1100" kern="1200" dirty="0" smtClean="0">
                <a:solidFill>
                  <a:schemeClr val="tx1"/>
                </a:solidFill>
                <a:latin typeface="FrutigerNext LT Regular" pitchFamily="34" charset="0"/>
                <a:ea typeface="华文细黑" pitchFamily="2" charset="-122"/>
                <a:cs typeface="+mn-cs"/>
              </a:rPr>
              <a:t>地址，如果</a:t>
            </a:r>
            <a:r>
              <a:rPr lang="en-US" altLang="zh-CN" sz="1100" kern="1200" dirty="0" smtClean="0">
                <a:solidFill>
                  <a:schemeClr val="tx1"/>
                </a:solidFill>
                <a:latin typeface="FrutigerNext LT Regular" pitchFamily="34" charset="0"/>
                <a:ea typeface="华文细黑" pitchFamily="2" charset="-122"/>
                <a:cs typeface="+mn-cs"/>
              </a:rPr>
              <a:t>ping</a:t>
            </a:r>
            <a:r>
              <a:rPr lang="zh-CN" altLang="en-US" sz="1100" kern="1200" dirty="0" smtClean="0">
                <a:solidFill>
                  <a:schemeClr val="tx1"/>
                </a:solidFill>
                <a:latin typeface="FrutigerNext LT Regular" pitchFamily="34" charset="0"/>
                <a:ea typeface="华文细黑" pitchFamily="2" charset="-122"/>
                <a:cs typeface="+mn-cs"/>
              </a:rPr>
              <a:t>不通，初步断定是</a:t>
            </a:r>
            <a:r>
              <a:rPr lang="en-US" altLang="zh-CN" sz="1100" kern="1200" dirty="0" smtClean="0">
                <a:solidFill>
                  <a:schemeClr val="tx1"/>
                </a:solidFill>
                <a:latin typeface="FrutigerNext LT Regular" pitchFamily="34" charset="0"/>
                <a:ea typeface="华文细黑" pitchFamily="2" charset="-122"/>
                <a:cs typeface="+mn-cs"/>
              </a:rPr>
              <a:t>IP</a:t>
            </a:r>
            <a:r>
              <a:rPr lang="zh-CN" altLang="en-US" sz="1100" kern="1200" dirty="0" smtClean="0">
                <a:solidFill>
                  <a:schemeClr val="tx1"/>
                </a:solidFill>
                <a:latin typeface="FrutigerNext LT Regular" pitchFamily="34" charset="0"/>
                <a:ea typeface="华文细黑" pitchFamily="2" charset="-122"/>
                <a:cs typeface="+mn-cs"/>
              </a:rPr>
              <a:t>链路层故障，进入</a:t>
            </a:r>
            <a:r>
              <a:rPr lang="en-US" altLang="zh-CN" sz="1100" kern="1200" dirty="0" smtClean="0">
                <a:solidFill>
                  <a:schemeClr val="tx1"/>
                </a:solidFill>
                <a:latin typeface="FrutigerNext LT Regular" pitchFamily="34" charset="0"/>
                <a:ea typeface="华文细黑" pitchFamily="2" charset="-122"/>
                <a:cs typeface="+mn-cs"/>
              </a:rPr>
              <a:t>IP</a:t>
            </a:r>
            <a:r>
              <a:rPr lang="zh-CN" altLang="en-US" sz="1100" kern="1200" dirty="0" smtClean="0">
                <a:solidFill>
                  <a:schemeClr val="tx1"/>
                </a:solidFill>
                <a:latin typeface="FrutigerNext LT Regular" pitchFamily="34" charset="0"/>
                <a:ea typeface="华文细黑" pitchFamily="2" charset="-122"/>
                <a:cs typeface="+mn-cs"/>
              </a:rPr>
              <a:t>链路层故障处理。</a:t>
            </a:r>
            <a:endParaRPr lang="en-US" altLang="zh-CN" sz="1100" kern="1200" dirty="0" smtClean="0">
              <a:solidFill>
                <a:schemeClr val="tx1"/>
              </a:solidFill>
              <a:latin typeface="FrutigerNext LT Regular" pitchFamily="34" charset="0"/>
              <a:ea typeface="华文细黑" pitchFamily="2" charset="-122"/>
              <a:cs typeface="+mn-cs"/>
            </a:endParaRPr>
          </a:p>
          <a:p>
            <a:pPr marL="628650" lvl="1" indent="-180975" algn="l" rtl="0" fontAlgn="base">
              <a:lnSpc>
                <a:spcPct val="125000"/>
              </a:lnSpc>
              <a:spcBef>
                <a:spcPct val="0"/>
              </a:spcBef>
              <a:spcAft>
                <a:spcPts val="300"/>
              </a:spcAft>
              <a:buSzPct val="70000"/>
              <a:buFont typeface="Wingdings" pitchFamily="2" charset="2"/>
              <a:buChar char="p"/>
              <a:defRPr/>
            </a:pPr>
            <a:r>
              <a:rPr lang="en-US" altLang="zh-CN" sz="1100" kern="1200" dirty="0" smtClean="0">
                <a:solidFill>
                  <a:schemeClr val="tx1"/>
                </a:solidFill>
                <a:latin typeface="FrutigerNext LT Regular" pitchFamily="34" charset="0"/>
                <a:ea typeface="华文细黑" pitchFamily="2" charset="-122"/>
                <a:cs typeface="+mn-cs"/>
              </a:rPr>
              <a:t>3</a:t>
            </a:r>
            <a:r>
              <a:rPr lang="zh-CN" altLang="en-US" sz="1100" kern="1200" dirty="0" smtClean="0">
                <a:solidFill>
                  <a:schemeClr val="tx1"/>
                </a:solidFill>
                <a:latin typeface="FrutigerNext LT Regular" pitchFamily="34" charset="0"/>
                <a:ea typeface="华文细黑" pitchFamily="2" charset="-122"/>
                <a:cs typeface="+mn-cs"/>
              </a:rPr>
              <a:t>、若能</a:t>
            </a:r>
            <a:r>
              <a:rPr lang="en-US" altLang="zh-CN" sz="1100" kern="1200" dirty="0" smtClean="0">
                <a:solidFill>
                  <a:schemeClr val="tx1"/>
                </a:solidFill>
                <a:latin typeface="FrutigerNext LT Regular" pitchFamily="34" charset="0"/>
                <a:ea typeface="华文细黑" pitchFamily="2" charset="-122"/>
                <a:cs typeface="+mn-cs"/>
              </a:rPr>
              <a:t>ping</a:t>
            </a:r>
            <a:r>
              <a:rPr lang="zh-CN" altLang="en-US" sz="1100" kern="1200" dirty="0" smtClean="0">
                <a:solidFill>
                  <a:schemeClr val="tx1"/>
                </a:solidFill>
                <a:latin typeface="FrutigerNext LT Regular" pitchFamily="34" charset="0"/>
                <a:ea typeface="华文细黑" pitchFamily="2" charset="-122"/>
                <a:cs typeface="+mn-cs"/>
              </a:rPr>
              <a:t>通，然后再</a:t>
            </a:r>
            <a:r>
              <a:rPr lang="en-US" altLang="zh-CN" sz="1100" kern="1200" dirty="0" smtClean="0">
                <a:solidFill>
                  <a:schemeClr val="tx1"/>
                </a:solidFill>
                <a:latin typeface="FrutigerNext LT Regular" pitchFamily="34" charset="0"/>
                <a:ea typeface="华文细黑" pitchFamily="2" charset="-122"/>
                <a:cs typeface="+mn-cs"/>
              </a:rPr>
              <a:t>ping</a:t>
            </a:r>
            <a:r>
              <a:rPr lang="zh-CN" altLang="en-US" sz="1100" kern="1200" dirty="0" smtClean="0">
                <a:solidFill>
                  <a:schemeClr val="tx1"/>
                </a:solidFill>
                <a:latin typeface="FrutigerNext LT Regular" pitchFamily="34" charset="0"/>
                <a:ea typeface="华文细黑" pitchFamily="2" charset="-122"/>
                <a:cs typeface="+mn-cs"/>
              </a:rPr>
              <a:t>目的</a:t>
            </a:r>
            <a:r>
              <a:rPr lang="en-US" altLang="zh-CN" sz="1100" kern="1200" dirty="0" smtClean="0">
                <a:solidFill>
                  <a:schemeClr val="tx1"/>
                </a:solidFill>
                <a:latin typeface="FrutigerNext LT Regular" pitchFamily="34" charset="0"/>
                <a:ea typeface="华文细黑" pitchFamily="2" charset="-122"/>
                <a:cs typeface="+mn-cs"/>
              </a:rPr>
              <a:t>IP</a:t>
            </a:r>
            <a:r>
              <a:rPr lang="zh-CN" altLang="en-US" sz="1100" kern="1200" dirty="0" smtClean="0">
                <a:solidFill>
                  <a:schemeClr val="tx1"/>
                </a:solidFill>
                <a:latin typeface="FrutigerNext LT Regular" pitchFamily="34" charset="0"/>
                <a:ea typeface="华文细黑" pitchFamily="2" charset="-122"/>
                <a:cs typeface="+mn-cs"/>
              </a:rPr>
              <a:t>地址，如果</a:t>
            </a:r>
            <a:r>
              <a:rPr lang="en-US" altLang="zh-CN" sz="1100" kern="1200" dirty="0" smtClean="0">
                <a:solidFill>
                  <a:schemeClr val="tx1"/>
                </a:solidFill>
                <a:latin typeface="FrutigerNext LT Regular" pitchFamily="34" charset="0"/>
                <a:ea typeface="华文细黑" pitchFamily="2" charset="-122"/>
                <a:cs typeface="+mn-cs"/>
              </a:rPr>
              <a:t>Ping</a:t>
            </a:r>
            <a:r>
              <a:rPr lang="zh-CN" altLang="en-US" sz="1100" kern="1200" dirty="0" smtClean="0">
                <a:solidFill>
                  <a:schemeClr val="tx1"/>
                </a:solidFill>
                <a:latin typeface="FrutigerNext LT Regular" pitchFamily="34" charset="0"/>
                <a:ea typeface="华文细黑" pitchFamily="2" charset="-122"/>
                <a:cs typeface="+mn-cs"/>
              </a:rPr>
              <a:t>同网段地址可以</a:t>
            </a:r>
            <a:r>
              <a:rPr lang="en-US" altLang="zh-CN" sz="1100" kern="1200" dirty="0" smtClean="0">
                <a:solidFill>
                  <a:schemeClr val="tx1"/>
                </a:solidFill>
                <a:latin typeface="FrutigerNext LT Regular" pitchFamily="34" charset="0"/>
                <a:ea typeface="华文细黑" pitchFamily="2" charset="-122"/>
                <a:cs typeface="+mn-cs"/>
              </a:rPr>
              <a:t>ping</a:t>
            </a:r>
            <a:r>
              <a:rPr lang="zh-CN" altLang="en-US" sz="1100" kern="1200" dirty="0" smtClean="0">
                <a:solidFill>
                  <a:schemeClr val="tx1"/>
                </a:solidFill>
                <a:latin typeface="FrutigerNext LT Regular" pitchFamily="34" charset="0"/>
                <a:ea typeface="华文细黑" pitchFamily="2" charset="-122"/>
                <a:cs typeface="+mn-cs"/>
              </a:rPr>
              <a:t>通但不能</a:t>
            </a:r>
            <a:r>
              <a:rPr lang="en-US" altLang="zh-CN" sz="1100" kern="1200" dirty="0" smtClean="0">
                <a:solidFill>
                  <a:schemeClr val="tx1"/>
                </a:solidFill>
                <a:latin typeface="FrutigerNext LT Regular" pitchFamily="34" charset="0"/>
                <a:ea typeface="华文细黑" pitchFamily="2" charset="-122"/>
                <a:cs typeface="+mn-cs"/>
              </a:rPr>
              <a:t>ping</a:t>
            </a:r>
            <a:r>
              <a:rPr lang="zh-CN" altLang="en-US" sz="1100" kern="1200" dirty="0" smtClean="0">
                <a:solidFill>
                  <a:schemeClr val="tx1"/>
                </a:solidFill>
                <a:latin typeface="FrutigerNext LT Regular" pitchFamily="34" charset="0"/>
                <a:ea typeface="华文细黑" pitchFamily="2" charset="-122"/>
                <a:cs typeface="+mn-cs"/>
              </a:rPr>
              <a:t>通目的地址，初步断定是</a:t>
            </a:r>
            <a:r>
              <a:rPr lang="en-US" altLang="zh-CN" sz="1100" kern="1200" dirty="0" smtClean="0">
                <a:solidFill>
                  <a:schemeClr val="tx1"/>
                </a:solidFill>
                <a:latin typeface="FrutigerNext LT Regular" pitchFamily="34" charset="0"/>
                <a:ea typeface="华文细黑" pitchFamily="2" charset="-122"/>
                <a:cs typeface="+mn-cs"/>
              </a:rPr>
              <a:t>IP</a:t>
            </a:r>
            <a:r>
              <a:rPr lang="zh-CN" altLang="en-US" sz="1100" kern="1200" dirty="0" smtClean="0">
                <a:solidFill>
                  <a:schemeClr val="tx1"/>
                </a:solidFill>
                <a:latin typeface="FrutigerNext LT Regular" pitchFamily="34" charset="0"/>
                <a:ea typeface="华文细黑" pitchFamily="2" charset="-122"/>
                <a:cs typeface="+mn-cs"/>
              </a:rPr>
              <a:t>层链路故障，进入</a:t>
            </a:r>
            <a:r>
              <a:rPr lang="en-US" altLang="zh-CN" sz="1100" kern="1200" dirty="0" smtClean="0">
                <a:solidFill>
                  <a:schemeClr val="tx1"/>
                </a:solidFill>
                <a:latin typeface="FrutigerNext LT Regular" pitchFamily="34" charset="0"/>
                <a:ea typeface="华文细黑" pitchFamily="2" charset="-122"/>
                <a:cs typeface="+mn-cs"/>
              </a:rPr>
              <a:t>IP</a:t>
            </a:r>
            <a:r>
              <a:rPr lang="zh-CN" altLang="en-US" sz="1100" kern="1200" dirty="0" smtClean="0">
                <a:solidFill>
                  <a:schemeClr val="tx1"/>
                </a:solidFill>
                <a:latin typeface="FrutigerNext LT Regular" pitchFamily="34" charset="0"/>
                <a:ea typeface="华文细黑" pitchFamily="2" charset="-122"/>
                <a:cs typeface="+mn-cs"/>
              </a:rPr>
              <a:t>层故障处理。</a:t>
            </a:r>
            <a:endParaRPr lang="en-US" altLang="zh-CN" sz="1100" kern="1200" dirty="0" smtClean="0">
              <a:solidFill>
                <a:schemeClr val="tx1"/>
              </a:solidFill>
              <a:latin typeface="FrutigerNext LT Regular" pitchFamily="34" charset="0"/>
              <a:ea typeface="华文细黑" pitchFamily="2" charset="-122"/>
              <a:cs typeface="+mn-cs"/>
            </a:endParaRPr>
          </a:p>
          <a:p>
            <a:pPr marL="628650" lvl="1" indent="-180975" algn="l" rtl="0" fontAlgn="base">
              <a:lnSpc>
                <a:spcPct val="125000"/>
              </a:lnSpc>
              <a:spcBef>
                <a:spcPct val="0"/>
              </a:spcBef>
              <a:spcAft>
                <a:spcPts val="300"/>
              </a:spcAft>
              <a:buSzPct val="70000"/>
              <a:buFont typeface="Wingdings" pitchFamily="2" charset="2"/>
              <a:buChar char="p"/>
              <a:defRPr/>
            </a:pPr>
            <a:r>
              <a:rPr lang="en-US" altLang="zh-CN" sz="1100" kern="1200" dirty="0" smtClean="0">
                <a:solidFill>
                  <a:schemeClr val="tx1"/>
                </a:solidFill>
                <a:latin typeface="FrutigerNext LT Regular" pitchFamily="34" charset="0"/>
                <a:ea typeface="华文细黑" pitchFamily="2" charset="-122"/>
                <a:cs typeface="+mn-cs"/>
              </a:rPr>
              <a:t>4</a:t>
            </a:r>
            <a:r>
              <a:rPr lang="zh-CN" altLang="en-US" sz="1100" kern="1200" dirty="0" smtClean="0">
                <a:solidFill>
                  <a:schemeClr val="tx1"/>
                </a:solidFill>
                <a:latin typeface="FrutigerNext LT Regular" pitchFamily="34" charset="0"/>
                <a:ea typeface="华文细黑" pitchFamily="2" charset="-122"/>
                <a:cs typeface="+mn-cs"/>
              </a:rPr>
              <a:t>、若都能</a:t>
            </a:r>
            <a:r>
              <a:rPr lang="en-US" altLang="zh-CN" sz="1100" kern="1200" dirty="0" smtClean="0">
                <a:solidFill>
                  <a:schemeClr val="tx1"/>
                </a:solidFill>
                <a:latin typeface="FrutigerNext LT Regular" pitchFamily="34" charset="0"/>
                <a:ea typeface="华文细黑" pitchFamily="2" charset="-122"/>
                <a:cs typeface="+mn-cs"/>
              </a:rPr>
              <a:t>ping</a:t>
            </a:r>
            <a:r>
              <a:rPr lang="zh-CN" altLang="en-US" sz="1100" kern="1200" dirty="0" smtClean="0">
                <a:solidFill>
                  <a:schemeClr val="tx1"/>
                </a:solidFill>
                <a:latin typeface="FrutigerNext LT Regular" pitchFamily="34" charset="0"/>
                <a:ea typeface="华文细黑" pitchFamily="2" charset="-122"/>
                <a:cs typeface="+mn-cs"/>
              </a:rPr>
              <a:t>通</a:t>
            </a:r>
            <a:r>
              <a:rPr lang="en-US" altLang="zh-CN" sz="1100" kern="1200" dirty="0" smtClean="0">
                <a:solidFill>
                  <a:schemeClr val="tx1"/>
                </a:solidFill>
                <a:latin typeface="FrutigerNext LT Regular" pitchFamily="34" charset="0"/>
                <a:ea typeface="华文细黑" pitchFamily="2" charset="-122"/>
                <a:cs typeface="+mn-cs"/>
              </a:rPr>
              <a:t>, </a:t>
            </a:r>
            <a:r>
              <a:rPr lang="zh-CN" altLang="en-US" sz="1100" kern="1200" dirty="0" smtClean="0">
                <a:solidFill>
                  <a:schemeClr val="tx1"/>
                </a:solidFill>
                <a:latin typeface="FrutigerNext LT Regular" pitchFamily="34" charset="0"/>
                <a:ea typeface="华文细黑" pitchFamily="2" charset="-122"/>
                <a:cs typeface="+mn-cs"/>
              </a:rPr>
              <a:t>但故障仍然存在，</a:t>
            </a:r>
            <a:r>
              <a:rPr lang="en-US" altLang="zh-CN" sz="1100" kern="1200" dirty="0" smtClean="0">
                <a:solidFill>
                  <a:schemeClr val="tx1"/>
                </a:solidFill>
                <a:latin typeface="FrutigerNext LT Regular" pitchFamily="34" charset="0"/>
                <a:ea typeface="华文细黑" pitchFamily="2" charset="-122"/>
                <a:cs typeface="+mn-cs"/>
              </a:rPr>
              <a:t> </a:t>
            </a:r>
            <a:r>
              <a:rPr lang="zh-CN" altLang="en-US" sz="1100" kern="1200" dirty="0" smtClean="0">
                <a:solidFill>
                  <a:schemeClr val="tx1"/>
                </a:solidFill>
                <a:latin typeface="FrutigerNext LT Regular" pitchFamily="34" charset="0"/>
                <a:ea typeface="华文细黑" pitchFamily="2" charset="-122"/>
                <a:cs typeface="+mn-cs"/>
              </a:rPr>
              <a:t>请联系华为技术支持。</a:t>
            </a:r>
          </a:p>
          <a:p>
            <a:endParaRPr lang="zh-CN" altLang="en-US" dirty="0"/>
          </a:p>
        </p:txBody>
      </p:sp>
      <p:sp>
        <p:nvSpPr>
          <p:cNvPr id="4" name="页眉占位符 3"/>
          <p:cNvSpPr>
            <a:spLocks noGrp="1"/>
          </p:cNvSpPr>
          <p:nvPr>
            <p:ph type="hdr" sz="quarter" idx="10"/>
          </p:nvPr>
        </p:nvSpPr>
        <p:spPr/>
        <p:txBody>
          <a:bodyPr/>
          <a:lstStyle/>
          <a:p>
            <a:r>
              <a:rPr lang="en-US" altLang="zh-CN" dirty="0" smtClean="0"/>
              <a:t>eNodeB LTE </a:t>
            </a:r>
            <a:r>
              <a:rPr lang="zh-CN" altLang="en-US" dirty="0" smtClean="0"/>
              <a:t>传输故障专题</a:t>
            </a:r>
            <a:endParaRPr lang="zh-CN" altLang="en-US" dirty="0"/>
          </a:p>
        </p:txBody>
      </p:sp>
      <p:sp>
        <p:nvSpPr>
          <p:cNvPr id="5" name="灯片编号占位符 4"/>
          <p:cNvSpPr>
            <a:spLocks noGrp="1"/>
          </p:cNvSpPr>
          <p:nvPr>
            <p:ph type="sldNum" sz="quarter" idx="11"/>
          </p:nvPr>
        </p:nvSpPr>
        <p:spPr/>
        <p:txBody>
          <a:bodyPr/>
          <a:lstStyle/>
          <a:p>
            <a:r>
              <a:rPr lang="en-US" altLang="zh-CN" smtClean="0"/>
              <a:t>P-</a:t>
            </a:r>
            <a:fld id="{53C4D65A-8D61-4BF8-8EE6-980764D8408A}" type="slidenum">
              <a:rPr lang="en-US" altLang="zh-CN" smtClean="0"/>
              <a:pPr/>
              <a:t>6</a:t>
            </a:fld>
            <a:endParaRPr lang="en-US" altLang="zh-CN"/>
          </a:p>
        </p:txBody>
      </p:sp>
      <p:sp>
        <p:nvSpPr>
          <p:cNvPr id="6" name="页脚占位符 5"/>
          <p:cNvSpPr>
            <a:spLocks noGrp="1"/>
          </p:cNvSpPr>
          <p:nvPr>
            <p:ph type="ftr" sz="quarter" idx="12"/>
          </p:nvPr>
        </p:nvSpPr>
        <p:spPr/>
        <p:txBody>
          <a:bodyPr/>
          <a:lstStyle/>
          <a:p>
            <a:r>
              <a:rPr lang="zh-CN" altLang="en-US" smtClean="0"/>
              <a:t>华为技术有限公司  版权所有  未经许可不得扩散</a:t>
            </a:r>
            <a:endParaRPr lang="zh-CN" altLang="en-US" dirty="0"/>
          </a:p>
        </p:txBody>
      </p:sp>
    </p:spTree>
    <p:extLst>
      <p:ext uri="{BB962C8B-B14F-4D97-AF65-F5344CB8AC3E}">
        <p14:creationId xmlns:p14="http://schemas.microsoft.com/office/powerpoint/2010/main" val="260464775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100" kern="1200" dirty="0" smtClean="0">
                <a:solidFill>
                  <a:schemeClr val="tx1"/>
                </a:solidFill>
                <a:latin typeface="FrutigerNext LT Regular" pitchFamily="34" charset="0"/>
                <a:ea typeface="华文细黑" pitchFamily="2" charset="-122"/>
                <a:cs typeface="+mn-cs"/>
              </a:rPr>
              <a:t>当传输网络的带宽有限的情况下，如果</a:t>
            </a:r>
            <a:r>
              <a:rPr lang="en-US" altLang="zh-CN" sz="1100" kern="1200" dirty="0" smtClean="0">
                <a:solidFill>
                  <a:schemeClr val="tx1"/>
                </a:solidFill>
                <a:latin typeface="FrutigerNext LT Regular" pitchFamily="34" charset="0"/>
                <a:ea typeface="华文细黑" pitchFamily="2" charset="-122"/>
                <a:cs typeface="+mn-cs"/>
              </a:rPr>
              <a:t>SCTP</a:t>
            </a:r>
            <a:r>
              <a:rPr lang="zh-CN" altLang="zh-CN" sz="1100" kern="1200" dirty="0" smtClean="0">
                <a:solidFill>
                  <a:schemeClr val="tx1"/>
                </a:solidFill>
                <a:latin typeface="FrutigerNext LT Regular" pitchFamily="34" charset="0"/>
                <a:ea typeface="华文细黑" pitchFamily="2" charset="-122"/>
                <a:cs typeface="+mn-cs"/>
              </a:rPr>
              <a:t>类型业务的</a:t>
            </a:r>
            <a:r>
              <a:rPr lang="en-US" altLang="zh-CN" sz="1100" kern="1200" dirty="0" smtClean="0">
                <a:solidFill>
                  <a:schemeClr val="tx1"/>
                </a:solidFill>
                <a:latin typeface="FrutigerNext LT Regular" pitchFamily="34" charset="0"/>
                <a:ea typeface="华文细黑" pitchFamily="2" charset="-122"/>
                <a:cs typeface="+mn-cs"/>
              </a:rPr>
              <a:t>DSCP</a:t>
            </a:r>
            <a:r>
              <a:rPr lang="zh-CN" altLang="zh-CN" sz="1100" kern="1200" dirty="0" smtClean="0">
                <a:solidFill>
                  <a:schemeClr val="tx1"/>
                </a:solidFill>
                <a:latin typeface="FrutigerNext LT Regular" pitchFamily="34" charset="0"/>
                <a:ea typeface="华文细黑" pitchFamily="2" charset="-122"/>
                <a:cs typeface="+mn-cs"/>
              </a:rPr>
              <a:t>值配置的比其他类型的业务低的话，也会导致</a:t>
            </a:r>
            <a:r>
              <a:rPr lang="en-US" altLang="zh-CN" sz="1100" kern="1200" dirty="0" smtClean="0">
                <a:solidFill>
                  <a:schemeClr val="tx1"/>
                </a:solidFill>
                <a:latin typeface="FrutigerNext LT Regular" pitchFamily="34" charset="0"/>
                <a:ea typeface="华文细黑" pitchFamily="2" charset="-122"/>
                <a:cs typeface="+mn-cs"/>
              </a:rPr>
              <a:t>SCTP</a:t>
            </a:r>
            <a:r>
              <a:rPr lang="zh-CN" altLang="zh-CN" sz="1100" kern="1200" dirty="0" smtClean="0">
                <a:solidFill>
                  <a:schemeClr val="tx1"/>
                </a:solidFill>
                <a:latin typeface="FrutigerNext LT Regular" pitchFamily="34" charset="0"/>
                <a:ea typeface="华文细黑" pitchFamily="2" charset="-122"/>
                <a:cs typeface="+mn-cs"/>
              </a:rPr>
              <a:t>链路闪断的情况，因此需要跟客户确认</a:t>
            </a:r>
            <a:r>
              <a:rPr lang="en-US" altLang="zh-CN" sz="1100" kern="1200" dirty="0" smtClean="0">
                <a:solidFill>
                  <a:schemeClr val="tx1"/>
                </a:solidFill>
                <a:latin typeface="FrutigerNext LT Regular" pitchFamily="34" charset="0"/>
                <a:ea typeface="华文细黑" pitchFamily="2" charset="-122"/>
                <a:cs typeface="+mn-cs"/>
              </a:rPr>
              <a:t>SCTP</a:t>
            </a:r>
            <a:r>
              <a:rPr lang="zh-CN" altLang="zh-CN" sz="1100" kern="1200" dirty="0" smtClean="0">
                <a:solidFill>
                  <a:schemeClr val="tx1"/>
                </a:solidFill>
                <a:latin typeface="FrutigerNext LT Regular" pitchFamily="34" charset="0"/>
                <a:ea typeface="华文细黑" pitchFamily="2" charset="-122"/>
                <a:cs typeface="+mn-cs"/>
              </a:rPr>
              <a:t>业务的</a:t>
            </a:r>
            <a:r>
              <a:rPr lang="en-US" altLang="zh-CN" sz="1100" kern="1200" dirty="0" smtClean="0">
                <a:solidFill>
                  <a:schemeClr val="tx1"/>
                </a:solidFill>
                <a:latin typeface="FrutigerNext LT Regular" pitchFamily="34" charset="0"/>
                <a:ea typeface="华文细黑" pitchFamily="2" charset="-122"/>
                <a:cs typeface="+mn-cs"/>
              </a:rPr>
              <a:t>DSCP</a:t>
            </a:r>
            <a:r>
              <a:rPr lang="zh-CN" altLang="zh-CN" sz="1100" kern="1200" dirty="0" smtClean="0">
                <a:solidFill>
                  <a:schemeClr val="tx1"/>
                </a:solidFill>
                <a:latin typeface="FrutigerNext LT Regular" pitchFamily="34" charset="0"/>
                <a:ea typeface="华文细黑" pitchFamily="2" charset="-122"/>
                <a:cs typeface="+mn-cs"/>
              </a:rPr>
              <a:t>值的配置在传输网络中是否具有较高的优先级</a:t>
            </a:r>
            <a:endParaRPr lang="zh-CN" altLang="en-US" dirty="0"/>
          </a:p>
        </p:txBody>
      </p:sp>
      <p:sp>
        <p:nvSpPr>
          <p:cNvPr id="4" name="页眉占位符 3"/>
          <p:cNvSpPr>
            <a:spLocks noGrp="1"/>
          </p:cNvSpPr>
          <p:nvPr>
            <p:ph type="hdr" sz="quarter" idx="10"/>
          </p:nvPr>
        </p:nvSpPr>
        <p:spPr/>
        <p:txBody>
          <a:bodyPr/>
          <a:lstStyle/>
          <a:p>
            <a:r>
              <a:rPr lang="en-US" altLang="zh-CN" dirty="0" smtClean="0"/>
              <a:t>eNodeB LTE </a:t>
            </a:r>
            <a:r>
              <a:rPr lang="zh-CN" altLang="en-US" dirty="0" smtClean="0"/>
              <a:t>传输故障专题</a:t>
            </a:r>
            <a:endParaRPr lang="zh-CN" altLang="en-US" dirty="0"/>
          </a:p>
        </p:txBody>
      </p:sp>
      <p:sp>
        <p:nvSpPr>
          <p:cNvPr id="5" name="灯片编号占位符 4"/>
          <p:cNvSpPr>
            <a:spLocks noGrp="1"/>
          </p:cNvSpPr>
          <p:nvPr>
            <p:ph type="sldNum" sz="quarter" idx="11"/>
          </p:nvPr>
        </p:nvSpPr>
        <p:spPr/>
        <p:txBody>
          <a:bodyPr/>
          <a:lstStyle/>
          <a:p>
            <a:r>
              <a:rPr lang="en-US" altLang="zh-CN" smtClean="0"/>
              <a:t>P-</a:t>
            </a:r>
            <a:fld id="{53C4D65A-8D61-4BF8-8EE6-980764D8408A}" type="slidenum">
              <a:rPr lang="en-US" altLang="zh-CN" smtClean="0"/>
              <a:pPr/>
              <a:t>81</a:t>
            </a:fld>
            <a:endParaRPr lang="en-US" altLang="zh-CN"/>
          </a:p>
        </p:txBody>
      </p:sp>
      <p:sp>
        <p:nvSpPr>
          <p:cNvPr id="6" name="页脚占位符 5"/>
          <p:cNvSpPr>
            <a:spLocks noGrp="1"/>
          </p:cNvSpPr>
          <p:nvPr>
            <p:ph type="ftr" sz="quarter" idx="12"/>
          </p:nvPr>
        </p:nvSpPr>
        <p:spPr/>
        <p:txBody>
          <a:bodyPr/>
          <a:lstStyle/>
          <a:p>
            <a:r>
              <a:rPr lang="zh-CN" altLang="en-US" smtClean="0"/>
              <a:t>华为技术有限公司  版权所有  未经许可不得扩散</a:t>
            </a:r>
            <a:endParaRPr lang="zh-CN" altLang="en-US" dirty="0"/>
          </a:p>
        </p:txBody>
      </p:sp>
    </p:spTree>
    <p:extLst>
      <p:ext uri="{BB962C8B-B14F-4D97-AF65-F5344CB8AC3E}">
        <p14:creationId xmlns:p14="http://schemas.microsoft.com/office/powerpoint/2010/main" val="2102265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a:ln/>
        </p:spPr>
      </p:sp>
      <p:sp>
        <p:nvSpPr>
          <p:cNvPr id="96259" name="备注占位符 2"/>
          <p:cNvSpPr>
            <a:spLocks noGrp="1"/>
          </p:cNvSpPr>
          <p:nvPr>
            <p:ph type="body" idx="1"/>
          </p:nvPr>
        </p:nvSpPr>
        <p:spPr>
          <a:noFill/>
          <a:ln/>
        </p:spPr>
        <p:txBody>
          <a:bodyPr/>
          <a:lstStyle/>
          <a:p>
            <a:pPr marL="180975" indent="-180975" algn="l" rtl="0" fontAlgn="base">
              <a:lnSpc>
                <a:spcPct val="125000"/>
              </a:lnSpc>
              <a:spcBef>
                <a:spcPct val="0"/>
              </a:spcBef>
              <a:spcAft>
                <a:spcPts val="300"/>
              </a:spcAft>
              <a:buSzPct val="70000"/>
              <a:buFont typeface="Wingdings" pitchFamily="2" charset="2"/>
              <a:buChar char="l"/>
            </a:pPr>
            <a:r>
              <a:rPr lang="zh-CN" altLang="en-US" sz="1100" kern="1200" dirty="0" smtClean="0">
                <a:solidFill>
                  <a:schemeClr val="tx1"/>
                </a:solidFill>
                <a:latin typeface="FrutigerNext LT Regular" pitchFamily="34" charset="0"/>
                <a:ea typeface="华文细黑" pitchFamily="2" charset="-122"/>
                <a:cs typeface="+mn-cs"/>
              </a:rPr>
              <a:t>长时间未收到心跳响应，发送</a:t>
            </a:r>
            <a:r>
              <a:rPr lang="en-US" altLang="zh-CN" sz="1100" kern="1200" dirty="0" smtClean="0">
                <a:solidFill>
                  <a:schemeClr val="tx1"/>
                </a:solidFill>
                <a:latin typeface="FrutigerNext LT Regular" pitchFamily="34" charset="0"/>
                <a:ea typeface="华文细黑" pitchFamily="2" charset="-122"/>
                <a:cs typeface="+mn-cs"/>
              </a:rPr>
              <a:t>ABORT</a:t>
            </a:r>
            <a:r>
              <a:rPr lang="zh-CN" altLang="en-US" sz="1100" kern="1200" dirty="0" smtClean="0">
                <a:solidFill>
                  <a:schemeClr val="tx1"/>
                </a:solidFill>
                <a:latin typeface="FrutigerNext LT Regular" pitchFamily="34" charset="0"/>
                <a:ea typeface="华文细黑" pitchFamily="2" charset="-122"/>
                <a:cs typeface="+mn-cs"/>
              </a:rPr>
              <a:t>消息主动拆掉链路 </a:t>
            </a:r>
          </a:p>
          <a:p>
            <a:pPr lvl="1"/>
            <a:r>
              <a:rPr lang="zh-CN" altLang="en-US" dirty="0" smtClean="0"/>
              <a:t>当心跳消息在系统设定的</a:t>
            </a:r>
            <a:r>
              <a:rPr lang="en-US" altLang="zh-CN" dirty="0" smtClean="0"/>
              <a:t>RTO</a:t>
            </a:r>
            <a:r>
              <a:rPr lang="zh-CN" altLang="en-US" dirty="0" smtClean="0"/>
              <a:t>时间内得不到应答，系统偶联重传计数加</a:t>
            </a:r>
            <a:r>
              <a:rPr lang="en-US" altLang="zh-CN" dirty="0" smtClean="0"/>
              <a:t>1</a:t>
            </a:r>
            <a:r>
              <a:rPr lang="zh-CN" altLang="en-US" dirty="0" smtClean="0"/>
              <a:t>，当偶联重传计数累计超过</a:t>
            </a:r>
            <a:r>
              <a:rPr lang="en-US" altLang="zh-CN" dirty="0" smtClean="0"/>
              <a:t>SCTP</a:t>
            </a:r>
            <a:r>
              <a:rPr lang="zh-CN" altLang="en-US" dirty="0" smtClean="0"/>
              <a:t>参数的“偶联最大重传次数”后会主动发送</a:t>
            </a:r>
            <a:r>
              <a:rPr lang="en-US" altLang="zh-CN" dirty="0" smtClean="0"/>
              <a:t>ABORT</a:t>
            </a:r>
            <a:r>
              <a:rPr lang="zh-CN" altLang="en-US" dirty="0" smtClean="0"/>
              <a:t>消息断链</a:t>
            </a:r>
          </a:p>
          <a:p>
            <a:r>
              <a:rPr lang="zh-CN" altLang="en-US" dirty="0" smtClean="0"/>
              <a:t>长时间未收到数据消息应答响应，发送</a:t>
            </a:r>
            <a:r>
              <a:rPr lang="en-US" altLang="zh-CN" dirty="0" smtClean="0"/>
              <a:t>ABORT</a:t>
            </a:r>
            <a:r>
              <a:rPr lang="zh-CN" altLang="en-US" dirty="0" smtClean="0"/>
              <a:t>消息主动拆掉链路 </a:t>
            </a:r>
          </a:p>
          <a:p>
            <a:pPr lvl="1"/>
            <a:r>
              <a:rPr lang="zh-CN" altLang="en-US" dirty="0" smtClean="0"/>
              <a:t>当数据消息在系统设定的</a:t>
            </a:r>
            <a:r>
              <a:rPr lang="en-US" altLang="zh-CN" dirty="0" smtClean="0"/>
              <a:t>RTO</a:t>
            </a:r>
            <a:r>
              <a:rPr lang="zh-CN" altLang="en-US" dirty="0" smtClean="0"/>
              <a:t>时间内得不到证实，系统偶联重传计数加</a:t>
            </a:r>
            <a:r>
              <a:rPr lang="en-US" altLang="zh-CN" dirty="0" smtClean="0"/>
              <a:t>1</a:t>
            </a:r>
            <a:r>
              <a:rPr lang="zh-CN" altLang="en-US" dirty="0" smtClean="0"/>
              <a:t>，当偶联重传计数累积超过</a:t>
            </a:r>
            <a:r>
              <a:rPr lang="en-US" altLang="zh-CN" dirty="0" smtClean="0"/>
              <a:t>SCTP</a:t>
            </a:r>
            <a:r>
              <a:rPr lang="zh-CN" altLang="en-US" dirty="0" smtClean="0"/>
              <a:t>参数的“偶联最大重传次数”后会主动发送</a:t>
            </a:r>
            <a:r>
              <a:rPr lang="en-US" altLang="zh-CN" dirty="0" smtClean="0"/>
              <a:t>ABORT</a:t>
            </a:r>
            <a:r>
              <a:rPr lang="zh-CN" altLang="en-US" dirty="0" smtClean="0"/>
              <a:t>消息断链</a:t>
            </a:r>
          </a:p>
          <a:p>
            <a:r>
              <a:rPr lang="zh-CN" altLang="en-US" dirty="0" smtClean="0"/>
              <a:t>总之，在</a:t>
            </a:r>
            <a:r>
              <a:rPr lang="en-US" altLang="zh-CN" dirty="0" smtClean="0"/>
              <a:t>SCTP</a:t>
            </a:r>
            <a:r>
              <a:rPr lang="zh-CN" altLang="en-US" dirty="0" smtClean="0"/>
              <a:t>协议当中当中就只有以上这么几类消息，</a:t>
            </a:r>
            <a:r>
              <a:rPr lang="en-US" altLang="zh-CN" dirty="0" smtClean="0"/>
              <a:t>INIT </a:t>
            </a:r>
            <a:r>
              <a:rPr lang="zh-CN" altLang="en-US" dirty="0" smtClean="0"/>
              <a:t>和</a:t>
            </a:r>
            <a:r>
              <a:rPr lang="en-US" altLang="zh-CN" dirty="0" err="1" smtClean="0"/>
              <a:t>Cookkie</a:t>
            </a:r>
            <a:r>
              <a:rPr lang="zh-CN" altLang="en-US" dirty="0" smtClean="0"/>
              <a:t>这两个消息是</a:t>
            </a:r>
            <a:r>
              <a:rPr lang="en-US" altLang="zh-CN" dirty="0" smtClean="0"/>
              <a:t>SCTP</a:t>
            </a:r>
            <a:r>
              <a:rPr lang="zh-CN" altLang="en-US" dirty="0" smtClean="0"/>
              <a:t>偶联建立过程中的握手消息。</a:t>
            </a:r>
            <a:r>
              <a:rPr lang="en-US" altLang="zh-CN" dirty="0" smtClean="0"/>
              <a:t>Heart beat</a:t>
            </a:r>
            <a:r>
              <a:rPr lang="zh-CN" altLang="en-US" dirty="0" smtClean="0"/>
              <a:t>是心跳消息，主要是用来对偶联中的路径进行检测和管理；</a:t>
            </a:r>
            <a:r>
              <a:rPr lang="en-US" altLang="zh-CN" dirty="0" smtClean="0"/>
              <a:t>DATA</a:t>
            </a:r>
            <a:r>
              <a:rPr lang="zh-CN" altLang="en-US" dirty="0" smtClean="0"/>
              <a:t>消息是数据发送消息；如果一个路径上没有</a:t>
            </a:r>
            <a:r>
              <a:rPr lang="en-US" altLang="zh-CN" dirty="0" smtClean="0"/>
              <a:t>DATA</a:t>
            </a:r>
            <a:r>
              <a:rPr lang="zh-CN" altLang="en-US" dirty="0" smtClean="0"/>
              <a:t>消息，就靠心跳消息来检测路径是否正常，如果有</a:t>
            </a:r>
            <a:r>
              <a:rPr lang="en-US" altLang="zh-CN" dirty="0" smtClean="0"/>
              <a:t>DATA</a:t>
            </a:r>
            <a:r>
              <a:rPr lang="zh-CN" altLang="en-US" dirty="0" smtClean="0"/>
              <a:t>消息，就不再发送新心跳消息。 </a:t>
            </a:r>
          </a:p>
          <a:p>
            <a:pPr lvl="1"/>
            <a:endParaRPr lang="zh-CN" altLang="en-US" dirty="0" smtClean="0"/>
          </a:p>
          <a:p>
            <a:pPr>
              <a:buFont typeface="Wingdings" pitchFamily="2" charset="2"/>
              <a:buNone/>
            </a:pPr>
            <a:r>
              <a:rPr lang="en-US" altLang="zh-CN" dirty="0" smtClean="0"/>
              <a:t>	</a:t>
            </a:r>
            <a:endParaRPr lang="zh-CN" altLang="en-US" dirty="0" smtClean="0"/>
          </a:p>
          <a:p>
            <a:endParaRPr lang="zh-CN" altLang="en-US" dirty="0" smtClean="0"/>
          </a:p>
        </p:txBody>
      </p:sp>
      <p:sp>
        <p:nvSpPr>
          <p:cNvPr id="96261" name="页脚占位符 4"/>
          <p:cNvSpPr>
            <a:spLocks noGrp="1"/>
          </p:cNvSpPr>
          <p:nvPr>
            <p:ph type="ftr" sz="quarter" idx="4"/>
          </p:nvPr>
        </p:nvSpPr>
        <p:spPr>
          <a:noFill/>
        </p:spPr>
        <p:txBody>
          <a:bodyPr/>
          <a:lstStyle/>
          <a:p>
            <a:r>
              <a:rPr lang="zh-CN" altLang="en-US" smtClean="0"/>
              <a:t>华为技术有限公司  版权所有  未经许可不得扩散</a:t>
            </a:r>
            <a:endParaRPr lang="zh-CN" altLang="en-US" sz="1300" smtClean="0">
              <a:ea typeface="宋体" charset="-122"/>
            </a:endParaRPr>
          </a:p>
        </p:txBody>
      </p:sp>
      <p:sp>
        <p:nvSpPr>
          <p:cNvPr id="96262" name="灯片编号占位符 5"/>
          <p:cNvSpPr>
            <a:spLocks noGrp="1"/>
          </p:cNvSpPr>
          <p:nvPr>
            <p:ph type="sldNum" sz="quarter" idx="5"/>
          </p:nvPr>
        </p:nvSpPr>
        <p:spPr>
          <a:noFill/>
        </p:spPr>
        <p:txBody>
          <a:bodyPr/>
          <a:lstStyle/>
          <a:p>
            <a:r>
              <a:rPr lang="en-US" altLang="zh-CN" smtClean="0"/>
              <a:t>P-</a:t>
            </a:r>
            <a:fld id="{A60184EF-9BC7-45B9-9B05-D7244DFC8FEE}" type="slidenum">
              <a:rPr lang="en-US" altLang="zh-CN" smtClean="0"/>
              <a:pPr/>
              <a:t>82</a:t>
            </a:fld>
            <a:endParaRPr lang="en-US" altLang="zh-CN" smtClean="0"/>
          </a:p>
        </p:txBody>
      </p:sp>
      <p:sp>
        <p:nvSpPr>
          <p:cNvPr id="7" name="页眉占位符 3"/>
          <p:cNvSpPr>
            <a:spLocks noGrp="1"/>
          </p:cNvSpPr>
          <p:nvPr>
            <p:ph type="hdr" sz="quarter"/>
          </p:nvPr>
        </p:nvSpPr>
        <p:spPr>
          <a:xfrm>
            <a:off x="892175" y="390525"/>
            <a:ext cx="3076575" cy="512763"/>
          </a:xfrm>
        </p:spPr>
        <p:txBody>
          <a:bodyPr/>
          <a:lstStyle/>
          <a:p>
            <a:r>
              <a:rPr lang="en-US" altLang="zh-CN" dirty="0" smtClean="0"/>
              <a:t>eNodeB LTE </a:t>
            </a:r>
            <a:r>
              <a:rPr lang="zh-CN" altLang="en-US" dirty="0" smtClean="0"/>
              <a:t>传输故障专题</a:t>
            </a:r>
            <a:endParaRPr lang="zh-CN" altLang="en-US" dirty="0"/>
          </a:p>
        </p:txBody>
      </p:sp>
    </p:spTree>
    <p:extLst>
      <p:ext uri="{BB962C8B-B14F-4D97-AF65-F5344CB8AC3E}">
        <p14:creationId xmlns:p14="http://schemas.microsoft.com/office/powerpoint/2010/main" val="40286959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a:ln/>
        </p:spPr>
      </p:sp>
      <p:sp>
        <p:nvSpPr>
          <p:cNvPr id="96259" name="备注占位符 2"/>
          <p:cNvSpPr>
            <a:spLocks noGrp="1"/>
          </p:cNvSpPr>
          <p:nvPr>
            <p:ph type="body" idx="1"/>
          </p:nvPr>
        </p:nvSpPr>
        <p:spPr>
          <a:noFill/>
          <a:ln/>
        </p:spPr>
        <p:txBody>
          <a:bodyPr/>
          <a:lstStyle/>
          <a:p>
            <a:r>
              <a:rPr lang="zh-CN" altLang="en-US" smtClean="0"/>
              <a:t>典型</a:t>
            </a:r>
            <a:r>
              <a:rPr lang="en-US" altLang="zh-CN" smtClean="0"/>
              <a:t>IP</a:t>
            </a:r>
            <a:r>
              <a:rPr lang="zh-CN" altLang="en-US" smtClean="0"/>
              <a:t>包大小定义：</a:t>
            </a:r>
            <a:endParaRPr lang="en-US" altLang="zh-CN" smtClean="0"/>
          </a:p>
          <a:p>
            <a:pPr lvl="1"/>
            <a:r>
              <a:rPr lang="zh-CN" altLang="en-US" smtClean="0"/>
              <a:t>小包：</a:t>
            </a:r>
            <a:r>
              <a:rPr lang="en-US" altLang="zh-CN" smtClean="0"/>
              <a:t>32</a:t>
            </a:r>
            <a:r>
              <a:rPr lang="zh-CN" altLang="en-US" smtClean="0"/>
              <a:t>字节；</a:t>
            </a:r>
            <a:endParaRPr lang="en-US" altLang="zh-CN" smtClean="0"/>
          </a:p>
          <a:p>
            <a:pPr lvl="1"/>
            <a:r>
              <a:rPr lang="zh-CN" altLang="en-US" smtClean="0"/>
              <a:t>中包：</a:t>
            </a:r>
            <a:r>
              <a:rPr lang="en-US" altLang="zh-CN" smtClean="0"/>
              <a:t>1000</a:t>
            </a:r>
            <a:r>
              <a:rPr lang="zh-CN" altLang="en-US" smtClean="0"/>
              <a:t>字节；</a:t>
            </a:r>
            <a:endParaRPr lang="en-US" altLang="zh-CN" smtClean="0"/>
          </a:p>
          <a:p>
            <a:pPr lvl="1"/>
            <a:r>
              <a:rPr lang="zh-CN" altLang="en-US" smtClean="0"/>
              <a:t>大包：</a:t>
            </a:r>
            <a:r>
              <a:rPr lang="en-US" altLang="zh-CN" smtClean="0"/>
              <a:t>1500</a:t>
            </a:r>
            <a:r>
              <a:rPr lang="zh-CN" altLang="en-US" smtClean="0"/>
              <a:t>字节；</a:t>
            </a:r>
            <a:endParaRPr lang="en-US" altLang="zh-CN" smtClean="0"/>
          </a:p>
          <a:p>
            <a:r>
              <a:rPr lang="en-US" altLang="zh-CN" smtClean="0">
                <a:solidFill>
                  <a:srgbClr val="000000"/>
                </a:solidFill>
              </a:rPr>
              <a:t>PING</a:t>
            </a:r>
            <a:r>
              <a:rPr lang="zh-CN" altLang="en-US" smtClean="0">
                <a:solidFill>
                  <a:srgbClr val="000000"/>
                </a:solidFill>
              </a:rPr>
              <a:t>包测试手段：如果设置</a:t>
            </a:r>
            <a:r>
              <a:rPr lang="en-US" altLang="zh-CN" smtClean="0">
                <a:solidFill>
                  <a:srgbClr val="000000"/>
                </a:solidFill>
              </a:rPr>
              <a:t>ping</a:t>
            </a:r>
            <a:r>
              <a:rPr lang="zh-CN" altLang="en-US" smtClean="0">
                <a:solidFill>
                  <a:srgbClr val="000000"/>
                </a:solidFill>
              </a:rPr>
              <a:t>包大小为</a:t>
            </a:r>
            <a:r>
              <a:rPr lang="en-US" altLang="zh-CN" smtClean="0">
                <a:solidFill>
                  <a:srgbClr val="000000"/>
                </a:solidFill>
              </a:rPr>
              <a:t>1500</a:t>
            </a:r>
            <a:r>
              <a:rPr lang="zh-CN" altLang="en-US" smtClean="0">
                <a:solidFill>
                  <a:srgbClr val="000000"/>
                </a:solidFill>
              </a:rPr>
              <a:t>，未收到回应报文，大致可以估算出承载网设置的</a:t>
            </a:r>
            <a:r>
              <a:rPr lang="en-US" altLang="zh-CN" smtClean="0">
                <a:solidFill>
                  <a:srgbClr val="000000"/>
                </a:solidFill>
              </a:rPr>
              <a:t>MTU</a:t>
            </a:r>
            <a:r>
              <a:rPr lang="zh-CN" altLang="en-US" smtClean="0">
                <a:solidFill>
                  <a:srgbClr val="000000"/>
                </a:solidFill>
              </a:rPr>
              <a:t>值不大于</a:t>
            </a:r>
            <a:r>
              <a:rPr lang="en-US" altLang="zh-CN" smtClean="0">
                <a:solidFill>
                  <a:srgbClr val="000000"/>
                </a:solidFill>
              </a:rPr>
              <a:t>1500</a:t>
            </a:r>
            <a:r>
              <a:rPr lang="zh-CN" altLang="en-US" smtClean="0">
                <a:solidFill>
                  <a:srgbClr val="000000"/>
                </a:solidFill>
              </a:rPr>
              <a:t>；</a:t>
            </a:r>
            <a:endParaRPr lang="en-US" altLang="zh-CN" smtClean="0">
              <a:solidFill>
                <a:srgbClr val="000000"/>
              </a:solidFill>
            </a:endParaRPr>
          </a:p>
          <a:p>
            <a:pPr lvl="2"/>
            <a:endParaRPr lang="zh-CN" altLang="en-US" smtClean="0"/>
          </a:p>
        </p:txBody>
      </p:sp>
      <p:sp>
        <p:nvSpPr>
          <p:cNvPr id="96260" name="页眉占位符 3"/>
          <p:cNvSpPr>
            <a:spLocks noGrp="1"/>
          </p:cNvSpPr>
          <p:nvPr>
            <p:ph type="hdr" sz="quarter"/>
          </p:nvPr>
        </p:nvSpPr>
        <p:spPr>
          <a:noFill/>
        </p:spPr>
        <p:txBody>
          <a:bodyPr/>
          <a:lstStyle/>
          <a:p>
            <a:r>
              <a:rPr lang="zh-CN" altLang="en-US" smtClean="0"/>
              <a:t>课程名称</a:t>
            </a:r>
          </a:p>
        </p:txBody>
      </p:sp>
      <p:sp>
        <p:nvSpPr>
          <p:cNvPr id="96261" name="页脚占位符 4"/>
          <p:cNvSpPr>
            <a:spLocks noGrp="1"/>
          </p:cNvSpPr>
          <p:nvPr>
            <p:ph type="ftr" sz="quarter" idx="4"/>
          </p:nvPr>
        </p:nvSpPr>
        <p:spPr>
          <a:noFill/>
        </p:spPr>
        <p:txBody>
          <a:bodyPr/>
          <a:lstStyle/>
          <a:p>
            <a:r>
              <a:rPr lang="zh-CN" altLang="en-US" smtClean="0"/>
              <a:t>华为技术有限公司  版权所有  未经许可不得扩散</a:t>
            </a:r>
            <a:endParaRPr lang="zh-CN" altLang="en-US" sz="1300" smtClean="0">
              <a:ea typeface="宋体" charset="-122"/>
            </a:endParaRPr>
          </a:p>
        </p:txBody>
      </p:sp>
      <p:sp>
        <p:nvSpPr>
          <p:cNvPr id="96262" name="灯片编号占位符 5"/>
          <p:cNvSpPr>
            <a:spLocks noGrp="1"/>
          </p:cNvSpPr>
          <p:nvPr>
            <p:ph type="sldNum" sz="quarter" idx="5"/>
          </p:nvPr>
        </p:nvSpPr>
        <p:spPr>
          <a:noFill/>
        </p:spPr>
        <p:txBody>
          <a:bodyPr/>
          <a:lstStyle/>
          <a:p>
            <a:r>
              <a:rPr lang="en-US" altLang="zh-CN" smtClean="0"/>
              <a:t>P-</a:t>
            </a:r>
            <a:fld id="{DEE9DEB1-71D4-46BB-A1FC-365C2C42CA61}" type="slidenum">
              <a:rPr lang="en-US" altLang="zh-CN" smtClean="0"/>
              <a:pPr/>
              <a:t>83</a:t>
            </a:fld>
            <a:endParaRPr lang="en-US" altLang="zh-CN" smtClean="0"/>
          </a:p>
        </p:txBody>
      </p:sp>
    </p:spTree>
    <p:extLst>
      <p:ext uri="{BB962C8B-B14F-4D97-AF65-F5344CB8AC3E}">
        <p14:creationId xmlns:p14="http://schemas.microsoft.com/office/powerpoint/2010/main" val="160796923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幻灯片图像占位符 1"/>
          <p:cNvSpPr>
            <a:spLocks noGrp="1" noRot="1" noChangeAspect="1" noTextEdit="1"/>
          </p:cNvSpPr>
          <p:nvPr>
            <p:ph type="sldImg"/>
          </p:nvPr>
        </p:nvSpPr>
        <p:spPr>
          <a:ln/>
        </p:spPr>
      </p:sp>
      <p:sp>
        <p:nvSpPr>
          <p:cNvPr id="169987" name="备注占位符 2"/>
          <p:cNvSpPr>
            <a:spLocks noGrp="1"/>
          </p:cNvSpPr>
          <p:nvPr>
            <p:ph type="body" idx="1"/>
          </p:nvPr>
        </p:nvSpPr>
        <p:spPr>
          <a:noFill/>
          <a:ln/>
        </p:spPr>
        <p:txBody>
          <a:bodyPr/>
          <a:lstStyle/>
          <a:p>
            <a:r>
              <a:rPr lang="en-US" altLang="zh-CN" dirty="0" smtClean="0"/>
              <a:t>STR PORTREDIRECT</a:t>
            </a:r>
            <a:r>
              <a:rPr lang="zh-CN" altLang="en-US" dirty="0" smtClean="0"/>
              <a:t>启用端口重镜像进行抓包。如果需要的包没有抓到，那么是出端口没有发出来；如果抓到了，则是传输网丢掉了</a:t>
            </a:r>
          </a:p>
          <a:p>
            <a:endParaRPr lang="zh-CN" altLang="en-US" dirty="0" smtClean="0"/>
          </a:p>
        </p:txBody>
      </p:sp>
      <p:sp>
        <p:nvSpPr>
          <p:cNvPr id="169988" name="页眉占位符 3"/>
          <p:cNvSpPr>
            <a:spLocks noGrp="1"/>
          </p:cNvSpPr>
          <p:nvPr>
            <p:ph type="hdr" sz="quarter"/>
          </p:nvPr>
        </p:nvSpPr>
        <p:spPr>
          <a:noFill/>
        </p:spPr>
        <p:txBody>
          <a:bodyPr/>
          <a:lstStyle/>
          <a:p>
            <a:r>
              <a:rPr lang="en-US" altLang="zh-CN" dirty="0" smtClean="0"/>
              <a:t>eNodeB LTE </a:t>
            </a:r>
            <a:r>
              <a:rPr lang="zh-CN" altLang="en-US" dirty="0" smtClean="0"/>
              <a:t>传输故障专题</a:t>
            </a:r>
          </a:p>
        </p:txBody>
      </p:sp>
      <p:sp>
        <p:nvSpPr>
          <p:cNvPr id="169989" name="页脚占位符 4"/>
          <p:cNvSpPr>
            <a:spLocks noGrp="1"/>
          </p:cNvSpPr>
          <p:nvPr>
            <p:ph type="ftr" sz="quarter" idx="4"/>
          </p:nvPr>
        </p:nvSpPr>
        <p:spPr>
          <a:noFill/>
        </p:spPr>
        <p:txBody>
          <a:bodyPr/>
          <a:lstStyle/>
          <a:p>
            <a:r>
              <a:rPr lang="zh-CN" altLang="en-US" smtClean="0"/>
              <a:t>华为技术有限公司  版权所有  未经许可不得扩散</a:t>
            </a:r>
            <a:endParaRPr lang="zh-CN" altLang="en-US" sz="1300" smtClean="0">
              <a:ea typeface="宋体" charset="-122"/>
            </a:endParaRPr>
          </a:p>
        </p:txBody>
      </p:sp>
      <p:sp>
        <p:nvSpPr>
          <p:cNvPr id="169990" name="灯片编号占位符 5"/>
          <p:cNvSpPr>
            <a:spLocks noGrp="1"/>
          </p:cNvSpPr>
          <p:nvPr>
            <p:ph type="sldNum" sz="quarter" idx="5"/>
          </p:nvPr>
        </p:nvSpPr>
        <p:spPr>
          <a:noFill/>
        </p:spPr>
        <p:txBody>
          <a:bodyPr/>
          <a:lstStyle/>
          <a:p>
            <a:r>
              <a:rPr lang="en-US" altLang="zh-CN" smtClean="0"/>
              <a:t>P-</a:t>
            </a:r>
            <a:fld id="{6EE5149A-EEFD-44C8-8CD2-CA64284DC782}" type="slidenum">
              <a:rPr lang="en-US" altLang="zh-CN" smtClean="0"/>
              <a:pPr/>
              <a:t>84</a:t>
            </a:fld>
            <a:endParaRPr lang="en-US" altLang="zh-CN" smtClean="0"/>
          </a:p>
        </p:txBody>
      </p:sp>
    </p:spTree>
    <p:extLst>
      <p:ext uri="{BB962C8B-B14F-4D97-AF65-F5344CB8AC3E}">
        <p14:creationId xmlns:p14="http://schemas.microsoft.com/office/powerpoint/2010/main" val="7642458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hdr" sz="quarter"/>
          </p:nvPr>
        </p:nvSpPr>
        <p:spPr>
          <a:noFill/>
        </p:spPr>
        <p:txBody>
          <a:bodyPr/>
          <a:lstStyle/>
          <a:p>
            <a:r>
              <a:rPr lang="en-US" altLang="zh-CN" dirty="0" smtClean="0"/>
              <a:t>eNodeB LTE </a:t>
            </a:r>
            <a:r>
              <a:rPr lang="zh-CN" altLang="en-US" dirty="0" smtClean="0"/>
              <a:t>传输故障专题</a:t>
            </a:r>
          </a:p>
        </p:txBody>
      </p:sp>
      <p:sp>
        <p:nvSpPr>
          <p:cNvPr id="157699" name="Rectangle 6"/>
          <p:cNvSpPr>
            <a:spLocks noGrp="1" noChangeArrowheads="1"/>
          </p:cNvSpPr>
          <p:nvPr>
            <p:ph type="ftr" sz="quarter" idx="4"/>
          </p:nvPr>
        </p:nvSpPr>
        <p:spPr>
          <a:noFill/>
        </p:spPr>
        <p:txBody>
          <a:bodyPr/>
          <a:lstStyle/>
          <a:p>
            <a:r>
              <a:rPr lang="zh-CN" altLang="en-US" smtClean="0"/>
              <a:t>华为技术有限公司  版权所有  未经许可不得扩散</a:t>
            </a:r>
            <a:endParaRPr lang="zh-CN" altLang="en-US" sz="1300" smtClean="0">
              <a:latin typeface="Arial" charset="0"/>
              <a:ea typeface="宋体" charset="-122"/>
            </a:endParaRPr>
          </a:p>
        </p:txBody>
      </p:sp>
      <p:sp>
        <p:nvSpPr>
          <p:cNvPr id="157700" name="Rectangle 7"/>
          <p:cNvSpPr>
            <a:spLocks noGrp="1" noChangeArrowheads="1"/>
          </p:cNvSpPr>
          <p:nvPr>
            <p:ph type="sldNum" sz="quarter" idx="5"/>
          </p:nvPr>
        </p:nvSpPr>
        <p:spPr>
          <a:noFill/>
        </p:spPr>
        <p:txBody>
          <a:bodyPr/>
          <a:lstStyle/>
          <a:p>
            <a:r>
              <a:rPr lang="en-US" altLang="zh-CN" smtClean="0"/>
              <a:t>P-</a:t>
            </a:r>
            <a:fld id="{0F2F3199-0B69-4E6B-BA20-DF985451D407}" type="slidenum">
              <a:rPr lang="en-US" altLang="zh-CN" smtClean="0"/>
              <a:pPr/>
              <a:t>85</a:t>
            </a:fld>
            <a:endParaRPr lang="en-US" altLang="zh-CN" smtClean="0"/>
          </a:p>
        </p:txBody>
      </p:sp>
      <p:sp>
        <p:nvSpPr>
          <p:cNvPr id="157701" name="Rectangle 2"/>
          <p:cNvSpPr>
            <a:spLocks noGrp="1" noRot="1" noChangeAspect="1" noChangeArrowheads="1" noTextEdit="1"/>
          </p:cNvSpPr>
          <p:nvPr>
            <p:ph type="sldImg"/>
          </p:nvPr>
        </p:nvSpPr>
        <p:spPr>
          <a:ln/>
        </p:spPr>
      </p:sp>
      <p:sp>
        <p:nvSpPr>
          <p:cNvPr id="157702"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100054971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a:t>
            </a:r>
            <a:r>
              <a:rPr lang="en-US" altLang="zh-CN" dirty="0" smtClean="0"/>
              <a:t>GTP-U</a:t>
            </a:r>
            <a:r>
              <a:rPr lang="en-US" altLang="zh-CN" dirty="0"/>
              <a:t>: User plane of GPRS Tunneling </a:t>
            </a:r>
            <a:r>
              <a:rPr lang="en-US" altLang="zh-CN" dirty="0" err="1"/>
              <a:t>Protocol,GPRS</a:t>
            </a:r>
            <a:r>
              <a:rPr lang="zh-CN" altLang="en-US" dirty="0"/>
              <a:t>隧道协议用户面。</a:t>
            </a:r>
          </a:p>
          <a:p>
            <a:r>
              <a:rPr lang="zh-CN" altLang="en-US" dirty="0"/>
              <a:t>    </a:t>
            </a:r>
            <a:r>
              <a:rPr lang="en-US" altLang="zh-CN" dirty="0"/>
              <a:t>GTP</a:t>
            </a:r>
            <a:r>
              <a:rPr lang="zh-CN" altLang="en-US" dirty="0"/>
              <a:t>协议是</a:t>
            </a:r>
            <a:r>
              <a:rPr lang="en-US" altLang="zh-CN" dirty="0"/>
              <a:t>GPRS</a:t>
            </a:r>
            <a:r>
              <a:rPr lang="zh-CN" altLang="en-US" dirty="0"/>
              <a:t>隧道协议的简称，位于</a:t>
            </a:r>
            <a:r>
              <a:rPr lang="en-US" altLang="zh-CN" dirty="0"/>
              <a:t>TCP/IP</a:t>
            </a:r>
            <a:r>
              <a:rPr lang="zh-CN" altLang="en-US" dirty="0"/>
              <a:t>等路径协议上，所以它对于路由器是透明的，提供的是主机之间端到端的通信，在</a:t>
            </a:r>
            <a:r>
              <a:rPr lang="en-US" altLang="zh-CN" dirty="0"/>
              <a:t>TCP/IP</a:t>
            </a:r>
            <a:r>
              <a:rPr lang="zh-CN" altLang="en-US" dirty="0"/>
              <a:t>协议栈中它可以被理解为应用层。与</a:t>
            </a:r>
            <a:r>
              <a:rPr lang="en-US" altLang="zh-CN" dirty="0"/>
              <a:t>TCP</a:t>
            </a:r>
            <a:r>
              <a:rPr lang="zh-CN" altLang="en-US" dirty="0"/>
              <a:t>或</a:t>
            </a:r>
            <a:r>
              <a:rPr lang="en-US" altLang="zh-CN" dirty="0"/>
              <a:t>UDP</a:t>
            </a:r>
            <a:r>
              <a:rPr lang="zh-CN" altLang="en-US" dirty="0"/>
              <a:t>通过端口在</a:t>
            </a:r>
            <a:r>
              <a:rPr lang="en-US" altLang="zh-CN" dirty="0"/>
              <a:t>IP</a:t>
            </a:r>
            <a:r>
              <a:rPr lang="zh-CN" altLang="en-US" dirty="0"/>
              <a:t>上进行流复用类似，隧道通过隧道标志</a:t>
            </a:r>
            <a:r>
              <a:rPr lang="en-US" altLang="zh-CN" dirty="0"/>
              <a:t>TEID</a:t>
            </a:r>
            <a:r>
              <a:rPr lang="zh-CN" altLang="en-US" dirty="0"/>
              <a:t>在路径协议上进行复用。</a:t>
            </a:r>
            <a:r>
              <a:rPr lang="en-US" altLang="zh-CN" dirty="0"/>
              <a:t>GTP</a:t>
            </a:r>
            <a:r>
              <a:rPr lang="zh-CN" altLang="en-US" dirty="0"/>
              <a:t>分为</a:t>
            </a:r>
            <a:r>
              <a:rPr lang="en-US" altLang="zh-CN" dirty="0"/>
              <a:t>GTP</a:t>
            </a:r>
            <a:r>
              <a:rPr lang="zh-CN" altLang="en-US" dirty="0"/>
              <a:t>控制面和</a:t>
            </a:r>
            <a:r>
              <a:rPr lang="en-US" altLang="zh-CN" dirty="0"/>
              <a:t>GTP</a:t>
            </a:r>
            <a:r>
              <a:rPr lang="zh-CN" altLang="en-US" dirty="0"/>
              <a:t>用户面（</a:t>
            </a:r>
            <a:r>
              <a:rPr lang="en-US" altLang="zh-CN" dirty="0"/>
              <a:t>GTP-U</a:t>
            </a:r>
            <a:r>
              <a:rPr lang="zh-CN" altLang="en-US" dirty="0"/>
              <a:t>）。</a:t>
            </a:r>
          </a:p>
          <a:p>
            <a:r>
              <a:rPr lang="zh-CN" altLang="en-US" dirty="0"/>
              <a:t>   </a:t>
            </a:r>
            <a:r>
              <a:rPr lang="en-US" altLang="zh-CN" dirty="0"/>
              <a:t>LTE</a:t>
            </a:r>
            <a:r>
              <a:rPr lang="zh-CN" altLang="en-US" dirty="0"/>
              <a:t>中，</a:t>
            </a:r>
            <a:r>
              <a:rPr lang="en-US" altLang="zh-CN" dirty="0"/>
              <a:t>GTP</a:t>
            </a:r>
            <a:r>
              <a:rPr lang="zh-CN" altLang="en-US" dirty="0"/>
              <a:t>协议主要用于</a:t>
            </a:r>
            <a:r>
              <a:rPr lang="en-US" altLang="zh-CN" dirty="0"/>
              <a:t>S1</a:t>
            </a:r>
            <a:r>
              <a:rPr lang="zh-CN" altLang="en-US" dirty="0"/>
              <a:t>接口与</a:t>
            </a:r>
            <a:r>
              <a:rPr lang="en-US" altLang="zh-CN" dirty="0"/>
              <a:t>X2</a:t>
            </a:r>
            <a:r>
              <a:rPr lang="zh-CN" altLang="en-US" dirty="0"/>
              <a:t>接口的用户面通信。</a:t>
            </a:r>
            <a:r>
              <a:rPr lang="en-US" altLang="zh-CN" dirty="0"/>
              <a:t>GTP</a:t>
            </a:r>
            <a:r>
              <a:rPr lang="zh-CN" altLang="en-US" dirty="0"/>
              <a:t>控制面用</a:t>
            </a:r>
            <a:r>
              <a:rPr lang="en-US" altLang="zh-CN" dirty="0"/>
              <a:t>S1/X2</a:t>
            </a:r>
            <a:r>
              <a:rPr lang="zh-CN" altLang="en-US" dirty="0"/>
              <a:t>信令控制隧道（创建、修改或删除隧道），用户名</a:t>
            </a:r>
            <a:r>
              <a:rPr lang="en-US" altLang="zh-CN" dirty="0"/>
              <a:t>GTP-U</a:t>
            </a:r>
            <a:r>
              <a:rPr lang="zh-CN" altLang="en-US" dirty="0"/>
              <a:t>在一对</a:t>
            </a:r>
            <a:r>
              <a:rPr lang="en-US" altLang="zh-CN" dirty="0"/>
              <a:t>GTP</a:t>
            </a:r>
            <a:r>
              <a:rPr lang="zh-CN" altLang="en-US" dirty="0"/>
              <a:t>隧道端点之间传输封装的</a:t>
            </a:r>
            <a:r>
              <a:rPr lang="en-US" altLang="zh-CN" dirty="0"/>
              <a:t>T-PDU</a:t>
            </a:r>
            <a:r>
              <a:rPr lang="zh-CN" altLang="en-US" dirty="0"/>
              <a:t>和路径管理信令消息，传输承载可以通过</a:t>
            </a:r>
            <a:r>
              <a:rPr lang="en-US" altLang="zh-CN" dirty="0"/>
              <a:t>GTP-U TEID</a:t>
            </a:r>
            <a:r>
              <a:rPr lang="zh-CN" altLang="en-US" dirty="0"/>
              <a:t>和</a:t>
            </a:r>
            <a:r>
              <a:rPr lang="en-US" altLang="zh-CN" dirty="0"/>
              <a:t>IP</a:t>
            </a:r>
            <a:r>
              <a:rPr lang="zh-CN" altLang="en-US" dirty="0"/>
              <a:t>地址识别。</a:t>
            </a:r>
          </a:p>
          <a:p>
            <a:pPr lvl="1"/>
            <a:r>
              <a:rPr lang="zh-CN" altLang="en-US" dirty="0"/>
              <a:t>  </a:t>
            </a:r>
            <a:r>
              <a:rPr lang="en-US" altLang="zh-CN" dirty="0"/>
              <a:t>T-PDU:</a:t>
            </a:r>
            <a:r>
              <a:rPr lang="zh-CN" altLang="en-US" dirty="0"/>
              <a:t>传输层协议数据单元。</a:t>
            </a:r>
          </a:p>
          <a:p>
            <a:pPr lvl="1"/>
            <a:r>
              <a:rPr lang="zh-CN" altLang="en-US" dirty="0"/>
              <a:t>  </a:t>
            </a:r>
            <a:r>
              <a:rPr lang="en-US" altLang="zh-CN" dirty="0"/>
              <a:t>TEID</a:t>
            </a:r>
            <a:r>
              <a:rPr lang="zh-CN" altLang="en-US" dirty="0"/>
              <a:t>：隧道终端标志，在</a:t>
            </a:r>
            <a:r>
              <a:rPr lang="en-US" altLang="zh-CN" dirty="0"/>
              <a:t>GTP-U</a:t>
            </a:r>
            <a:r>
              <a:rPr lang="zh-CN" altLang="en-US" dirty="0"/>
              <a:t>接收协议实体中，明确标明隧道端点，是由接收端产生、发送端使用的，通过</a:t>
            </a:r>
            <a:r>
              <a:rPr lang="en-US" altLang="zh-CN" dirty="0"/>
              <a:t>S1/X2</a:t>
            </a:r>
            <a:r>
              <a:rPr lang="zh-CN" altLang="en-US" dirty="0"/>
              <a:t>信令消息交换。</a:t>
            </a:r>
          </a:p>
          <a:p>
            <a:endParaRPr lang="zh-CN" altLang="en-US" dirty="0"/>
          </a:p>
        </p:txBody>
      </p:sp>
      <p:sp>
        <p:nvSpPr>
          <p:cNvPr id="4" name="页眉占位符 3"/>
          <p:cNvSpPr>
            <a:spLocks noGrp="1"/>
          </p:cNvSpPr>
          <p:nvPr>
            <p:ph type="hdr" sz="quarter" idx="10"/>
          </p:nvPr>
        </p:nvSpPr>
        <p:spPr/>
        <p:txBody>
          <a:bodyPr/>
          <a:lstStyle/>
          <a:p>
            <a:r>
              <a:rPr lang="en-US" altLang="zh-CN" smtClean="0"/>
              <a:t>eNodeB LTE </a:t>
            </a:r>
            <a:r>
              <a:rPr lang="zh-CN" altLang="en-US" smtClean="0"/>
              <a:t>传输故障专题</a:t>
            </a:r>
            <a:endParaRPr lang="zh-CN" altLang="en-US" dirty="0"/>
          </a:p>
        </p:txBody>
      </p:sp>
      <p:sp>
        <p:nvSpPr>
          <p:cNvPr id="5" name="灯片编号占位符 4"/>
          <p:cNvSpPr>
            <a:spLocks noGrp="1"/>
          </p:cNvSpPr>
          <p:nvPr>
            <p:ph type="sldNum" sz="quarter" idx="11"/>
          </p:nvPr>
        </p:nvSpPr>
        <p:spPr/>
        <p:txBody>
          <a:bodyPr/>
          <a:lstStyle/>
          <a:p>
            <a:r>
              <a:rPr lang="en-US" altLang="zh-CN" smtClean="0"/>
              <a:t>P-</a:t>
            </a:r>
            <a:fld id="{53C4D65A-8D61-4BF8-8EE6-980764D8408A}" type="slidenum">
              <a:rPr lang="en-US" altLang="zh-CN" smtClean="0"/>
              <a:pPr/>
              <a:t>86</a:t>
            </a:fld>
            <a:endParaRPr lang="en-US" altLang="zh-CN"/>
          </a:p>
        </p:txBody>
      </p:sp>
      <p:sp>
        <p:nvSpPr>
          <p:cNvPr id="6" name="页脚占位符 5"/>
          <p:cNvSpPr>
            <a:spLocks noGrp="1"/>
          </p:cNvSpPr>
          <p:nvPr>
            <p:ph type="ftr" sz="quarter" idx="12"/>
          </p:nvPr>
        </p:nvSpPr>
        <p:spPr/>
        <p:txBody>
          <a:bodyPr/>
          <a:lstStyle/>
          <a:p>
            <a:r>
              <a:rPr lang="zh-CN" altLang="en-US" smtClean="0"/>
              <a:t>华为技术有限公司  版权所有  未经许可不得扩散</a:t>
            </a:r>
            <a:endParaRPr lang="zh-CN" altLang="en-US" dirty="0"/>
          </a:p>
        </p:txBody>
      </p:sp>
    </p:spTree>
    <p:extLst>
      <p:ext uri="{BB962C8B-B14F-4D97-AF65-F5344CB8AC3E}">
        <p14:creationId xmlns:p14="http://schemas.microsoft.com/office/powerpoint/2010/main" val="23738479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一、传输问题排查，可参照前面传输故障排查章节先排除</a:t>
            </a:r>
            <a:r>
              <a:rPr lang="en-US" altLang="zh-CN" dirty="0" err="1" smtClean="0"/>
              <a:t>eNodeB</a:t>
            </a:r>
            <a:r>
              <a:rPr lang="zh-CN" altLang="en-US" dirty="0" smtClean="0"/>
              <a:t>到</a:t>
            </a:r>
            <a:r>
              <a:rPr lang="en-US" altLang="zh-CN" dirty="0" smtClean="0"/>
              <a:t>SGW</a:t>
            </a:r>
            <a:r>
              <a:rPr lang="zh-CN" altLang="en-US" dirty="0" smtClean="0"/>
              <a:t>的传输问题。</a:t>
            </a:r>
            <a:endParaRPr lang="zh-CN" altLang="en-US" dirty="0"/>
          </a:p>
        </p:txBody>
      </p:sp>
      <p:sp>
        <p:nvSpPr>
          <p:cNvPr id="4" name="页眉占位符 3"/>
          <p:cNvSpPr>
            <a:spLocks noGrp="1"/>
          </p:cNvSpPr>
          <p:nvPr>
            <p:ph type="hdr" sz="quarter" idx="10"/>
          </p:nvPr>
        </p:nvSpPr>
        <p:spPr/>
        <p:txBody>
          <a:bodyPr/>
          <a:lstStyle/>
          <a:p>
            <a:r>
              <a:rPr lang="en-US" altLang="zh-CN" smtClean="0"/>
              <a:t>eNodeB LTE </a:t>
            </a:r>
            <a:r>
              <a:rPr lang="zh-CN" altLang="en-US" smtClean="0"/>
              <a:t>传输故障专题</a:t>
            </a:r>
            <a:endParaRPr lang="zh-CN" altLang="en-US" dirty="0"/>
          </a:p>
        </p:txBody>
      </p:sp>
      <p:sp>
        <p:nvSpPr>
          <p:cNvPr id="5" name="灯片编号占位符 4"/>
          <p:cNvSpPr>
            <a:spLocks noGrp="1"/>
          </p:cNvSpPr>
          <p:nvPr>
            <p:ph type="sldNum" sz="quarter" idx="11"/>
          </p:nvPr>
        </p:nvSpPr>
        <p:spPr/>
        <p:txBody>
          <a:bodyPr/>
          <a:lstStyle/>
          <a:p>
            <a:r>
              <a:rPr lang="en-US" altLang="zh-CN" smtClean="0"/>
              <a:t>P-</a:t>
            </a:r>
            <a:fld id="{53C4D65A-8D61-4BF8-8EE6-980764D8408A}" type="slidenum">
              <a:rPr lang="en-US" altLang="zh-CN" smtClean="0"/>
              <a:pPr/>
              <a:t>89</a:t>
            </a:fld>
            <a:endParaRPr lang="en-US" altLang="zh-CN"/>
          </a:p>
        </p:txBody>
      </p:sp>
      <p:sp>
        <p:nvSpPr>
          <p:cNvPr id="6" name="页脚占位符 5"/>
          <p:cNvSpPr>
            <a:spLocks noGrp="1"/>
          </p:cNvSpPr>
          <p:nvPr>
            <p:ph type="ftr" sz="quarter" idx="12"/>
          </p:nvPr>
        </p:nvSpPr>
        <p:spPr/>
        <p:txBody>
          <a:bodyPr/>
          <a:lstStyle/>
          <a:p>
            <a:r>
              <a:rPr lang="zh-CN" altLang="en-US" smtClean="0"/>
              <a:t>华为技术有限公司  版权所有  未经许可不得扩散</a:t>
            </a:r>
            <a:endParaRPr lang="zh-CN" altLang="en-US" dirty="0"/>
          </a:p>
        </p:txBody>
      </p:sp>
    </p:spTree>
    <p:extLst>
      <p:ext uri="{BB962C8B-B14F-4D97-AF65-F5344CB8AC3E}">
        <p14:creationId xmlns:p14="http://schemas.microsoft.com/office/powerpoint/2010/main" val="372064248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r>
              <a:rPr lang="en-US" altLang="zh-CN" smtClean="0"/>
              <a:t>eNodeB LTE </a:t>
            </a:r>
            <a:r>
              <a:rPr lang="zh-CN" altLang="en-US" smtClean="0"/>
              <a:t>传输故障专题</a:t>
            </a:r>
            <a:endParaRPr lang="zh-CN" altLang="en-US" dirty="0"/>
          </a:p>
        </p:txBody>
      </p:sp>
      <p:sp>
        <p:nvSpPr>
          <p:cNvPr id="5" name="灯片编号占位符 4"/>
          <p:cNvSpPr>
            <a:spLocks noGrp="1"/>
          </p:cNvSpPr>
          <p:nvPr>
            <p:ph type="sldNum" sz="quarter" idx="11"/>
          </p:nvPr>
        </p:nvSpPr>
        <p:spPr/>
        <p:txBody>
          <a:bodyPr/>
          <a:lstStyle/>
          <a:p>
            <a:r>
              <a:rPr lang="en-US" altLang="zh-CN" smtClean="0"/>
              <a:t>P-</a:t>
            </a:r>
            <a:fld id="{53C4D65A-8D61-4BF8-8EE6-980764D8408A}" type="slidenum">
              <a:rPr lang="en-US" altLang="zh-CN" smtClean="0"/>
              <a:pPr/>
              <a:t>91</a:t>
            </a:fld>
            <a:endParaRPr lang="en-US" altLang="zh-CN"/>
          </a:p>
        </p:txBody>
      </p:sp>
      <p:sp>
        <p:nvSpPr>
          <p:cNvPr id="6" name="页脚占位符 5"/>
          <p:cNvSpPr>
            <a:spLocks noGrp="1"/>
          </p:cNvSpPr>
          <p:nvPr>
            <p:ph type="ftr" sz="quarter" idx="12"/>
          </p:nvPr>
        </p:nvSpPr>
        <p:spPr/>
        <p:txBody>
          <a:bodyPr/>
          <a:lstStyle/>
          <a:p>
            <a:r>
              <a:rPr lang="zh-CN" altLang="en-US" smtClean="0"/>
              <a:t>华为技术有限公司  版权所有  未经许可不得扩散</a:t>
            </a:r>
            <a:endParaRPr lang="zh-CN" altLang="en-US" dirty="0"/>
          </a:p>
        </p:txBody>
      </p:sp>
    </p:spTree>
    <p:extLst>
      <p:ext uri="{BB962C8B-B14F-4D97-AF65-F5344CB8AC3E}">
        <p14:creationId xmlns:p14="http://schemas.microsoft.com/office/powerpoint/2010/main" val="328879266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hdr" sz="quarter"/>
          </p:nvPr>
        </p:nvSpPr>
        <p:spPr>
          <a:noFill/>
        </p:spPr>
        <p:txBody>
          <a:bodyPr/>
          <a:lstStyle/>
          <a:p>
            <a:r>
              <a:rPr lang="en-US" altLang="zh-CN" dirty="0" smtClean="0"/>
              <a:t>eNodeB LTE </a:t>
            </a:r>
            <a:r>
              <a:rPr lang="zh-CN" altLang="en-US" dirty="0" smtClean="0"/>
              <a:t>传输故障专题</a:t>
            </a:r>
          </a:p>
        </p:txBody>
      </p:sp>
      <p:sp>
        <p:nvSpPr>
          <p:cNvPr id="157699" name="Rectangle 6"/>
          <p:cNvSpPr>
            <a:spLocks noGrp="1" noChangeArrowheads="1"/>
          </p:cNvSpPr>
          <p:nvPr>
            <p:ph type="ftr" sz="quarter" idx="4"/>
          </p:nvPr>
        </p:nvSpPr>
        <p:spPr>
          <a:noFill/>
        </p:spPr>
        <p:txBody>
          <a:bodyPr/>
          <a:lstStyle/>
          <a:p>
            <a:r>
              <a:rPr lang="zh-CN" altLang="en-US" smtClean="0"/>
              <a:t>华为技术有限公司  版权所有  未经许可不得扩散</a:t>
            </a:r>
            <a:endParaRPr lang="zh-CN" altLang="en-US" sz="1300" smtClean="0">
              <a:latin typeface="Arial" charset="0"/>
              <a:ea typeface="宋体" charset="-122"/>
            </a:endParaRPr>
          </a:p>
        </p:txBody>
      </p:sp>
      <p:sp>
        <p:nvSpPr>
          <p:cNvPr id="157700" name="Rectangle 7"/>
          <p:cNvSpPr>
            <a:spLocks noGrp="1" noChangeArrowheads="1"/>
          </p:cNvSpPr>
          <p:nvPr>
            <p:ph type="sldNum" sz="quarter" idx="5"/>
          </p:nvPr>
        </p:nvSpPr>
        <p:spPr>
          <a:noFill/>
        </p:spPr>
        <p:txBody>
          <a:bodyPr/>
          <a:lstStyle/>
          <a:p>
            <a:r>
              <a:rPr lang="en-US" altLang="zh-CN" smtClean="0"/>
              <a:t>P-</a:t>
            </a:r>
            <a:fld id="{0F2F3199-0B69-4E6B-BA20-DF985451D407}" type="slidenum">
              <a:rPr lang="en-US" altLang="zh-CN" smtClean="0"/>
              <a:pPr/>
              <a:t>92</a:t>
            </a:fld>
            <a:endParaRPr lang="en-US" altLang="zh-CN" smtClean="0"/>
          </a:p>
        </p:txBody>
      </p:sp>
      <p:sp>
        <p:nvSpPr>
          <p:cNvPr id="157701" name="Rectangle 2"/>
          <p:cNvSpPr>
            <a:spLocks noGrp="1" noRot="1" noChangeAspect="1" noChangeArrowheads="1" noTextEdit="1"/>
          </p:cNvSpPr>
          <p:nvPr>
            <p:ph type="sldImg"/>
          </p:nvPr>
        </p:nvSpPr>
        <p:spPr>
          <a:ln/>
        </p:spPr>
      </p:sp>
      <p:sp>
        <p:nvSpPr>
          <p:cNvPr id="157702"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357461978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幻灯片图像占位符 1"/>
          <p:cNvSpPr>
            <a:spLocks noGrp="1" noRot="1" noChangeAspect="1" noTextEdit="1"/>
          </p:cNvSpPr>
          <p:nvPr>
            <p:ph type="sldImg"/>
          </p:nvPr>
        </p:nvSpPr>
        <p:spPr>
          <a:ln/>
        </p:spPr>
      </p:sp>
      <p:sp>
        <p:nvSpPr>
          <p:cNvPr id="167939" name="备注占位符 2"/>
          <p:cNvSpPr>
            <a:spLocks noGrp="1"/>
          </p:cNvSpPr>
          <p:nvPr>
            <p:ph type="body" idx="1"/>
          </p:nvPr>
        </p:nvSpPr>
        <p:spPr>
          <a:noFill/>
          <a:ln/>
        </p:spPr>
        <p:txBody>
          <a:bodyPr/>
          <a:lstStyle/>
          <a:p>
            <a:endParaRPr lang="zh-CN" altLang="en-US" smtClean="0"/>
          </a:p>
        </p:txBody>
      </p:sp>
      <p:sp>
        <p:nvSpPr>
          <p:cNvPr id="167940" name="页眉占位符 3"/>
          <p:cNvSpPr>
            <a:spLocks noGrp="1"/>
          </p:cNvSpPr>
          <p:nvPr>
            <p:ph type="hdr" sz="quarter"/>
          </p:nvPr>
        </p:nvSpPr>
        <p:spPr>
          <a:noFill/>
        </p:spPr>
        <p:txBody>
          <a:bodyPr/>
          <a:lstStyle/>
          <a:p>
            <a:r>
              <a:rPr lang="en-US" altLang="zh-CN" dirty="0" smtClean="0"/>
              <a:t>eNodeB LTE </a:t>
            </a:r>
            <a:r>
              <a:rPr lang="zh-CN" altLang="en-US" dirty="0" smtClean="0"/>
              <a:t>传输故障专题</a:t>
            </a:r>
          </a:p>
        </p:txBody>
      </p:sp>
      <p:sp>
        <p:nvSpPr>
          <p:cNvPr id="167941" name="页脚占位符 4"/>
          <p:cNvSpPr>
            <a:spLocks noGrp="1"/>
          </p:cNvSpPr>
          <p:nvPr>
            <p:ph type="ftr" sz="quarter" idx="4"/>
          </p:nvPr>
        </p:nvSpPr>
        <p:spPr>
          <a:noFill/>
        </p:spPr>
        <p:txBody>
          <a:bodyPr/>
          <a:lstStyle/>
          <a:p>
            <a:r>
              <a:rPr lang="zh-CN" altLang="en-US" smtClean="0"/>
              <a:t>华为技术有限公司  版权所有  未经许可不得扩散</a:t>
            </a:r>
            <a:endParaRPr lang="zh-CN" altLang="en-US" sz="1300" smtClean="0">
              <a:ea typeface="宋体" charset="-122"/>
            </a:endParaRPr>
          </a:p>
        </p:txBody>
      </p:sp>
      <p:sp>
        <p:nvSpPr>
          <p:cNvPr id="167942" name="灯片编号占位符 5"/>
          <p:cNvSpPr>
            <a:spLocks noGrp="1"/>
          </p:cNvSpPr>
          <p:nvPr>
            <p:ph type="sldNum" sz="quarter" idx="5"/>
          </p:nvPr>
        </p:nvSpPr>
        <p:spPr>
          <a:noFill/>
        </p:spPr>
        <p:txBody>
          <a:bodyPr/>
          <a:lstStyle/>
          <a:p>
            <a:r>
              <a:rPr lang="en-US" altLang="zh-CN" smtClean="0"/>
              <a:t>P-</a:t>
            </a:r>
            <a:fld id="{A81D531A-B7FD-4509-BC68-84E96BFE466B}" type="slidenum">
              <a:rPr lang="en-US" altLang="zh-CN" smtClean="0"/>
              <a:pPr/>
              <a:t>93</a:t>
            </a:fld>
            <a:endParaRPr lang="en-US" altLang="zh-CN" smtClean="0"/>
          </a:p>
        </p:txBody>
      </p:sp>
    </p:spTree>
    <p:extLst>
      <p:ext uri="{BB962C8B-B14F-4D97-AF65-F5344CB8AC3E}">
        <p14:creationId xmlns:p14="http://schemas.microsoft.com/office/powerpoint/2010/main" val="4031256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hdr" sz="quarter"/>
          </p:nvPr>
        </p:nvSpPr>
        <p:spPr>
          <a:noFill/>
        </p:spPr>
        <p:txBody>
          <a:bodyPr/>
          <a:lstStyle/>
          <a:p>
            <a:r>
              <a:rPr lang="en-US" altLang="zh-CN" dirty="0" smtClean="0"/>
              <a:t>eNodeB LTE </a:t>
            </a:r>
            <a:r>
              <a:rPr lang="zh-CN" altLang="en-US" dirty="0" smtClean="0"/>
              <a:t>传输故障专题</a:t>
            </a:r>
          </a:p>
        </p:txBody>
      </p:sp>
      <p:sp>
        <p:nvSpPr>
          <p:cNvPr id="128003" name="Rectangle 6"/>
          <p:cNvSpPr>
            <a:spLocks noGrp="1" noChangeArrowheads="1"/>
          </p:cNvSpPr>
          <p:nvPr>
            <p:ph type="ftr" sz="quarter" idx="4"/>
          </p:nvPr>
        </p:nvSpPr>
        <p:spPr>
          <a:noFill/>
        </p:spPr>
        <p:txBody>
          <a:bodyPr/>
          <a:lstStyle/>
          <a:p>
            <a:r>
              <a:rPr lang="zh-CN" altLang="en-US" dirty="0" smtClean="0"/>
              <a:t>华为技术有限公司  版权所有  未经许可不得扩散</a:t>
            </a:r>
            <a:endParaRPr lang="zh-CN" altLang="en-US" sz="1300" dirty="0" smtClean="0">
              <a:latin typeface="Arial" charset="0"/>
              <a:ea typeface="宋体" charset="-122"/>
            </a:endParaRPr>
          </a:p>
        </p:txBody>
      </p:sp>
      <p:sp>
        <p:nvSpPr>
          <p:cNvPr id="128004" name="Rectangle 7"/>
          <p:cNvSpPr>
            <a:spLocks noGrp="1" noChangeArrowheads="1"/>
          </p:cNvSpPr>
          <p:nvPr>
            <p:ph type="sldNum" sz="quarter" idx="5"/>
          </p:nvPr>
        </p:nvSpPr>
        <p:spPr>
          <a:noFill/>
        </p:spPr>
        <p:txBody>
          <a:bodyPr/>
          <a:lstStyle/>
          <a:p>
            <a:r>
              <a:rPr lang="en-US" altLang="zh-CN" smtClean="0"/>
              <a:t>P-</a:t>
            </a:r>
            <a:fld id="{711FA508-6AFD-47A1-A47C-42FD8C83A0C4}" type="slidenum">
              <a:rPr lang="en-US" altLang="zh-CN" smtClean="0"/>
              <a:pPr/>
              <a:t>7</a:t>
            </a:fld>
            <a:endParaRPr lang="en-US" altLang="zh-CN" smtClean="0"/>
          </a:p>
        </p:txBody>
      </p:sp>
      <p:sp>
        <p:nvSpPr>
          <p:cNvPr id="128005" name="Rectangle 2"/>
          <p:cNvSpPr>
            <a:spLocks noGrp="1" noRot="1" noChangeAspect="1" noChangeArrowheads="1" noTextEdit="1"/>
          </p:cNvSpPr>
          <p:nvPr>
            <p:ph type="sldImg"/>
          </p:nvPr>
        </p:nvSpPr>
        <p:spPr>
          <a:ln/>
        </p:spPr>
      </p:sp>
      <p:sp>
        <p:nvSpPr>
          <p:cNvPr id="128006"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39183181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幻灯片图像占位符 1"/>
          <p:cNvSpPr>
            <a:spLocks noGrp="1" noRot="1" noChangeAspect="1" noTextEdit="1"/>
          </p:cNvSpPr>
          <p:nvPr>
            <p:ph type="sldImg"/>
          </p:nvPr>
        </p:nvSpPr>
        <p:spPr>
          <a:ln/>
        </p:spPr>
      </p:sp>
      <p:sp>
        <p:nvSpPr>
          <p:cNvPr id="172035" name="备注占位符 2"/>
          <p:cNvSpPr>
            <a:spLocks noGrp="1"/>
          </p:cNvSpPr>
          <p:nvPr>
            <p:ph type="body" idx="1"/>
          </p:nvPr>
        </p:nvSpPr>
        <p:spPr>
          <a:noFill/>
          <a:ln/>
        </p:spPr>
        <p:txBody>
          <a:bodyPr/>
          <a:lstStyle/>
          <a:p>
            <a:pPr marL="180975" marR="0" indent="-180975" algn="l" defTabSz="914400" rtl="0" eaLnBrk="1" fontAlgn="base" latinLnBrk="0" hangingPunct="1">
              <a:lnSpc>
                <a:spcPct val="125000"/>
              </a:lnSpc>
              <a:spcBef>
                <a:spcPct val="0"/>
              </a:spcBef>
              <a:spcAft>
                <a:spcPts val="300"/>
              </a:spcAft>
              <a:buClrTx/>
              <a:buSzPct val="70000"/>
              <a:buFont typeface="Wingdings" pitchFamily="2" charset="2"/>
              <a:buChar char="l"/>
              <a:tabLst/>
              <a:defRPr/>
            </a:pPr>
            <a:r>
              <a:rPr lang="zh-CN" altLang="zh-CN" sz="1100" kern="1200" dirty="0" smtClean="0">
                <a:solidFill>
                  <a:schemeClr val="tx1"/>
                </a:solidFill>
                <a:latin typeface="FrutigerNext LT Regular" pitchFamily="34" charset="0"/>
                <a:ea typeface="华文细黑" pitchFamily="2" charset="-122"/>
                <a:cs typeface="+mn-cs"/>
              </a:rPr>
              <a:t>在</a:t>
            </a:r>
            <a:r>
              <a:rPr lang="en-US" altLang="zh-CN" sz="1100" kern="1200" dirty="0" smtClean="0">
                <a:solidFill>
                  <a:schemeClr val="tx1"/>
                </a:solidFill>
                <a:latin typeface="FrutigerNext LT Regular" pitchFamily="34" charset="0"/>
                <a:ea typeface="华文细黑" pitchFamily="2" charset="-122"/>
                <a:cs typeface="+mn-cs"/>
              </a:rPr>
              <a:t>eNodeB</a:t>
            </a:r>
            <a:r>
              <a:rPr lang="zh-CN" altLang="zh-CN" sz="1100" kern="1200" dirty="0" smtClean="0">
                <a:solidFill>
                  <a:schemeClr val="tx1"/>
                </a:solidFill>
                <a:latin typeface="FrutigerNext LT Regular" pitchFamily="34" charset="0"/>
                <a:ea typeface="华文细黑" pitchFamily="2" charset="-122"/>
                <a:cs typeface="+mn-cs"/>
              </a:rPr>
              <a:t>上配置端口镜像，然后用</a:t>
            </a:r>
            <a:r>
              <a:rPr lang="en-US" altLang="zh-CN" sz="1100" kern="1200" dirty="0" smtClean="0">
                <a:solidFill>
                  <a:schemeClr val="tx1"/>
                </a:solidFill>
                <a:latin typeface="FrutigerNext LT Regular" pitchFamily="34" charset="0"/>
                <a:ea typeface="华文细黑" pitchFamily="2" charset="-122"/>
                <a:cs typeface="+mn-cs"/>
              </a:rPr>
              <a:t>PC</a:t>
            </a:r>
            <a:r>
              <a:rPr lang="zh-CN" altLang="zh-CN" sz="1100" kern="1200" dirty="0" smtClean="0">
                <a:solidFill>
                  <a:schemeClr val="tx1"/>
                </a:solidFill>
                <a:latin typeface="FrutigerNext LT Regular" pitchFamily="34" charset="0"/>
                <a:ea typeface="华文细黑" pitchFamily="2" charset="-122"/>
                <a:cs typeface="+mn-cs"/>
              </a:rPr>
              <a:t>连到镜像端口抓传输报头。如果需要的</a:t>
            </a:r>
            <a:r>
              <a:rPr lang="en-US" altLang="zh-CN" sz="1100" kern="1200" dirty="0" smtClean="0">
                <a:solidFill>
                  <a:schemeClr val="tx1"/>
                </a:solidFill>
                <a:latin typeface="FrutigerNext LT Regular" pitchFamily="34" charset="0"/>
                <a:ea typeface="华文细黑" pitchFamily="2" charset="-122"/>
                <a:cs typeface="+mn-cs"/>
              </a:rPr>
              <a:t>OM</a:t>
            </a:r>
            <a:r>
              <a:rPr lang="zh-CN" altLang="zh-CN" sz="1100" kern="1200" dirty="0" smtClean="0">
                <a:solidFill>
                  <a:schemeClr val="tx1"/>
                </a:solidFill>
                <a:latin typeface="FrutigerNext LT Regular" pitchFamily="34" charset="0"/>
                <a:ea typeface="华文细黑" pitchFamily="2" charset="-122"/>
                <a:cs typeface="+mn-cs"/>
              </a:rPr>
              <a:t>报文没有抓到，那么是出端口没有发出来；如果抓到，则是传输网出现丢包</a:t>
            </a:r>
            <a:r>
              <a:rPr lang="zh-CN" altLang="en-US" sz="1100" kern="1200" dirty="0" smtClean="0">
                <a:solidFill>
                  <a:schemeClr val="tx1"/>
                </a:solidFill>
                <a:latin typeface="FrutigerNext LT Regular" pitchFamily="34" charset="0"/>
                <a:ea typeface="华文细黑" pitchFamily="2" charset="-122"/>
                <a:cs typeface="+mn-cs"/>
              </a:rPr>
              <a:t>。</a:t>
            </a:r>
            <a:r>
              <a:rPr lang="zh-CN" altLang="zh-CN" sz="1100" kern="1200" dirty="0" smtClean="0">
                <a:solidFill>
                  <a:schemeClr val="tx1"/>
                </a:solidFill>
                <a:latin typeface="FrutigerNext LT Regular" pitchFamily="34" charset="0"/>
                <a:ea typeface="华文细黑" pitchFamily="2" charset="-122"/>
                <a:cs typeface="+mn-cs"/>
              </a:rPr>
              <a:t>如果条件允许，可继续在其它网络节点抓传输报头定位在何处丢包。</a:t>
            </a:r>
          </a:p>
          <a:p>
            <a:endParaRPr lang="zh-CN" altLang="en-US" dirty="0" smtClean="0"/>
          </a:p>
        </p:txBody>
      </p:sp>
      <p:sp>
        <p:nvSpPr>
          <p:cNvPr id="172036" name="页眉占位符 3"/>
          <p:cNvSpPr>
            <a:spLocks noGrp="1"/>
          </p:cNvSpPr>
          <p:nvPr>
            <p:ph type="hdr" sz="quarter"/>
          </p:nvPr>
        </p:nvSpPr>
        <p:spPr>
          <a:noFill/>
        </p:spPr>
        <p:txBody>
          <a:bodyPr/>
          <a:lstStyle/>
          <a:p>
            <a:r>
              <a:rPr lang="en-US" altLang="zh-CN" dirty="0" smtClean="0"/>
              <a:t>eNodeB LTE </a:t>
            </a:r>
            <a:r>
              <a:rPr lang="zh-CN" altLang="en-US" dirty="0" smtClean="0"/>
              <a:t>传输故障专题</a:t>
            </a:r>
          </a:p>
        </p:txBody>
      </p:sp>
      <p:sp>
        <p:nvSpPr>
          <p:cNvPr id="172037" name="页脚占位符 4"/>
          <p:cNvSpPr>
            <a:spLocks noGrp="1"/>
          </p:cNvSpPr>
          <p:nvPr>
            <p:ph type="ftr" sz="quarter" idx="4"/>
          </p:nvPr>
        </p:nvSpPr>
        <p:spPr>
          <a:noFill/>
        </p:spPr>
        <p:txBody>
          <a:bodyPr/>
          <a:lstStyle/>
          <a:p>
            <a:r>
              <a:rPr lang="zh-CN" altLang="en-US" smtClean="0"/>
              <a:t>华为技术有限公司  版权所有  未经许可不得扩散</a:t>
            </a:r>
            <a:endParaRPr lang="zh-CN" altLang="en-US" sz="1300" smtClean="0">
              <a:ea typeface="宋体" charset="-122"/>
            </a:endParaRPr>
          </a:p>
        </p:txBody>
      </p:sp>
      <p:sp>
        <p:nvSpPr>
          <p:cNvPr id="172038" name="灯片编号占位符 5"/>
          <p:cNvSpPr>
            <a:spLocks noGrp="1"/>
          </p:cNvSpPr>
          <p:nvPr>
            <p:ph type="sldNum" sz="quarter" idx="5"/>
          </p:nvPr>
        </p:nvSpPr>
        <p:spPr>
          <a:noFill/>
        </p:spPr>
        <p:txBody>
          <a:bodyPr/>
          <a:lstStyle/>
          <a:p>
            <a:r>
              <a:rPr lang="en-US" altLang="zh-CN" smtClean="0"/>
              <a:t>P-</a:t>
            </a:r>
            <a:fld id="{9F948727-1A25-4BCF-9B5B-3C8E3B22248C}" type="slidenum">
              <a:rPr lang="en-US" altLang="zh-CN" smtClean="0"/>
              <a:pPr/>
              <a:t>94</a:t>
            </a:fld>
            <a:endParaRPr lang="en-US" altLang="zh-CN" smtClean="0"/>
          </a:p>
        </p:txBody>
      </p:sp>
    </p:spTree>
    <p:extLst>
      <p:ext uri="{BB962C8B-B14F-4D97-AF65-F5344CB8AC3E}">
        <p14:creationId xmlns:p14="http://schemas.microsoft.com/office/powerpoint/2010/main" val="113144110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现场采用</a:t>
            </a:r>
            <a:r>
              <a:rPr lang="en-US" altLang="zh-CN" dirty="0" smtClean="0"/>
              <a:t>UMPT</a:t>
            </a:r>
            <a:r>
              <a:rPr lang="zh-CN" altLang="en-US" dirty="0" smtClean="0"/>
              <a:t>单板</a:t>
            </a:r>
            <a:r>
              <a:rPr lang="en-US" altLang="zh-CN" dirty="0" smtClean="0"/>
              <a:t>1</a:t>
            </a:r>
            <a:r>
              <a:rPr lang="zh-CN" altLang="en-US" dirty="0" smtClean="0"/>
              <a:t>号光以太网口作为传输接口，端口物理属性参数需要与对接</a:t>
            </a:r>
            <a:r>
              <a:rPr lang="en-US" altLang="zh-CN" dirty="0" smtClean="0"/>
              <a:t>PTN</a:t>
            </a:r>
            <a:r>
              <a:rPr lang="zh-CN" altLang="en-US" dirty="0" smtClean="0"/>
              <a:t>设备进行协商一致；</a:t>
            </a:r>
            <a:endParaRPr lang="en-US" altLang="zh-CN" dirty="0" smtClean="0"/>
          </a:p>
          <a:p>
            <a:r>
              <a:rPr lang="zh-CN" altLang="en-US" dirty="0" smtClean="0"/>
              <a:t>以太网端口状态可以确认基站与对接的</a:t>
            </a:r>
            <a:r>
              <a:rPr lang="en-US" altLang="zh-CN" dirty="0" smtClean="0"/>
              <a:t>PTN</a:t>
            </a:r>
            <a:r>
              <a:rPr lang="zh-CN" altLang="en-US" dirty="0" smtClean="0"/>
              <a:t>设备连接是否正常，通过收发报文数据统计结果可直观的进行判断。</a:t>
            </a:r>
            <a:endParaRPr lang="zh-CN" altLang="en-US" dirty="0"/>
          </a:p>
        </p:txBody>
      </p:sp>
      <p:sp>
        <p:nvSpPr>
          <p:cNvPr id="5" name="灯片编号占位符 4"/>
          <p:cNvSpPr>
            <a:spLocks noGrp="1"/>
          </p:cNvSpPr>
          <p:nvPr>
            <p:ph type="sldNum" sz="quarter" idx="11"/>
          </p:nvPr>
        </p:nvSpPr>
        <p:spPr/>
        <p:txBody>
          <a:bodyPr/>
          <a:lstStyle/>
          <a:p>
            <a:r>
              <a:rPr lang="en-US" altLang="zh-CN" smtClean="0"/>
              <a:t>P-</a:t>
            </a:r>
            <a:fld id="{53C4D65A-8D61-4BF8-8EE6-980764D8408A}" type="slidenum">
              <a:rPr lang="en-US" altLang="zh-CN" smtClean="0"/>
              <a:pPr/>
              <a:t>95</a:t>
            </a:fld>
            <a:endParaRPr lang="en-US" altLang="zh-CN"/>
          </a:p>
        </p:txBody>
      </p:sp>
      <p:sp>
        <p:nvSpPr>
          <p:cNvPr id="6" name="页脚占位符 5"/>
          <p:cNvSpPr>
            <a:spLocks noGrp="1"/>
          </p:cNvSpPr>
          <p:nvPr>
            <p:ph type="ftr" sz="quarter" idx="12"/>
          </p:nvPr>
        </p:nvSpPr>
        <p:spPr/>
        <p:txBody>
          <a:bodyPr/>
          <a:lstStyle/>
          <a:p>
            <a:r>
              <a:rPr lang="zh-CN" altLang="en-US" smtClean="0"/>
              <a:t>华为技术有限公司  版权所有  未经许可不得扩散</a:t>
            </a:r>
            <a:endParaRPr lang="zh-CN" altLang="en-US" dirty="0"/>
          </a:p>
        </p:txBody>
      </p:sp>
      <p:sp>
        <p:nvSpPr>
          <p:cNvPr id="7" name="页眉占位符 3"/>
          <p:cNvSpPr>
            <a:spLocks noGrp="1"/>
          </p:cNvSpPr>
          <p:nvPr>
            <p:ph type="hdr" sz="quarter"/>
          </p:nvPr>
        </p:nvSpPr>
        <p:spPr>
          <a:xfrm>
            <a:off x="892175" y="390525"/>
            <a:ext cx="3076575" cy="512763"/>
          </a:xfrm>
        </p:spPr>
        <p:txBody>
          <a:bodyPr/>
          <a:lstStyle/>
          <a:p>
            <a:r>
              <a:rPr lang="en-US" altLang="zh-CN" dirty="0" smtClean="0"/>
              <a:t>eNodeB LTE </a:t>
            </a:r>
            <a:r>
              <a:rPr lang="zh-CN" altLang="en-US" dirty="0" smtClean="0"/>
              <a:t>传输故障专题</a:t>
            </a:r>
            <a:endParaRPr lang="zh-CN" altLang="en-US" dirty="0"/>
          </a:p>
        </p:txBody>
      </p:sp>
    </p:spTree>
    <p:extLst>
      <p:ext uri="{BB962C8B-B14F-4D97-AF65-F5344CB8AC3E}">
        <p14:creationId xmlns:p14="http://schemas.microsoft.com/office/powerpoint/2010/main" val="38847700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能否正确获取基站下一跳网关设备接口的</a:t>
            </a:r>
            <a:r>
              <a:rPr lang="en-US" altLang="zh-CN" dirty="0" smtClean="0"/>
              <a:t>MAC</a:t>
            </a:r>
            <a:r>
              <a:rPr lang="zh-CN" altLang="en-US" dirty="0" smtClean="0"/>
              <a:t>地址，说明基站到达层三</a:t>
            </a:r>
            <a:r>
              <a:rPr lang="en-US" altLang="zh-CN" dirty="0" smtClean="0"/>
              <a:t>PTN</a:t>
            </a:r>
            <a:r>
              <a:rPr lang="zh-CN" altLang="en-US" dirty="0" smtClean="0"/>
              <a:t>设备前这段传输已经畅通。</a:t>
            </a:r>
            <a:endParaRPr lang="zh-CN" altLang="en-US" dirty="0"/>
          </a:p>
        </p:txBody>
      </p:sp>
      <p:sp>
        <p:nvSpPr>
          <p:cNvPr id="5" name="灯片编号占位符 4"/>
          <p:cNvSpPr>
            <a:spLocks noGrp="1"/>
          </p:cNvSpPr>
          <p:nvPr>
            <p:ph type="sldNum" sz="quarter" idx="11"/>
          </p:nvPr>
        </p:nvSpPr>
        <p:spPr/>
        <p:txBody>
          <a:bodyPr/>
          <a:lstStyle/>
          <a:p>
            <a:r>
              <a:rPr lang="en-US" altLang="zh-CN" smtClean="0"/>
              <a:t>P-</a:t>
            </a:r>
            <a:fld id="{53C4D65A-8D61-4BF8-8EE6-980764D8408A}" type="slidenum">
              <a:rPr lang="en-US" altLang="zh-CN" smtClean="0"/>
              <a:pPr/>
              <a:t>96</a:t>
            </a:fld>
            <a:endParaRPr lang="en-US" altLang="zh-CN"/>
          </a:p>
        </p:txBody>
      </p:sp>
      <p:sp>
        <p:nvSpPr>
          <p:cNvPr id="6" name="页脚占位符 5"/>
          <p:cNvSpPr>
            <a:spLocks noGrp="1"/>
          </p:cNvSpPr>
          <p:nvPr>
            <p:ph type="ftr" sz="quarter" idx="12"/>
          </p:nvPr>
        </p:nvSpPr>
        <p:spPr/>
        <p:txBody>
          <a:bodyPr/>
          <a:lstStyle/>
          <a:p>
            <a:r>
              <a:rPr lang="zh-CN" altLang="en-US" smtClean="0"/>
              <a:t>华为技术有限公司  版权所有  未经许可不得扩散</a:t>
            </a:r>
            <a:endParaRPr lang="zh-CN" altLang="en-US" dirty="0"/>
          </a:p>
        </p:txBody>
      </p:sp>
      <p:sp>
        <p:nvSpPr>
          <p:cNvPr id="7" name="页眉占位符 3"/>
          <p:cNvSpPr>
            <a:spLocks noGrp="1"/>
          </p:cNvSpPr>
          <p:nvPr>
            <p:ph type="hdr" sz="quarter"/>
          </p:nvPr>
        </p:nvSpPr>
        <p:spPr>
          <a:xfrm>
            <a:off x="892175" y="390525"/>
            <a:ext cx="3076575" cy="512763"/>
          </a:xfrm>
        </p:spPr>
        <p:txBody>
          <a:bodyPr/>
          <a:lstStyle/>
          <a:p>
            <a:r>
              <a:rPr lang="en-US" altLang="zh-CN" dirty="0" smtClean="0"/>
              <a:t>eNodeB LTE </a:t>
            </a:r>
            <a:r>
              <a:rPr lang="zh-CN" altLang="en-US" dirty="0" smtClean="0"/>
              <a:t>传输故障专题</a:t>
            </a:r>
            <a:endParaRPr lang="zh-CN" altLang="en-US" dirty="0"/>
          </a:p>
        </p:txBody>
      </p:sp>
    </p:spTree>
    <p:extLst>
      <p:ext uri="{BB962C8B-B14F-4D97-AF65-F5344CB8AC3E}">
        <p14:creationId xmlns:p14="http://schemas.microsoft.com/office/powerpoint/2010/main" val="225503923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通过</a:t>
            </a:r>
            <a:r>
              <a:rPr lang="en-US" altLang="zh-CN" dirty="0" smtClean="0"/>
              <a:t>6007</a:t>
            </a:r>
            <a:r>
              <a:rPr lang="zh-CN" altLang="en-US" dirty="0" smtClean="0"/>
              <a:t>端口对应的目的</a:t>
            </a:r>
            <a:r>
              <a:rPr lang="en-US" altLang="zh-CN" dirty="0" smtClean="0"/>
              <a:t>IP</a:t>
            </a:r>
            <a:r>
              <a:rPr lang="zh-CN" altLang="en-US" dirty="0" smtClean="0"/>
              <a:t>地址，可以确认基站与网管的维护链路是否正常。</a:t>
            </a:r>
            <a:endParaRPr lang="zh-CN" altLang="en-US" dirty="0"/>
          </a:p>
        </p:txBody>
      </p:sp>
      <p:sp>
        <p:nvSpPr>
          <p:cNvPr id="5" name="灯片编号占位符 4"/>
          <p:cNvSpPr>
            <a:spLocks noGrp="1"/>
          </p:cNvSpPr>
          <p:nvPr>
            <p:ph type="sldNum" sz="quarter" idx="11"/>
          </p:nvPr>
        </p:nvSpPr>
        <p:spPr/>
        <p:txBody>
          <a:bodyPr/>
          <a:lstStyle/>
          <a:p>
            <a:r>
              <a:rPr lang="en-US" altLang="zh-CN" smtClean="0"/>
              <a:t>P-</a:t>
            </a:r>
            <a:fld id="{53C4D65A-8D61-4BF8-8EE6-980764D8408A}" type="slidenum">
              <a:rPr lang="en-US" altLang="zh-CN" smtClean="0"/>
              <a:pPr/>
              <a:t>97</a:t>
            </a:fld>
            <a:endParaRPr lang="en-US" altLang="zh-CN"/>
          </a:p>
        </p:txBody>
      </p:sp>
      <p:sp>
        <p:nvSpPr>
          <p:cNvPr id="6" name="页脚占位符 5"/>
          <p:cNvSpPr>
            <a:spLocks noGrp="1"/>
          </p:cNvSpPr>
          <p:nvPr>
            <p:ph type="ftr" sz="quarter" idx="12"/>
          </p:nvPr>
        </p:nvSpPr>
        <p:spPr/>
        <p:txBody>
          <a:bodyPr/>
          <a:lstStyle/>
          <a:p>
            <a:r>
              <a:rPr lang="zh-CN" altLang="en-US" smtClean="0"/>
              <a:t>华为技术有限公司  版权所有  未经许可不得扩散</a:t>
            </a:r>
            <a:endParaRPr lang="zh-CN" altLang="en-US" dirty="0"/>
          </a:p>
        </p:txBody>
      </p:sp>
      <p:sp>
        <p:nvSpPr>
          <p:cNvPr id="7" name="页眉占位符 3"/>
          <p:cNvSpPr>
            <a:spLocks noGrp="1"/>
          </p:cNvSpPr>
          <p:nvPr>
            <p:ph type="hdr" sz="quarter"/>
          </p:nvPr>
        </p:nvSpPr>
        <p:spPr>
          <a:xfrm>
            <a:off x="892175" y="390525"/>
            <a:ext cx="3076575" cy="512763"/>
          </a:xfrm>
        </p:spPr>
        <p:txBody>
          <a:bodyPr/>
          <a:lstStyle/>
          <a:p>
            <a:r>
              <a:rPr lang="en-US" altLang="zh-CN" dirty="0" smtClean="0"/>
              <a:t>eNodeB LTE </a:t>
            </a:r>
            <a:r>
              <a:rPr lang="zh-CN" altLang="en-US" dirty="0" smtClean="0"/>
              <a:t>传输故障专题</a:t>
            </a:r>
            <a:endParaRPr lang="zh-CN" altLang="en-US" dirty="0"/>
          </a:p>
        </p:txBody>
      </p:sp>
    </p:spTree>
    <p:extLst>
      <p:ext uri="{BB962C8B-B14F-4D97-AF65-F5344CB8AC3E}">
        <p14:creationId xmlns:p14="http://schemas.microsoft.com/office/powerpoint/2010/main" val="81580588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页眉占位符 3"/>
          <p:cNvSpPr>
            <a:spLocks noGrp="1"/>
          </p:cNvSpPr>
          <p:nvPr>
            <p:ph type="hdr" sz="quarter" idx="10"/>
          </p:nvPr>
        </p:nvSpPr>
        <p:spPr/>
        <p:txBody>
          <a:bodyPr/>
          <a:lstStyle/>
          <a:p>
            <a:r>
              <a:rPr lang="en-US" altLang="zh-CN" dirty="0" smtClean="0"/>
              <a:t>eNodeB LTE </a:t>
            </a:r>
            <a:r>
              <a:rPr lang="zh-CN" altLang="en-US" dirty="0" smtClean="0"/>
              <a:t>传输故障专题</a:t>
            </a:r>
            <a:endParaRPr lang="zh-CN" altLang="en-US" dirty="0"/>
          </a:p>
        </p:txBody>
      </p:sp>
      <p:sp>
        <p:nvSpPr>
          <p:cNvPr id="5" name="灯片编号占位符 4"/>
          <p:cNvSpPr>
            <a:spLocks noGrp="1"/>
          </p:cNvSpPr>
          <p:nvPr>
            <p:ph type="sldNum" sz="quarter" idx="11"/>
          </p:nvPr>
        </p:nvSpPr>
        <p:spPr/>
        <p:txBody>
          <a:bodyPr/>
          <a:lstStyle/>
          <a:p>
            <a:r>
              <a:rPr lang="en-US" altLang="zh-CN" smtClean="0"/>
              <a:t>P-</a:t>
            </a:r>
            <a:fld id="{53C4D65A-8D61-4BF8-8EE6-980764D8408A}" type="slidenum">
              <a:rPr lang="en-US" altLang="zh-CN" smtClean="0"/>
              <a:pPr/>
              <a:t>98</a:t>
            </a:fld>
            <a:endParaRPr lang="en-US" altLang="zh-CN"/>
          </a:p>
        </p:txBody>
      </p:sp>
      <p:sp>
        <p:nvSpPr>
          <p:cNvPr id="6" name="页脚占位符 5"/>
          <p:cNvSpPr>
            <a:spLocks noGrp="1"/>
          </p:cNvSpPr>
          <p:nvPr>
            <p:ph type="ftr" sz="quarter" idx="12"/>
          </p:nvPr>
        </p:nvSpPr>
        <p:spPr/>
        <p:txBody>
          <a:bodyPr/>
          <a:lstStyle/>
          <a:p>
            <a:r>
              <a:rPr lang="zh-CN" altLang="en-US" smtClean="0"/>
              <a:t>华为技术有限公司  版权所有  未经许可不得扩散</a:t>
            </a:r>
            <a:endParaRPr lang="zh-CN" altLang="en-US" dirty="0"/>
          </a:p>
        </p:txBody>
      </p:sp>
    </p:spTree>
    <p:extLst>
      <p:ext uri="{BB962C8B-B14F-4D97-AF65-F5344CB8AC3E}">
        <p14:creationId xmlns:p14="http://schemas.microsoft.com/office/powerpoint/2010/main" val="103532406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eNodeB</a:t>
            </a:r>
            <a:r>
              <a:rPr lang="zh-CN" altLang="en-US" dirty="0" smtClean="0"/>
              <a:t>侧使用</a:t>
            </a:r>
            <a:r>
              <a:rPr lang="en-US" altLang="zh-CN" dirty="0" smtClean="0"/>
              <a:t>Ping</a:t>
            </a:r>
            <a:r>
              <a:rPr lang="zh-CN" altLang="en-US" dirty="0" smtClean="0"/>
              <a:t>、</a:t>
            </a:r>
            <a:r>
              <a:rPr lang="en-US" altLang="zh-CN" dirty="0" err="1" smtClean="0"/>
              <a:t>tracert</a:t>
            </a:r>
            <a:r>
              <a:rPr lang="zh-CN" altLang="en-US" dirty="0" smtClean="0"/>
              <a:t>命令，网管侧使用</a:t>
            </a:r>
            <a:r>
              <a:rPr lang="en-US" altLang="zh-CN" dirty="0" smtClean="0"/>
              <a:t>ping</a:t>
            </a:r>
            <a:r>
              <a:rPr lang="zh-CN" altLang="en-US" dirty="0" smtClean="0"/>
              <a:t>、</a:t>
            </a:r>
            <a:r>
              <a:rPr lang="en-US" altLang="zh-CN" dirty="0" err="1" smtClean="0"/>
              <a:t>traceroute</a:t>
            </a:r>
            <a:r>
              <a:rPr lang="zh-CN" altLang="en-US" dirty="0" smtClean="0"/>
              <a:t>命令。</a:t>
            </a:r>
            <a:endParaRPr lang="zh-CN" altLang="en-US" dirty="0"/>
          </a:p>
        </p:txBody>
      </p:sp>
      <p:sp>
        <p:nvSpPr>
          <p:cNvPr id="4" name="页眉占位符 3"/>
          <p:cNvSpPr>
            <a:spLocks noGrp="1"/>
          </p:cNvSpPr>
          <p:nvPr>
            <p:ph type="hdr" sz="quarter" idx="10"/>
          </p:nvPr>
        </p:nvSpPr>
        <p:spPr/>
        <p:txBody>
          <a:bodyPr/>
          <a:lstStyle/>
          <a:p>
            <a:r>
              <a:rPr lang="en-US" altLang="zh-CN" dirty="0" smtClean="0"/>
              <a:t>eNodeB LTE </a:t>
            </a:r>
            <a:r>
              <a:rPr lang="zh-CN" altLang="en-US" dirty="0" smtClean="0"/>
              <a:t>传输故障专题</a:t>
            </a:r>
            <a:endParaRPr lang="zh-CN" altLang="en-US" dirty="0"/>
          </a:p>
        </p:txBody>
      </p:sp>
      <p:sp>
        <p:nvSpPr>
          <p:cNvPr id="5" name="灯片编号占位符 4"/>
          <p:cNvSpPr>
            <a:spLocks noGrp="1"/>
          </p:cNvSpPr>
          <p:nvPr>
            <p:ph type="sldNum" sz="quarter" idx="11"/>
          </p:nvPr>
        </p:nvSpPr>
        <p:spPr/>
        <p:txBody>
          <a:bodyPr/>
          <a:lstStyle/>
          <a:p>
            <a:r>
              <a:rPr lang="en-US" altLang="zh-CN" smtClean="0"/>
              <a:t>P-</a:t>
            </a:r>
            <a:fld id="{53C4D65A-8D61-4BF8-8EE6-980764D8408A}" type="slidenum">
              <a:rPr lang="en-US" altLang="zh-CN" smtClean="0"/>
              <a:pPr/>
              <a:t>99</a:t>
            </a:fld>
            <a:endParaRPr lang="en-US" altLang="zh-CN"/>
          </a:p>
        </p:txBody>
      </p:sp>
      <p:sp>
        <p:nvSpPr>
          <p:cNvPr id="6" name="页脚占位符 5"/>
          <p:cNvSpPr>
            <a:spLocks noGrp="1"/>
          </p:cNvSpPr>
          <p:nvPr>
            <p:ph type="ftr" sz="quarter" idx="12"/>
          </p:nvPr>
        </p:nvSpPr>
        <p:spPr/>
        <p:txBody>
          <a:bodyPr/>
          <a:lstStyle/>
          <a:p>
            <a:r>
              <a:rPr lang="zh-CN" altLang="en-US" smtClean="0"/>
              <a:t>华为技术有限公司  版权所有  未经许可不得扩散</a:t>
            </a:r>
            <a:endParaRPr lang="zh-CN" altLang="en-US" dirty="0"/>
          </a:p>
        </p:txBody>
      </p:sp>
    </p:spTree>
    <p:extLst>
      <p:ext uri="{BB962C8B-B14F-4D97-AF65-F5344CB8AC3E}">
        <p14:creationId xmlns:p14="http://schemas.microsoft.com/office/powerpoint/2010/main" val="10628287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MAC</a:t>
            </a:r>
            <a:r>
              <a:rPr lang="zh-CN" altLang="en-US" dirty="0" smtClean="0"/>
              <a:t>跟踪常应用在带</a:t>
            </a:r>
            <a:r>
              <a:rPr lang="en-US" altLang="zh-CN" dirty="0" err="1" smtClean="0"/>
              <a:t>vlan</a:t>
            </a:r>
            <a:r>
              <a:rPr lang="zh-CN" altLang="en-US" dirty="0" smtClean="0"/>
              <a:t>消息的层二交换场景；</a:t>
            </a:r>
            <a:endParaRPr lang="en-US" altLang="zh-CN" dirty="0" smtClean="0"/>
          </a:p>
          <a:p>
            <a:r>
              <a:rPr lang="zh-CN" altLang="en-US" dirty="0" smtClean="0"/>
              <a:t>基站侧</a:t>
            </a:r>
            <a:r>
              <a:rPr lang="en-US" altLang="zh-CN" dirty="0" smtClean="0"/>
              <a:t>MAC</a:t>
            </a:r>
            <a:r>
              <a:rPr lang="zh-CN" altLang="en-US" dirty="0" smtClean="0"/>
              <a:t>跟踪消息无法看到加密信息，且只能分析到层二交换的内容，需要分析层三内容时采用</a:t>
            </a:r>
            <a:r>
              <a:rPr lang="en-US" altLang="zh-CN" dirty="0" smtClean="0"/>
              <a:t>IP</a:t>
            </a:r>
            <a:r>
              <a:rPr lang="zh-CN" altLang="en-US" dirty="0" smtClean="0"/>
              <a:t>跟踪。</a:t>
            </a:r>
            <a:endParaRPr lang="zh-CN" altLang="en-US" dirty="0"/>
          </a:p>
        </p:txBody>
      </p:sp>
      <p:sp>
        <p:nvSpPr>
          <p:cNvPr id="4" name="页眉占位符 3"/>
          <p:cNvSpPr>
            <a:spLocks noGrp="1"/>
          </p:cNvSpPr>
          <p:nvPr>
            <p:ph type="hdr" sz="quarter" idx="10"/>
          </p:nvPr>
        </p:nvSpPr>
        <p:spPr/>
        <p:txBody>
          <a:bodyPr/>
          <a:lstStyle/>
          <a:p>
            <a:r>
              <a:rPr lang="en-US" altLang="zh-CN" dirty="0" smtClean="0"/>
              <a:t>eNodeB LTE </a:t>
            </a:r>
            <a:r>
              <a:rPr lang="zh-CN" altLang="en-US" dirty="0" smtClean="0"/>
              <a:t>传输故障专题</a:t>
            </a:r>
            <a:endParaRPr lang="zh-CN" altLang="en-US" dirty="0"/>
          </a:p>
        </p:txBody>
      </p:sp>
      <p:sp>
        <p:nvSpPr>
          <p:cNvPr id="5" name="灯片编号占位符 4"/>
          <p:cNvSpPr>
            <a:spLocks noGrp="1"/>
          </p:cNvSpPr>
          <p:nvPr>
            <p:ph type="sldNum" sz="quarter" idx="11"/>
          </p:nvPr>
        </p:nvSpPr>
        <p:spPr/>
        <p:txBody>
          <a:bodyPr/>
          <a:lstStyle/>
          <a:p>
            <a:r>
              <a:rPr lang="en-US" altLang="zh-CN" smtClean="0"/>
              <a:t>P-</a:t>
            </a:r>
            <a:fld id="{53C4D65A-8D61-4BF8-8EE6-980764D8408A}" type="slidenum">
              <a:rPr lang="en-US" altLang="zh-CN" smtClean="0"/>
              <a:pPr/>
              <a:t>100</a:t>
            </a:fld>
            <a:endParaRPr lang="en-US" altLang="zh-CN"/>
          </a:p>
        </p:txBody>
      </p:sp>
      <p:sp>
        <p:nvSpPr>
          <p:cNvPr id="6" name="页脚占位符 5"/>
          <p:cNvSpPr>
            <a:spLocks noGrp="1"/>
          </p:cNvSpPr>
          <p:nvPr>
            <p:ph type="ftr" sz="quarter" idx="12"/>
          </p:nvPr>
        </p:nvSpPr>
        <p:spPr/>
        <p:txBody>
          <a:bodyPr/>
          <a:lstStyle/>
          <a:p>
            <a:r>
              <a:rPr lang="zh-CN" altLang="en-US" smtClean="0"/>
              <a:t>华为技术有限公司  版权所有  未经许可不得扩散</a:t>
            </a:r>
            <a:endParaRPr lang="zh-CN" altLang="en-US" dirty="0"/>
          </a:p>
        </p:txBody>
      </p:sp>
    </p:spTree>
    <p:extLst>
      <p:ext uri="{BB962C8B-B14F-4D97-AF65-F5344CB8AC3E}">
        <p14:creationId xmlns:p14="http://schemas.microsoft.com/office/powerpoint/2010/main" val="419389467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页眉占位符 3"/>
          <p:cNvSpPr>
            <a:spLocks noGrp="1"/>
          </p:cNvSpPr>
          <p:nvPr>
            <p:ph type="hdr" sz="quarter" idx="10"/>
          </p:nvPr>
        </p:nvSpPr>
        <p:spPr/>
        <p:txBody>
          <a:bodyPr/>
          <a:lstStyle/>
          <a:p>
            <a:r>
              <a:rPr lang="en-US" altLang="zh-CN" dirty="0" smtClean="0"/>
              <a:t>eNodeB LTE </a:t>
            </a:r>
            <a:r>
              <a:rPr lang="zh-CN" altLang="en-US" dirty="0" smtClean="0"/>
              <a:t>传输故障专题</a:t>
            </a:r>
            <a:endParaRPr lang="zh-CN" altLang="en-US" dirty="0"/>
          </a:p>
        </p:txBody>
      </p:sp>
      <p:sp>
        <p:nvSpPr>
          <p:cNvPr id="5" name="灯片编号占位符 4"/>
          <p:cNvSpPr>
            <a:spLocks noGrp="1"/>
          </p:cNvSpPr>
          <p:nvPr>
            <p:ph type="sldNum" sz="quarter" idx="11"/>
          </p:nvPr>
        </p:nvSpPr>
        <p:spPr/>
        <p:txBody>
          <a:bodyPr/>
          <a:lstStyle/>
          <a:p>
            <a:r>
              <a:rPr lang="en-US" altLang="zh-CN" smtClean="0"/>
              <a:t>P-</a:t>
            </a:r>
            <a:fld id="{53C4D65A-8D61-4BF8-8EE6-980764D8408A}" type="slidenum">
              <a:rPr lang="en-US" altLang="zh-CN" smtClean="0"/>
              <a:pPr/>
              <a:t>101</a:t>
            </a:fld>
            <a:endParaRPr lang="en-US" altLang="zh-CN"/>
          </a:p>
        </p:txBody>
      </p:sp>
      <p:sp>
        <p:nvSpPr>
          <p:cNvPr id="6" name="页脚占位符 5"/>
          <p:cNvSpPr>
            <a:spLocks noGrp="1"/>
          </p:cNvSpPr>
          <p:nvPr>
            <p:ph type="ftr" sz="quarter" idx="12"/>
          </p:nvPr>
        </p:nvSpPr>
        <p:spPr/>
        <p:txBody>
          <a:bodyPr/>
          <a:lstStyle/>
          <a:p>
            <a:r>
              <a:rPr lang="zh-CN" altLang="en-US" smtClean="0"/>
              <a:t>华为技术有限公司  版权所有  未经许可不得扩散</a:t>
            </a:r>
            <a:endParaRPr lang="zh-CN" altLang="en-US" dirty="0"/>
          </a:p>
        </p:txBody>
      </p:sp>
    </p:spTree>
    <p:extLst>
      <p:ext uri="{BB962C8B-B14F-4D97-AF65-F5344CB8AC3E}">
        <p14:creationId xmlns:p14="http://schemas.microsoft.com/office/powerpoint/2010/main" val="204066457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页眉占位符 3"/>
          <p:cNvSpPr>
            <a:spLocks noGrp="1"/>
          </p:cNvSpPr>
          <p:nvPr>
            <p:ph type="hdr" sz="quarter" idx="10"/>
          </p:nvPr>
        </p:nvSpPr>
        <p:spPr/>
        <p:txBody>
          <a:bodyPr/>
          <a:lstStyle/>
          <a:p>
            <a:r>
              <a:rPr lang="en-US" altLang="zh-CN" dirty="0" smtClean="0"/>
              <a:t>eNodeB LTE </a:t>
            </a:r>
            <a:r>
              <a:rPr lang="zh-CN" altLang="en-US" dirty="0" smtClean="0"/>
              <a:t>传输故障专题</a:t>
            </a:r>
            <a:endParaRPr lang="zh-CN" altLang="en-US" dirty="0"/>
          </a:p>
        </p:txBody>
      </p:sp>
      <p:sp>
        <p:nvSpPr>
          <p:cNvPr id="5" name="灯片编号占位符 4"/>
          <p:cNvSpPr>
            <a:spLocks noGrp="1"/>
          </p:cNvSpPr>
          <p:nvPr>
            <p:ph type="sldNum" sz="quarter" idx="11"/>
          </p:nvPr>
        </p:nvSpPr>
        <p:spPr/>
        <p:txBody>
          <a:bodyPr/>
          <a:lstStyle/>
          <a:p>
            <a:r>
              <a:rPr lang="en-US" altLang="zh-CN" smtClean="0"/>
              <a:t>P-</a:t>
            </a:r>
            <a:fld id="{53C4D65A-8D61-4BF8-8EE6-980764D8408A}" type="slidenum">
              <a:rPr lang="en-US" altLang="zh-CN" smtClean="0"/>
              <a:pPr/>
              <a:t>102</a:t>
            </a:fld>
            <a:endParaRPr lang="en-US" altLang="zh-CN"/>
          </a:p>
        </p:txBody>
      </p:sp>
      <p:sp>
        <p:nvSpPr>
          <p:cNvPr id="6" name="页脚占位符 5"/>
          <p:cNvSpPr>
            <a:spLocks noGrp="1"/>
          </p:cNvSpPr>
          <p:nvPr>
            <p:ph type="ftr" sz="quarter" idx="12"/>
          </p:nvPr>
        </p:nvSpPr>
        <p:spPr/>
        <p:txBody>
          <a:bodyPr/>
          <a:lstStyle/>
          <a:p>
            <a:r>
              <a:rPr lang="zh-CN" altLang="en-US" smtClean="0"/>
              <a:t>华为技术有限公司  版权所有  未经许可不得扩散</a:t>
            </a:r>
            <a:endParaRPr lang="zh-CN" altLang="en-US" dirty="0"/>
          </a:p>
        </p:txBody>
      </p:sp>
    </p:spTree>
    <p:extLst>
      <p:ext uri="{BB962C8B-B14F-4D97-AF65-F5344CB8AC3E}">
        <p14:creationId xmlns:p14="http://schemas.microsoft.com/office/powerpoint/2010/main" val="38621625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PnP</a:t>
            </a:r>
            <a:r>
              <a:rPr lang="zh-CN" altLang="en-US" dirty="0" smtClean="0"/>
              <a:t>（</a:t>
            </a:r>
            <a:r>
              <a:rPr lang="en-US" altLang="zh-CN" dirty="0" smtClean="0"/>
              <a:t>plug and play</a:t>
            </a:r>
            <a:r>
              <a:rPr lang="zh-CN" altLang="en-US" dirty="0" smtClean="0"/>
              <a:t>）：即插即用标准；</a:t>
            </a:r>
            <a:endParaRPr lang="en-US" altLang="zh-CN" dirty="0" smtClean="0"/>
          </a:p>
          <a:p>
            <a:r>
              <a:rPr lang="en-US" altLang="zh-CN" dirty="0" smtClean="0"/>
              <a:t>PnP</a:t>
            </a:r>
            <a:r>
              <a:rPr lang="zh-CN" altLang="en-US" dirty="0" smtClean="0"/>
              <a:t>跟踪用于进行基站盲启全流程消息跟踪，便于在基站侧进行盲启故障定位。</a:t>
            </a:r>
            <a:endParaRPr lang="zh-CN" altLang="en-US" dirty="0"/>
          </a:p>
        </p:txBody>
      </p:sp>
      <p:sp>
        <p:nvSpPr>
          <p:cNvPr id="4" name="页眉占位符 3"/>
          <p:cNvSpPr>
            <a:spLocks noGrp="1"/>
          </p:cNvSpPr>
          <p:nvPr>
            <p:ph type="hdr" sz="quarter" idx="10"/>
          </p:nvPr>
        </p:nvSpPr>
        <p:spPr/>
        <p:txBody>
          <a:bodyPr/>
          <a:lstStyle/>
          <a:p>
            <a:r>
              <a:rPr lang="en-US" altLang="zh-CN" dirty="0" smtClean="0"/>
              <a:t>eNodeB LTE </a:t>
            </a:r>
            <a:r>
              <a:rPr lang="zh-CN" altLang="en-US" dirty="0" smtClean="0"/>
              <a:t>传输故障专题</a:t>
            </a:r>
            <a:endParaRPr lang="zh-CN" altLang="en-US" dirty="0"/>
          </a:p>
        </p:txBody>
      </p:sp>
      <p:sp>
        <p:nvSpPr>
          <p:cNvPr id="5" name="灯片编号占位符 4"/>
          <p:cNvSpPr>
            <a:spLocks noGrp="1"/>
          </p:cNvSpPr>
          <p:nvPr>
            <p:ph type="sldNum" sz="quarter" idx="11"/>
          </p:nvPr>
        </p:nvSpPr>
        <p:spPr/>
        <p:txBody>
          <a:bodyPr/>
          <a:lstStyle/>
          <a:p>
            <a:r>
              <a:rPr lang="en-US" altLang="zh-CN" smtClean="0"/>
              <a:t>P-</a:t>
            </a:r>
            <a:fld id="{53C4D65A-8D61-4BF8-8EE6-980764D8408A}" type="slidenum">
              <a:rPr lang="en-US" altLang="zh-CN" smtClean="0"/>
              <a:pPr/>
              <a:t>103</a:t>
            </a:fld>
            <a:endParaRPr lang="en-US" altLang="zh-CN"/>
          </a:p>
        </p:txBody>
      </p:sp>
      <p:sp>
        <p:nvSpPr>
          <p:cNvPr id="6" name="页脚占位符 5"/>
          <p:cNvSpPr>
            <a:spLocks noGrp="1"/>
          </p:cNvSpPr>
          <p:nvPr>
            <p:ph type="ftr" sz="quarter" idx="12"/>
          </p:nvPr>
        </p:nvSpPr>
        <p:spPr/>
        <p:txBody>
          <a:bodyPr/>
          <a:lstStyle/>
          <a:p>
            <a:r>
              <a:rPr lang="zh-CN" altLang="en-US" smtClean="0"/>
              <a:t>华为技术有限公司  版权所有  未经许可不得扩散</a:t>
            </a:r>
            <a:endParaRPr lang="zh-CN" altLang="en-US" dirty="0"/>
          </a:p>
        </p:txBody>
      </p:sp>
    </p:spTree>
    <p:extLst>
      <p:ext uri="{BB962C8B-B14F-4D97-AF65-F5344CB8AC3E}">
        <p14:creationId xmlns:p14="http://schemas.microsoft.com/office/powerpoint/2010/main" val="4818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2"/>
          <p:cNvSpPr>
            <a:spLocks noGrp="1" noRot="1" noChangeAspect="1" noChangeArrowheads="1" noTextEdit="1"/>
          </p:cNvSpPr>
          <p:nvPr>
            <p:ph type="sldImg"/>
          </p:nvPr>
        </p:nvSpPr>
        <p:spPr>
          <a:xfrm>
            <a:off x="992188" y="768350"/>
            <a:ext cx="5114925" cy="3836988"/>
          </a:xfrm>
          <a:ln/>
        </p:spPr>
      </p:sp>
      <p:sp>
        <p:nvSpPr>
          <p:cNvPr id="81924" name="Rectangle 3"/>
          <p:cNvSpPr>
            <a:spLocks noGrp="1" noChangeArrowheads="1"/>
          </p:cNvSpPr>
          <p:nvPr>
            <p:ph type="body" idx="1"/>
          </p:nvPr>
        </p:nvSpPr>
        <p:spPr>
          <a:noFill/>
          <a:ln/>
        </p:spPr>
        <p:txBody>
          <a:bodyPr/>
          <a:lstStyle/>
          <a:p>
            <a:pPr eaLnBrk="1" hangingPunct="1"/>
            <a:r>
              <a:rPr lang="en-US" altLang="zh-CN" dirty="0" smtClean="0">
                <a:latin typeface="Arial" pitchFamily="34" charset="0"/>
              </a:rPr>
              <a:t>S1-C,X2-C</a:t>
            </a:r>
            <a:r>
              <a:rPr lang="zh-CN" altLang="en-US" dirty="0" smtClean="0">
                <a:latin typeface="Arial" pitchFamily="34" charset="0"/>
              </a:rPr>
              <a:t>控制面协议：基于</a:t>
            </a:r>
            <a:r>
              <a:rPr lang="en-US" altLang="zh-CN" dirty="0" smtClean="0">
                <a:latin typeface="Arial" pitchFamily="34" charset="0"/>
              </a:rPr>
              <a:t>SCTP</a:t>
            </a:r>
            <a:r>
              <a:rPr lang="zh-CN" altLang="en-US" dirty="0" smtClean="0">
                <a:latin typeface="Arial" pitchFamily="34" charset="0"/>
              </a:rPr>
              <a:t>承载</a:t>
            </a:r>
          </a:p>
          <a:p>
            <a:pPr eaLnBrk="1" hangingPunct="1"/>
            <a:r>
              <a:rPr lang="en-US" altLang="zh-CN" dirty="0" smtClean="0">
                <a:latin typeface="Arial" pitchFamily="34" charset="0"/>
              </a:rPr>
              <a:t>S1-U,X2-U</a:t>
            </a:r>
            <a:r>
              <a:rPr lang="zh-CN" altLang="en-US" dirty="0" smtClean="0">
                <a:latin typeface="Arial" pitchFamily="34" charset="0"/>
              </a:rPr>
              <a:t>用户面协议：基于</a:t>
            </a:r>
            <a:r>
              <a:rPr lang="en-US" altLang="zh-CN" dirty="0" smtClean="0">
                <a:latin typeface="Arial" pitchFamily="34" charset="0"/>
              </a:rPr>
              <a:t>UDP</a:t>
            </a:r>
            <a:r>
              <a:rPr lang="zh-CN" altLang="en-US" dirty="0" smtClean="0">
                <a:latin typeface="Arial" pitchFamily="34" charset="0"/>
              </a:rPr>
              <a:t>承载</a:t>
            </a:r>
          </a:p>
          <a:p>
            <a:pPr eaLnBrk="1" hangingPunct="1"/>
            <a:r>
              <a:rPr lang="en-US" altLang="zh-CN" dirty="0" smtClean="0">
                <a:latin typeface="Arial" pitchFamily="34" charset="0"/>
              </a:rPr>
              <a:t>OM</a:t>
            </a:r>
            <a:r>
              <a:rPr lang="zh-CN" altLang="en-US" dirty="0" smtClean="0">
                <a:latin typeface="Arial" pitchFamily="34" charset="0"/>
              </a:rPr>
              <a:t>通道：基于</a:t>
            </a:r>
            <a:r>
              <a:rPr lang="en-US" altLang="zh-CN" dirty="0" smtClean="0">
                <a:latin typeface="Arial" pitchFamily="34" charset="0"/>
              </a:rPr>
              <a:t>TCP</a:t>
            </a:r>
            <a:r>
              <a:rPr lang="zh-CN" altLang="en-US" dirty="0" smtClean="0">
                <a:latin typeface="Arial" pitchFamily="34" charset="0"/>
              </a:rPr>
              <a:t>承载，部分协议，如</a:t>
            </a:r>
            <a:r>
              <a:rPr lang="en-US" altLang="zh-CN" dirty="0" smtClean="0">
                <a:latin typeface="Arial" pitchFamily="34" charset="0"/>
              </a:rPr>
              <a:t>NTP</a:t>
            </a:r>
            <a:r>
              <a:rPr lang="zh-CN" altLang="en-US" dirty="0" smtClean="0">
                <a:latin typeface="Arial" pitchFamily="34" charset="0"/>
              </a:rPr>
              <a:t>基于</a:t>
            </a:r>
            <a:r>
              <a:rPr lang="en-US" altLang="zh-CN" dirty="0" smtClean="0">
                <a:latin typeface="Arial" pitchFamily="34" charset="0"/>
              </a:rPr>
              <a:t>UDP</a:t>
            </a:r>
            <a:r>
              <a:rPr lang="zh-CN" altLang="en-US" dirty="0" smtClean="0">
                <a:latin typeface="Arial" pitchFamily="34" charset="0"/>
              </a:rPr>
              <a:t>承载</a:t>
            </a:r>
          </a:p>
          <a:p>
            <a:pPr eaLnBrk="1" hangingPunct="1"/>
            <a:endParaRPr lang="zh-CN" altLang="en-US" dirty="0" smtClean="0">
              <a:latin typeface="Arial" pitchFamily="34" charset="0"/>
            </a:endParaRPr>
          </a:p>
        </p:txBody>
      </p:sp>
      <p:sp>
        <p:nvSpPr>
          <p:cNvPr id="5" name="Rectangle 2"/>
          <p:cNvSpPr>
            <a:spLocks noGrp="1" noChangeArrowheads="1"/>
          </p:cNvSpPr>
          <p:nvPr>
            <p:ph type="hdr" sz="quarter"/>
          </p:nvPr>
        </p:nvSpPr>
        <p:spPr>
          <a:xfrm>
            <a:off x="892175" y="390525"/>
            <a:ext cx="3076575" cy="512763"/>
          </a:xfrm>
          <a:noFill/>
        </p:spPr>
        <p:txBody>
          <a:bodyPr/>
          <a:lstStyle/>
          <a:p>
            <a:r>
              <a:rPr lang="en-US" altLang="zh-CN" dirty="0" smtClean="0"/>
              <a:t>eNodeB LTE </a:t>
            </a:r>
            <a:r>
              <a:rPr lang="zh-CN" altLang="en-US" dirty="0" smtClean="0"/>
              <a:t>传输故障专题</a:t>
            </a:r>
          </a:p>
        </p:txBody>
      </p:sp>
      <p:sp>
        <p:nvSpPr>
          <p:cNvPr id="6" name="Rectangle 6"/>
          <p:cNvSpPr>
            <a:spLocks noGrp="1" noChangeArrowheads="1"/>
          </p:cNvSpPr>
          <p:nvPr>
            <p:ph type="ftr" sz="quarter" idx="4"/>
          </p:nvPr>
        </p:nvSpPr>
        <p:spPr>
          <a:xfrm>
            <a:off x="1617785" y="9477248"/>
            <a:ext cx="3833447" cy="511175"/>
          </a:xfrm>
          <a:noFill/>
        </p:spPr>
        <p:txBody>
          <a:bodyPr/>
          <a:lstStyle/>
          <a:p>
            <a:r>
              <a:rPr lang="zh-CN" altLang="en-US" dirty="0" smtClean="0"/>
              <a:t>华为技术有限公司  版权所有  未经许可不得扩散</a:t>
            </a:r>
            <a:endParaRPr lang="zh-CN" altLang="en-US" sz="1300" dirty="0" smtClean="0">
              <a:latin typeface="Arial" charset="0"/>
              <a:ea typeface="宋体" charset="-122"/>
            </a:endParaRPr>
          </a:p>
        </p:txBody>
      </p:sp>
      <p:sp>
        <p:nvSpPr>
          <p:cNvPr id="7" name="灯片编号占位符 4"/>
          <p:cNvSpPr>
            <a:spLocks noGrp="1"/>
          </p:cNvSpPr>
          <p:nvPr>
            <p:ph type="sldNum" sz="quarter" idx="5"/>
          </p:nvPr>
        </p:nvSpPr>
        <p:spPr>
          <a:xfrm>
            <a:off x="4060825" y="149225"/>
            <a:ext cx="2139950" cy="512763"/>
          </a:xfrm>
        </p:spPr>
        <p:txBody>
          <a:bodyPr/>
          <a:lstStyle/>
          <a:p>
            <a:r>
              <a:rPr lang="en-US" altLang="zh-CN" dirty="0" smtClean="0"/>
              <a:t>P-</a:t>
            </a:r>
            <a:fld id="{53C4D65A-8D61-4BF8-8EE6-980764D8408A}" type="slidenum">
              <a:rPr lang="en-US" altLang="zh-CN" smtClean="0"/>
              <a:pPr/>
              <a:t>8</a:t>
            </a:fld>
            <a:endParaRPr lang="en-US" altLang="zh-CN" dirty="0"/>
          </a:p>
        </p:txBody>
      </p:sp>
    </p:spTree>
    <p:extLst>
      <p:ext uri="{BB962C8B-B14F-4D97-AF65-F5344CB8AC3E}">
        <p14:creationId xmlns:p14="http://schemas.microsoft.com/office/powerpoint/2010/main" val="414323971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hdr" sz="quarter"/>
          </p:nvPr>
        </p:nvSpPr>
        <p:spPr>
          <a:noFill/>
        </p:spPr>
        <p:txBody>
          <a:bodyPr/>
          <a:lstStyle/>
          <a:p>
            <a:r>
              <a:rPr lang="en-US" altLang="zh-CN" dirty="0" smtClean="0"/>
              <a:t>eNodeB LTE </a:t>
            </a:r>
            <a:r>
              <a:rPr lang="zh-CN" altLang="en-US" dirty="0" smtClean="0"/>
              <a:t>传输故障专题</a:t>
            </a:r>
          </a:p>
        </p:txBody>
      </p:sp>
      <p:sp>
        <p:nvSpPr>
          <p:cNvPr id="157699" name="Rectangle 6"/>
          <p:cNvSpPr>
            <a:spLocks noGrp="1" noChangeArrowheads="1"/>
          </p:cNvSpPr>
          <p:nvPr>
            <p:ph type="ftr" sz="quarter" idx="4"/>
          </p:nvPr>
        </p:nvSpPr>
        <p:spPr>
          <a:noFill/>
        </p:spPr>
        <p:txBody>
          <a:bodyPr/>
          <a:lstStyle/>
          <a:p>
            <a:r>
              <a:rPr lang="zh-CN" altLang="en-US" smtClean="0"/>
              <a:t>华为技术有限公司  版权所有  未经许可不得扩散</a:t>
            </a:r>
            <a:endParaRPr lang="zh-CN" altLang="en-US" sz="1300" smtClean="0">
              <a:latin typeface="Arial" charset="0"/>
              <a:ea typeface="宋体" charset="-122"/>
            </a:endParaRPr>
          </a:p>
        </p:txBody>
      </p:sp>
      <p:sp>
        <p:nvSpPr>
          <p:cNvPr id="157700" name="Rectangle 7"/>
          <p:cNvSpPr>
            <a:spLocks noGrp="1" noChangeArrowheads="1"/>
          </p:cNvSpPr>
          <p:nvPr>
            <p:ph type="sldNum" sz="quarter" idx="5"/>
          </p:nvPr>
        </p:nvSpPr>
        <p:spPr>
          <a:noFill/>
        </p:spPr>
        <p:txBody>
          <a:bodyPr/>
          <a:lstStyle/>
          <a:p>
            <a:r>
              <a:rPr lang="en-US" altLang="zh-CN" smtClean="0"/>
              <a:t>P-</a:t>
            </a:r>
            <a:fld id="{0F2F3199-0B69-4E6B-BA20-DF985451D407}" type="slidenum">
              <a:rPr lang="en-US" altLang="zh-CN" smtClean="0"/>
              <a:pPr/>
              <a:t>104</a:t>
            </a:fld>
            <a:endParaRPr lang="en-US" altLang="zh-CN" smtClean="0"/>
          </a:p>
        </p:txBody>
      </p:sp>
      <p:sp>
        <p:nvSpPr>
          <p:cNvPr id="157701" name="Rectangle 2"/>
          <p:cNvSpPr>
            <a:spLocks noGrp="1" noRot="1" noChangeAspect="1" noChangeArrowheads="1" noTextEdit="1"/>
          </p:cNvSpPr>
          <p:nvPr>
            <p:ph type="sldImg"/>
          </p:nvPr>
        </p:nvSpPr>
        <p:spPr>
          <a:ln/>
        </p:spPr>
      </p:sp>
      <p:sp>
        <p:nvSpPr>
          <p:cNvPr id="157702"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109664436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幻灯片图像占位符 1"/>
          <p:cNvSpPr>
            <a:spLocks noGrp="1" noRot="1" noChangeAspect="1" noTextEdit="1"/>
          </p:cNvSpPr>
          <p:nvPr>
            <p:ph type="sldImg"/>
          </p:nvPr>
        </p:nvSpPr>
        <p:spPr>
          <a:ln/>
        </p:spPr>
      </p:sp>
      <p:sp>
        <p:nvSpPr>
          <p:cNvPr id="174083" name="备注占位符 2"/>
          <p:cNvSpPr>
            <a:spLocks noGrp="1"/>
          </p:cNvSpPr>
          <p:nvPr>
            <p:ph type="body" idx="1"/>
          </p:nvPr>
        </p:nvSpPr>
        <p:spPr>
          <a:noFill/>
          <a:ln/>
        </p:spPr>
        <p:txBody>
          <a:bodyPr/>
          <a:lstStyle/>
          <a:p>
            <a:r>
              <a:rPr lang="zh-CN" altLang="en-US" smtClean="0"/>
              <a:t>光纤通常可通过颜色区分，淡黄色为单模光纤，橘红色为多模光纤</a:t>
            </a:r>
            <a:endParaRPr lang="en-US" altLang="zh-CN" smtClean="0"/>
          </a:p>
          <a:p>
            <a:r>
              <a:rPr lang="zh-CN" altLang="en-US" smtClean="0"/>
              <a:t>单模光模块上有“</a:t>
            </a:r>
            <a:r>
              <a:rPr lang="en-US" altLang="zh-CN" smtClean="0"/>
              <a:t>SM</a:t>
            </a:r>
            <a:r>
              <a:rPr lang="zh-CN" altLang="en-US" smtClean="0"/>
              <a:t>”字样，多模光模块上有“</a:t>
            </a:r>
            <a:r>
              <a:rPr lang="en-US" altLang="zh-CN" smtClean="0"/>
              <a:t>MM</a:t>
            </a:r>
            <a:r>
              <a:rPr lang="zh-CN" altLang="en-US" smtClean="0"/>
              <a:t>”字样</a:t>
            </a:r>
            <a:endParaRPr lang="en-US" altLang="zh-CN" smtClean="0"/>
          </a:p>
          <a:p>
            <a:r>
              <a:rPr lang="zh-CN" altLang="en-US" smtClean="0"/>
              <a:t>两端的光模块要匹配。原则上是同一个编码才能用。</a:t>
            </a:r>
            <a:r>
              <a:rPr lang="en-US" altLang="zh-CN" smtClean="0"/>
              <a:t>4.25G</a:t>
            </a:r>
            <a:r>
              <a:rPr lang="zh-CN" altLang="en-US" smtClean="0"/>
              <a:t>匹配</a:t>
            </a:r>
            <a:r>
              <a:rPr lang="en-US" altLang="zh-CN" smtClean="0"/>
              <a:t>4.25G</a:t>
            </a:r>
            <a:r>
              <a:rPr lang="zh-CN" altLang="en-US" smtClean="0"/>
              <a:t>，</a:t>
            </a:r>
            <a:r>
              <a:rPr lang="en-US" altLang="zh-CN" smtClean="0"/>
              <a:t>6.14G</a:t>
            </a:r>
            <a:r>
              <a:rPr lang="zh-CN" altLang="en-US" smtClean="0"/>
              <a:t>匹配</a:t>
            </a:r>
            <a:r>
              <a:rPr lang="en-US" altLang="zh-CN" smtClean="0"/>
              <a:t>6.14G</a:t>
            </a:r>
            <a:r>
              <a:rPr lang="zh-CN" altLang="en-US" smtClean="0"/>
              <a:t>，</a:t>
            </a:r>
            <a:r>
              <a:rPr lang="en-US" altLang="zh-CN" smtClean="0"/>
              <a:t>10G</a:t>
            </a:r>
            <a:r>
              <a:rPr lang="zh-CN" altLang="en-US" smtClean="0"/>
              <a:t>匹配</a:t>
            </a:r>
            <a:r>
              <a:rPr lang="en-US" altLang="zh-CN" smtClean="0"/>
              <a:t>10G</a:t>
            </a:r>
            <a:r>
              <a:rPr lang="zh-CN" altLang="en-US" smtClean="0"/>
              <a:t>。另外，高速率可替代低速率，低速率不能替代高速率</a:t>
            </a:r>
            <a:endParaRPr lang="en-US" altLang="zh-CN" smtClean="0"/>
          </a:p>
          <a:p>
            <a:r>
              <a:rPr lang="zh-CN" altLang="en-US" smtClean="0"/>
              <a:t>正常情况下，光功率一般在</a:t>
            </a:r>
            <a:r>
              <a:rPr lang="en-US" altLang="zh-CN" smtClean="0"/>
              <a:t>-10dBm~-20dBm</a:t>
            </a:r>
            <a:r>
              <a:rPr lang="zh-CN" altLang="en-US" smtClean="0"/>
              <a:t>之间，大于</a:t>
            </a:r>
            <a:r>
              <a:rPr lang="en-US" altLang="zh-CN" smtClean="0"/>
              <a:t>-10dBm</a:t>
            </a:r>
            <a:r>
              <a:rPr lang="zh-CN" altLang="en-US" smtClean="0"/>
              <a:t>基站就会有接收光功率过高的告警，低于</a:t>
            </a:r>
            <a:r>
              <a:rPr lang="en-US" altLang="zh-CN" smtClean="0"/>
              <a:t>-20dBm</a:t>
            </a:r>
            <a:r>
              <a:rPr lang="zh-CN" altLang="en-US" smtClean="0"/>
              <a:t>就会有接收光功率过低的告警</a:t>
            </a:r>
          </a:p>
        </p:txBody>
      </p:sp>
      <p:sp>
        <p:nvSpPr>
          <p:cNvPr id="174084" name="页眉占位符 3"/>
          <p:cNvSpPr>
            <a:spLocks noGrp="1"/>
          </p:cNvSpPr>
          <p:nvPr>
            <p:ph type="hdr" sz="quarter"/>
          </p:nvPr>
        </p:nvSpPr>
        <p:spPr>
          <a:noFill/>
        </p:spPr>
        <p:txBody>
          <a:bodyPr/>
          <a:lstStyle/>
          <a:p>
            <a:r>
              <a:rPr lang="en-US" altLang="zh-CN" dirty="0" smtClean="0"/>
              <a:t>eNodeB LTE </a:t>
            </a:r>
            <a:r>
              <a:rPr lang="zh-CN" altLang="en-US" dirty="0" smtClean="0"/>
              <a:t>传输故障专题</a:t>
            </a:r>
          </a:p>
        </p:txBody>
      </p:sp>
      <p:sp>
        <p:nvSpPr>
          <p:cNvPr id="174085" name="页脚占位符 4"/>
          <p:cNvSpPr>
            <a:spLocks noGrp="1"/>
          </p:cNvSpPr>
          <p:nvPr>
            <p:ph type="ftr" sz="quarter" idx="4"/>
          </p:nvPr>
        </p:nvSpPr>
        <p:spPr>
          <a:noFill/>
        </p:spPr>
        <p:txBody>
          <a:bodyPr/>
          <a:lstStyle/>
          <a:p>
            <a:r>
              <a:rPr lang="zh-CN" altLang="en-US" smtClean="0"/>
              <a:t>华为技术有限公司  版权所有  未经许可不得扩散</a:t>
            </a:r>
            <a:endParaRPr lang="zh-CN" altLang="en-US" sz="1300" smtClean="0">
              <a:ea typeface="宋体" charset="-122"/>
            </a:endParaRPr>
          </a:p>
        </p:txBody>
      </p:sp>
      <p:sp>
        <p:nvSpPr>
          <p:cNvPr id="174086" name="灯片编号占位符 5"/>
          <p:cNvSpPr>
            <a:spLocks noGrp="1"/>
          </p:cNvSpPr>
          <p:nvPr>
            <p:ph type="sldNum" sz="quarter" idx="5"/>
          </p:nvPr>
        </p:nvSpPr>
        <p:spPr>
          <a:noFill/>
        </p:spPr>
        <p:txBody>
          <a:bodyPr/>
          <a:lstStyle/>
          <a:p>
            <a:r>
              <a:rPr lang="en-US" altLang="zh-CN" smtClean="0"/>
              <a:t>P-</a:t>
            </a:r>
            <a:fld id="{ECC810CE-1F4B-47E1-848C-EF1A470D8A1B}" type="slidenum">
              <a:rPr lang="en-US" altLang="zh-CN" smtClean="0"/>
              <a:pPr/>
              <a:t>106</a:t>
            </a:fld>
            <a:endParaRPr lang="en-US" altLang="zh-CN" smtClean="0"/>
          </a:p>
        </p:txBody>
      </p:sp>
    </p:spTree>
    <p:extLst>
      <p:ext uri="{BB962C8B-B14F-4D97-AF65-F5344CB8AC3E}">
        <p14:creationId xmlns:p14="http://schemas.microsoft.com/office/powerpoint/2010/main" val="22860239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幻灯片图像占位符 1"/>
          <p:cNvSpPr>
            <a:spLocks noGrp="1" noRot="1" noChangeAspect="1" noTextEdit="1"/>
          </p:cNvSpPr>
          <p:nvPr>
            <p:ph type="sldImg"/>
          </p:nvPr>
        </p:nvSpPr>
        <p:spPr>
          <a:ln/>
        </p:spPr>
      </p:sp>
      <p:sp>
        <p:nvSpPr>
          <p:cNvPr id="175107" name="备注占位符 2"/>
          <p:cNvSpPr>
            <a:spLocks noGrp="1"/>
          </p:cNvSpPr>
          <p:nvPr>
            <p:ph type="body" idx="1"/>
          </p:nvPr>
        </p:nvSpPr>
        <p:spPr>
          <a:noFill/>
          <a:ln/>
        </p:spPr>
        <p:txBody>
          <a:bodyPr/>
          <a:lstStyle/>
          <a:p>
            <a:r>
              <a:rPr lang="en-US" altLang="zh-CN" dirty="0" smtClean="0"/>
              <a:t>SCTP</a:t>
            </a:r>
            <a:r>
              <a:rPr lang="zh-CN" altLang="zh-CN" dirty="0" smtClean="0"/>
              <a:t>信令跟踪，可以发现，首次</a:t>
            </a:r>
            <a:r>
              <a:rPr lang="en-US" altLang="zh-CN" dirty="0" smtClean="0"/>
              <a:t>SCTP</a:t>
            </a:r>
            <a:r>
              <a:rPr lang="zh-CN" altLang="zh-CN" dirty="0" smtClean="0"/>
              <a:t>建链成功后（绿色方框），基站收到（</a:t>
            </a:r>
            <a:r>
              <a:rPr lang="en-US" altLang="zh-CN" dirty="0" smtClean="0"/>
              <a:t>receive</a:t>
            </a:r>
            <a:r>
              <a:rPr lang="zh-CN" altLang="zh-CN" dirty="0" smtClean="0"/>
              <a:t>）核心网发过来的心跳检测消息（</a:t>
            </a:r>
            <a:r>
              <a:rPr lang="en-US" altLang="zh-CN" dirty="0" smtClean="0"/>
              <a:t>heartbeat</a:t>
            </a:r>
            <a:r>
              <a:rPr lang="zh-CN" altLang="zh-CN" dirty="0" smtClean="0"/>
              <a:t>），却始终没有回确认消息（黄色方框）</a:t>
            </a:r>
            <a:r>
              <a:rPr lang="en-US" altLang="zh-CN" dirty="0" smtClean="0"/>
              <a:t>,</a:t>
            </a:r>
            <a:r>
              <a:rPr lang="zh-CN" altLang="zh-CN" dirty="0" smtClean="0"/>
              <a:t>连续</a:t>
            </a:r>
            <a:r>
              <a:rPr lang="en-US" altLang="zh-CN" dirty="0" smtClean="0"/>
              <a:t>6</a:t>
            </a:r>
            <a:r>
              <a:rPr lang="zh-CN" altLang="zh-CN" dirty="0" smtClean="0"/>
              <a:t>次后，核心网认定链路异常，直接发起</a:t>
            </a:r>
            <a:r>
              <a:rPr lang="en-US" altLang="zh-CN" dirty="0" smtClean="0"/>
              <a:t>abort</a:t>
            </a:r>
            <a:r>
              <a:rPr lang="zh-CN" altLang="zh-CN" dirty="0" smtClean="0"/>
              <a:t>消息终止链路（红色方框）。随后基站又马上发起建链请求并成功建链（淡绿色方框）。而这中间基站发送给核心网的心跳检测消息都有收到核心网回复的确认消息（蓝色方框）</a:t>
            </a:r>
            <a:endParaRPr lang="en-US" altLang="zh-CN" dirty="0" smtClean="0"/>
          </a:p>
          <a:p>
            <a:r>
              <a:rPr lang="en-US" altLang="zh-CN" dirty="0" smtClean="0"/>
              <a:t>SCTP</a:t>
            </a:r>
            <a:r>
              <a:rPr lang="zh-CN" altLang="en-US" dirty="0" smtClean="0"/>
              <a:t>信令连续</a:t>
            </a:r>
            <a:r>
              <a:rPr lang="en-US" altLang="zh-CN" dirty="0" smtClean="0"/>
              <a:t>6</a:t>
            </a:r>
            <a:r>
              <a:rPr lang="zh-CN" altLang="en-US" dirty="0" smtClean="0"/>
              <a:t>次没有回复后，核心网便认为对端异常，从而发起“</a:t>
            </a:r>
            <a:r>
              <a:rPr lang="en-US" altLang="zh-CN" dirty="0" smtClean="0"/>
              <a:t>ABORT</a:t>
            </a:r>
            <a:r>
              <a:rPr lang="zh-CN" altLang="en-US" dirty="0" smtClean="0"/>
              <a:t>（拆链）”请求</a:t>
            </a:r>
          </a:p>
        </p:txBody>
      </p:sp>
      <p:sp>
        <p:nvSpPr>
          <p:cNvPr id="175108" name="页眉占位符 3"/>
          <p:cNvSpPr>
            <a:spLocks noGrp="1"/>
          </p:cNvSpPr>
          <p:nvPr>
            <p:ph type="hdr" sz="quarter"/>
          </p:nvPr>
        </p:nvSpPr>
        <p:spPr>
          <a:noFill/>
        </p:spPr>
        <p:txBody>
          <a:bodyPr/>
          <a:lstStyle/>
          <a:p>
            <a:r>
              <a:rPr lang="en-US" altLang="zh-CN" dirty="0" smtClean="0"/>
              <a:t>eNodeB LTE </a:t>
            </a:r>
            <a:r>
              <a:rPr lang="zh-CN" altLang="en-US" dirty="0" smtClean="0"/>
              <a:t>传输故障专题</a:t>
            </a:r>
          </a:p>
        </p:txBody>
      </p:sp>
      <p:sp>
        <p:nvSpPr>
          <p:cNvPr id="175109" name="页脚占位符 4"/>
          <p:cNvSpPr>
            <a:spLocks noGrp="1"/>
          </p:cNvSpPr>
          <p:nvPr>
            <p:ph type="ftr" sz="quarter" idx="4"/>
          </p:nvPr>
        </p:nvSpPr>
        <p:spPr>
          <a:noFill/>
        </p:spPr>
        <p:txBody>
          <a:bodyPr/>
          <a:lstStyle/>
          <a:p>
            <a:r>
              <a:rPr lang="zh-CN" altLang="en-US" smtClean="0"/>
              <a:t>华为技术有限公司  版权所有  未经许可不得扩散</a:t>
            </a:r>
            <a:endParaRPr lang="zh-CN" altLang="en-US" sz="1300" smtClean="0">
              <a:ea typeface="宋体" charset="-122"/>
            </a:endParaRPr>
          </a:p>
        </p:txBody>
      </p:sp>
      <p:sp>
        <p:nvSpPr>
          <p:cNvPr id="175110" name="灯片编号占位符 5"/>
          <p:cNvSpPr>
            <a:spLocks noGrp="1"/>
          </p:cNvSpPr>
          <p:nvPr>
            <p:ph type="sldNum" sz="quarter" idx="5"/>
          </p:nvPr>
        </p:nvSpPr>
        <p:spPr>
          <a:noFill/>
        </p:spPr>
        <p:txBody>
          <a:bodyPr/>
          <a:lstStyle/>
          <a:p>
            <a:r>
              <a:rPr lang="en-US" altLang="zh-CN" smtClean="0"/>
              <a:t>P-</a:t>
            </a:r>
            <a:fld id="{E13589B8-68D8-424A-9F0D-DBADC748F1C8}" type="slidenum">
              <a:rPr lang="en-US" altLang="zh-CN" smtClean="0"/>
              <a:pPr/>
              <a:t>118</a:t>
            </a:fld>
            <a:endParaRPr lang="en-US" altLang="zh-CN" smtClean="0"/>
          </a:p>
        </p:txBody>
      </p:sp>
    </p:spTree>
    <p:extLst>
      <p:ext uri="{BB962C8B-B14F-4D97-AF65-F5344CB8AC3E}">
        <p14:creationId xmlns:p14="http://schemas.microsoft.com/office/powerpoint/2010/main" val="199521431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幻灯片图像占位符 1"/>
          <p:cNvSpPr>
            <a:spLocks noGrp="1" noRot="1" noChangeAspect="1" noTextEdit="1"/>
          </p:cNvSpPr>
          <p:nvPr>
            <p:ph type="sldImg"/>
          </p:nvPr>
        </p:nvSpPr>
        <p:spPr>
          <a:ln/>
        </p:spPr>
      </p:sp>
      <p:sp>
        <p:nvSpPr>
          <p:cNvPr id="176131" name="备注占位符 2"/>
          <p:cNvSpPr>
            <a:spLocks noGrp="1"/>
          </p:cNvSpPr>
          <p:nvPr>
            <p:ph type="body" idx="1"/>
          </p:nvPr>
        </p:nvSpPr>
        <p:spPr>
          <a:noFill/>
          <a:ln/>
        </p:spPr>
        <p:txBody>
          <a:bodyPr/>
          <a:lstStyle/>
          <a:p>
            <a:r>
              <a:rPr lang="zh-CN" altLang="en-US" smtClean="0"/>
              <a:t>发现</a:t>
            </a:r>
            <a:r>
              <a:rPr lang="en-US" altLang="zh-CN" smtClean="0"/>
              <a:t>ping</a:t>
            </a:r>
            <a:r>
              <a:rPr lang="zh-CN" altLang="en-US" smtClean="0"/>
              <a:t>包正常情况下，基站发送和接收到的</a:t>
            </a:r>
            <a:r>
              <a:rPr lang="en-US" altLang="zh-CN" smtClean="0"/>
              <a:t>ping</a:t>
            </a:r>
            <a:r>
              <a:rPr lang="zh-CN" altLang="en-US" smtClean="0"/>
              <a:t>报文最后一个字节都是</a:t>
            </a:r>
            <a:r>
              <a:rPr lang="en-US" altLang="zh-CN" smtClean="0"/>
              <a:t>43</a:t>
            </a:r>
            <a:r>
              <a:rPr lang="zh-CN" altLang="en-US" smtClean="0"/>
              <a:t>；</a:t>
            </a:r>
            <a:r>
              <a:rPr lang="en-US" altLang="zh-CN" smtClean="0"/>
              <a:t>ping</a:t>
            </a:r>
            <a:r>
              <a:rPr lang="zh-CN" altLang="en-US" smtClean="0"/>
              <a:t>包异常情况下，基站发送的</a:t>
            </a:r>
            <a:r>
              <a:rPr lang="en-US" altLang="zh-CN" smtClean="0"/>
              <a:t>ping</a:t>
            </a:r>
            <a:r>
              <a:rPr lang="zh-CN" altLang="en-US" smtClean="0"/>
              <a:t>报文最后一个字节是</a:t>
            </a:r>
            <a:r>
              <a:rPr lang="en-US" altLang="zh-CN" smtClean="0"/>
              <a:t>43</a:t>
            </a:r>
            <a:r>
              <a:rPr lang="zh-CN" altLang="en-US" smtClean="0"/>
              <a:t>，而接收到</a:t>
            </a:r>
            <a:r>
              <a:rPr lang="en-US" altLang="zh-CN" smtClean="0"/>
              <a:t>PTN</a:t>
            </a:r>
            <a:r>
              <a:rPr lang="zh-CN" altLang="en-US" smtClean="0"/>
              <a:t>回复的</a:t>
            </a:r>
            <a:r>
              <a:rPr lang="en-US" altLang="zh-CN" smtClean="0"/>
              <a:t>ping</a:t>
            </a:r>
            <a:r>
              <a:rPr lang="zh-CN" altLang="en-US" smtClean="0"/>
              <a:t>报文却跳变成</a:t>
            </a:r>
            <a:r>
              <a:rPr lang="en-US" altLang="zh-CN" smtClean="0"/>
              <a:t>53</a:t>
            </a:r>
            <a:r>
              <a:rPr lang="zh-CN" altLang="en-US" smtClean="0"/>
              <a:t>。基站侧继续尝试</a:t>
            </a:r>
            <a:r>
              <a:rPr lang="en-US" altLang="zh-CN" smtClean="0"/>
              <a:t>ping 1200</a:t>
            </a:r>
            <a:r>
              <a:rPr lang="zh-CN" altLang="en-US" smtClean="0"/>
              <a:t>、</a:t>
            </a:r>
            <a:r>
              <a:rPr lang="en-US" altLang="zh-CN" smtClean="0"/>
              <a:t>1400</a:t>
            </a:r>
            <a:r>
              <a:rPr lang="zh-CN" altLang="en-US" smtClean="0"/>
              <a:t>的包，发现相同情况，且有规律存在，</a:t>
            </a:r>
          </a:p>
        </p:txBody>
      </p:sp>
      <p:sp>
        <p:nvSpPr>
          <p:cNvPr id="176132" name="页眉占位符 3"/>
          <p:cNvSpPr>
            <a:spLocks noGrp="1"/>
          </p:cNvSpPr>
          <p:nvPr>
            <p:ph type="hdr" sz="quarter"/>
          </p:nvPr>
        </p:nvSpPr>
        <p:spPr>
          <a:noFill/>
        </p:spPr>
        <p:txBody>
          <a:bodyPr/>
          <a:lstStyle/>
          <a:p>
            <a:r>
              <a:rPr lang="en-US" altLang="zh-CN" dirty="0" smtClean="0"/>
              <a:t>eNodeB LTE </a:t>
            </a:r>
            <a:r>
              <a:rPr lang="zh-CN" altLang="en-US" dirty="0" smtClean="0"/>
              <a:t>传输故障专题</a:t>
            </a:r>
          </a:p>
        </p:txBody>
      </p:sp>
      <p:sp>
        <p:nvSpPr>
          <p:cNvPr id="176133" name="页脚占位符 4"/>
          <p:cNvSpPr>
            <a:spLocks noGrp="1"/>
          </p:cNvSpPr>
          <p:nvPr>
            <p:ph type="ftr" sz="quarter" idx="4"/>
          </p:nvPr>
        </p:nvSpPr>
        <p:spPr>
          <a:noFill/>
        </p:spPr>
        <p:txBody>
          <a:bodyPr/>
          <a:lstStyle/>
          <a:p>
            <a:r>
              <a:rPr lang="zh-CN" altLang="en-US" smtClean="0"/>
              <a:t>华为技术有限公司  版权所有  未经许可不得扩散</a:t>
            </a:r>
            <a:endParaRPr lang="zh-CN" altLang="en-US" sz="1300" smtClean="0">
              <a:ea typeface="宋体" charset="-122"/>
            </a:endParaRPr>
          </a:p>
        </p:txBody>
      </p:sp>
      <p:sp>
        <p:nvSpPr>
          <p:cNvPr id="176134" name="灯片编号占位符 5"/>
          <p:cNvSpPr>
            <a:spLocks noGrp="1"/>
          </p:cNvSpPr>
          <p:nvPr>
            <p:ph type="sldNum" sz="quarter" idx="5"/>
          </p:nvPr>
        </p:nvSpPr>
        <p:spPr>
          <a:noFill/>
        </p:spPr>
        <p:txBody>
          <a:bodyPr/>
          <a:lstStyle/>
          <a:p>
            <a:r>
              <a:rPr lang="en-US" altLang="zh-CN" smtClean="0"/>
              <a:t>P-</a:t>
            </a:r>
            <a:fld id="{1BD2D864-B8D4-4569-9B27-0D4929BAEBBA}" type="slidenum">
              <a:rPr lang="en-US" altLang="zh-CN" smtClean="0"/>
              <a:pPr/>
              <a:t>121</a:t>
            </a:fld>
            <a:endParaRPr lang="en-US" altLang="zh-CN" smtClean="0"/>
          </a:p>
        </p:txBody>
      </p:sp>
    </p:spTree>
    <p:extLst>
      <p:ext uri="{BB962C8B-B14F-4D97-AF65-F5344CB8AC3E}">
        <p14:creationId xmlns:p14="http://schemas.microsoft.com/office/powerpoint/2010/main" val="112749578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幻灯片图像占位符 1"/>
          <p:cNvSpPr>
            <a:spLocks noGrp="1" noRot="1" noChangeAspect="1" noTextEdit="1"/>
          </p:cNvSpPr>
          <p:nvPr>
            <p:ph type="sldImg"/>
          </p:nvPr>
        </p:nvSpPr>
        <p:spPr>
          <a:ln/>
        </p:spPr>
      </p:sp>
      <p:sp>
        <p:nvSpPr>
          <p:cNvPr id="177155" name="备注占位符 2"/>
          <p:cNvSpPr>
            <a:spLocks noGrp="1"/>
          </p:cNvSpPr>
          <p:nvPr>
            <p:ph type="body" idx="1"/>
          </p:nvPr>
        </p:nvSpPr>
        <p:spPr>
          <a:noFill/>
          <a:ln/>
        </p:spPr>
        <p:txBody>
          <a:bodyPr/>
          <a:lstStyle/>
          <a:p>
            <a:r>
              <a:rPr lang="zh-CN" altLang="en-US" smtClean="0"/>
              <a:t>正常情况下应该是按顺序填充（</a:t>
            </a:r>
            <a:r>
              <a:rPr lang="en-US" altLang="zh-CN" smtClean="0"/>
              <a:t>41-42-43</a:t>
            </a:r>
            <a:r>
              <a:rPr lang="zh-CN" altLang="en-US" smtClean="0"/>
              <a:t>），导致基站校验不通过，产生丢包。而</a:t>
            </a:r>
            <a:r>
              <a:rPr lang="en-US" altLang="zh-CN" smtClean="0"/>
              <a:t>ping</a:t>
            </a:r>
            <a:r>
              <a:rPr lang="zh-CN" altLang="en-US" smtClean="0"/>
              <a:t>包正常情况下该位仍然是</a:t>
            </a:r>
            <a:r>
              <a:rPr lang="en-US" altLang="zh-CN" smtClean="0"/>
              <a:t>43</a:t>
            </a:r>
            <a:r>
              <a:rPr lang="zh-CN" altLang="en-US" smtClean="0"/>
              <a:t>，未被修改</a:t>
            </a:r>
          </a:p>
        </p:txBody>
      </p:sp>
      <p:sp>
        <p:nvSpPr>
          <p:cNvPr id="177156" name="页眉占位符 3"/>
          <p:cNvSpPr>
            <a:spLocks noGrp="1"/>
          </p:cNvSpPr>
          <p:nvPr>
            <p:ph type="hdr" sz="quarter"/>
          </p:nvPr>
        </p:nvSpPr>
        <p:spPr>
          <a:noFill/>
        </p:spPr>
        <p:txBody>
          <a:bodyPr/>
          <a:lstStyle/>
          <a:p>
            <a:r>
              <a:rPr lang="en-US" altLang="zh-CN" dirty="0" smtClean="0"/>
              <a:t>eNodeB LTE </a:t>
            </a:r>
            <a:r>
              <a:rPr lang="zh-CN" altLang="en-US" dirty="0" smtClean="0"/>
              <a:t>传输故障专题</a:t>
            </a:r>
          </a:p>
        </p:txBody>
      </p:sp>
      <p:sp>
        <p:nvSpPr>
          <p:cNvPr id="177157" name="页脚占位符 4"/>
          <p:cNvSpPr>
            <a:spLocks noGrp="1"/>
          </p:cNvSpPr>
          <p:nvPr>
            <p:ph type="ftr" sz="quarter" idx="4"/>
          </p:nvPr>
        </p:nvSpPr>
        <p:spPr>
          <a:noFill/>
        </p:spPr>
        <p:txBody>
          <a:bodyPr/>
          <a:lstStyle/>
          <a:p>
            <a:r>
              <a:rPr lang="zh-CN" altLang="en-US" smtClean="0"/>
              <a:t>华为技术有限公司  版权所有  未经许可不得扩散</a:t>
            </a:r>
            <a:endParaRPr lang="zh-CN" altLang="en-US" sz="1300" smtClean="0">
              <a:ea typeface="宋体" charset="-122"/>
            </a:endParaRPr>
          </a:p>
        </p:txBody>
      </p:sp>
      <p:sp>
        <p:nvSpPr>
          <p:cNvPr id="177158" name="灯片编号占位符 5"/>
          <p:cNvSpPr>
            <a:spLocks noGrp="1"/>
          </p:cNvSpPr>
          <p:nvPr>
            <p:ph type="sldNum" sz="quarter" idx="5"/>
          </p:nvPr>
        </p:nvSpPr>
        <p:spPr>
          <a:noFill/>
        </p:spPr>
        <p:txBody>
          <a:bodyPr/>
          <a:lstStyle/>
          <a:p>
            <a:r>
              <a:rPr lang="en-US" altLang="zh-CN" smtClean="0"/>
              <a:t>P-</a:t>
            </a:r>
            <a:fld id="{91BC2E3B-A7BC-45EE-8B62-B98346F17D6D}" type="slidenum">
              <a:rPr lang="en-US" altLang="zh-CN" smtClean="0"/>
              <a:pPr/>
              <a:t>123</a:t>
            </a:fld>
            <a:endParaRPr lang="en-US" altLang="zh-CN" smtClean="0"/>
          </a:p>
        </p:txBody>
      </p:sp>
    </p:spTree>
    <p:extLst>
      <p:ext uri="{BB962C8B-B14F-4D97-AF65-F5344CB8AC3E}">
        <p14:creationId xmlns:p14="http://schemas.microsoft.com/office/powerpoint/2010/main" val="181247993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幻灯片图像占位符 1"/>
          <p:cNvSpPr>
            <a:spLocks noGrp="1" noRot="1" noChangeAspect="1" noTextEdit="1"/>
          </p:cNvSpPr>
          <p:nvPr>
            <p:ph type="sldImg"/>
          </p:nvPr>
        </p:nvSpPr>
        <p:spPr>
          <a:ln/>
        </p:spPr>
      </p:sp>
      <p:sp>
        <p:nvSpPr>
          <p:cNvPr id="178179" name="备注占位符 2"/>
          <p:cNvSpPr>
            <a:spLocks noGrp="1"/>
          </p:cNvSpPr>
          <p:nvPr>
            <p:ph type="body" idx="1"/>
          </p:nvPr>
        </p:nvSpPr>
        <p:spPr>
          <a:noFill/>
          <a:ln/>
        </p:spPr>
        <p:txBody>
          <a:bodyPr/>
          <a:lstStyle/>
          <a:p>
            <a:r>
              <a:rPr lang="zh-CN" altLang="en-US" smtClean="0"/>
              <a:t>镜像的报文是</a:t>
            </a:r>
            <a:r>
              <a:rPr lang="en-US" altLang="zh-CN" smtClean="0"/>
              <a:t>PTN</a:t>
            </a:r>
            <a:r>
              <a:rPr lang="zh-CN" altLang="en-US" smtClean="0"/>
              <a:t>发给基站的原始报文，未经基站处理</a:t>
            </a:r>
            <a:endParaRPr lang="en-US" altLang="zh-CN" smtClean="0"/>
          </a:p>
          <a:p>
            <a:r>
              <a:rPr lang="zh-CN" altLang="en-US" smtClean="0"/>
              <a:t>而且从报文内容可以看到，基站收到修改过的报文会标记为“校验和不正确”，随即丢弃不作处理，这也解释了之前为什么</a:t>
            </a:r>
            <a:r>
              <a:rPr lang="en-US" altLang="zh-CN" smtClean="0"/>
              <a:t>PTN</a:t>
            </a:r>
            <a:r>
              <a:rPr lang="zh-CN" altLang="en-US" smtClean="0"/>
              <a:t>发给基站</a:t>
            </a:r>
            <a:r>
              <a:rPr lang="en-US" altLang="zh-CN" smtClean="0"/>
              <a:t>100</a:t>
            </a:r>
            <a:r>
              <a:rPr lang="zh-CN" altLang="en-US" smtClean="0"/>
              <a:t>个包，而基站只回复</a:t>
            </a:r>
            <a:r>
              <a:rPr lang="en-US" altLang="zh-CN" smtClean="0"/>
              <a:t>25</a:t>
            </a:r>
            <a:r>
              <a:rPr lang="zh-CN" altLang="en-US" smtClean="0"/>
              <a:t>个。随后无线人员又尝试将电脑直连</a:t>
            </a:r>
            <a:r>
              <a:rPr lang="en-US" altLang="zh-CN" smtClean="0"/>
              <a:t>PTN950</a:t>
            </a:r>
            <a:r>
              <a:rPr lang="zh-CN" altLang="en-US" smtClean="0"/>
              <a:t>设备，由</a:t>
            </a:r>
            <a:r>
              <a:rPr lang="en-US" altLang="zh-CN" smtClean="0"/>
              <a:t>PTN</a:t>
            </a:r>
            <a:r>
              <a:rPr lang="zh-CN" altLang="en-US" smtClean="0"/>
              <a:t>向电脑</a:t>
            </a:r>
            <a:r>
              <a:rPr lang="en-US" altLang="zh-CN" smtClean="0"/>
              <a:t>ping 1100</a:t>
            </a:r>
            <a:r>
              <a:rPr lang="zh-CN" altLang="en-US" smtClean="0"/>
              <a:t>的包，抓包发现同样的情况。上述两个操作彻底排除基站和传输物理链路问题，需要</a:t>
            </a:r>
            <a:r>
              <a:rPr lang="en-US" altLang="zh-CN" smtClean="0"/>
              <a:t>PTN</a:t>
            </a:r>
            <a:r>
              <a:rPr lang="zh-CN" altLang="en-US" smtClean="0"/>
              <a:t>说明修改报文的原因</a:t>
            </a:r>
          </a:p>
        </p:txBody>
      </p:sp>
      <p:sp>
        <p:nvSpPr>
          <p:cNvPr id="178180" name="页眉占位符 3"/>
          <p:cNvSpPr>
            <a:spLocks noGrp="1"/>
          </p:cNvSpPr>
          <p:nvPr>
            <p:ph type="hdr" sz="quarter"/>
          </p:nvPr>
        </p:nvSpPr>
        <p:spPr>
          <a:noFill/>
        </p:spPr>
        <p:txBody>
          <a:bodyPr/>
          <a:lstStyle/>
          <a:p>
            <a:r>
              <a:rPr lang="en-US" altLang="zh-CN" dirty="0" smtClean="0"/>
              <a:t>eNodeB LTE </a:t>
            </a:r>
            <a:r>
              <a:rPr lang="zh-CN" altLang="en-US" dirty="0" smtClean="0"/>
              <a:t>传输故障专题</a:t>
            </a:r>
          </a:p>
        </p:txBody>
      </p:sp>
      <p:sp>
        <p:nvSpPr>
          <p:cNvPr id="178181" name="页脚占位符 4"/>
          <p:cNvSpPr>
            <a:spLocks noGrp="1"/>
          </p:cNvSpPr>
          <p:nvPr>
            <p:ph type="ftr" sz="quarter" idx="4"/>
          </p:nvPr>
        </p:nvSpPr>
        <p:spPr>
          <a:noFill/>
        </p:spPr>
        <p:txBody>
          <a:bodyPr/>
          <a:lstStyle/>
          <a:p>
            <a:r>
              <a:rPr lang="zh-CN" altLang="en-US" smtClean="0"/>
              <a:t>华为技术有限公司  版权所有  未经许可不得扩散</a:t>
            </a:r>
            <a:endParaRPr lang="zh-CN" altLang="en-US" sz="1300" smtClean="0">
              <a:ea typeface="宋体" charset="-122"/>
            </a:endParaRPr>
          </a:p>
        </p:txBody>
      </p:sp>
      <p:sp>
        <p:nvSpPr>
          <p:cNvPr id="178182" name="灯片编号占位符 5"/>
          <p:cNvSpPr>
            <a:spLocks noGrp="1"/>
          </p:cNvSpPr>
          <p:nvPr>
            <p:ph type="sldNum" sz="quarter" idx="5"/>
          </p:nvPr>
        </p:nvSpPr>
        <p:spPr>
          <a:noFill/>
        </p:spPr>
        <p:txBody>
          <a:bodyPr/>
          <a:lstStyle/>
          <a:p>
            <a:r>
              <a:rPr lang="en-US" altLang="zh-CN" smtClean="0"/>
              <a:t>P-</a:t>
            </a:r>
            <a:fld id="{0E2C9AF8-1B90-4BE2-AB27-8CE77710EAC9}" type="slidenum">
              <a:rPr lang="en-US" altLang="zh-CN" smtClean="0"/>
              <a:pPr/>
              <a:t>124</a:t>
            </a:fld>
            <a:endParaRPr lang="en-US" altLang="zh-CN" smtClean="0"/>
          </a:p>
        </p:txBody>
      </p:sp>
    </p:spTree>
    <p:extLst>
      <p:ext uri="{BB962C8B-B14F-4D97-AF65-F5344CB8AC3E}">
        <p14:creationId xmlns:p14="http://schemas.microsoft.com/office/powerpoint/2010/main" val="423378457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幻灯片图像占位符 1"/>
          <p:cNvSpPr>
            <a:spLocks noGrp="1" noRot="1" noChangeAspect="1" noTextEdit="1"/>
          </p:cNvSpPr>
          <p:nvPr>
            <p:ph type="sldImg"/>
          </p:nvPr>
        </p:nvSpPr>
        <p:spPr>
          <a:ln/>
        </p:spPr>
      </p:sp>
      <p:sp>
        <p:nvSpPr>
          <p:cNvPr id="179203" name="备注占位符 2"/>
          <p:cNvSpPr>
            <a:spLocks noGrp="1"/>
          </p:cNvSpPr>
          <p:nvPr>
            <p:ph type="body" idx="1"/>
          </p:nvPr>
        </p:nvSpPr>
        <p:spPr>
          <a:noFill/>
          <a:ln/>
        </p:spPr>
        <p:txBody>
          <a:bodyPr/>
          <a:lstStyle/>
          <a:p>
            <a:r>
              <a:rPr lang="zh-CN" altLang="en-US" smtClean="0"/>
              <a:t>思考与总结</a:t>
            </a:r>
            <a:endParaRPr lang="en-US" altLang="zh-CN" smtClean="0"/>
          </a:p>
          <a:p>
            <a:pPr lvl="1"/>
            <a:r>
              <a:rPr lang="zh-CN" altLang="zh-CN" smtClean="0"/>
              <a:t>本案例中，无线工程师通过在</a:t>
            </a:r>
            <a:r>
              <a:rPr lang="en-US" altLang="zh-CN" smtClean="0"/>
              <a:t>OMC</a:t>
            </a:r>
            <a:r>
              <a:rPr lang="zh-CN" altLang="zh-CN" smtClean="0"/>
              <a:t>侧信令跟踪、基站侧端口镜像抓包、</a:t>
            </a:r>
            <a:r>
              <a:rPr lang="en-US" altLang="zh-CN" smtClean="0"/>
              <a:t>PTN</a:t>
            </a:r>
            <a:r>
              <a:rPr lang="zh-CN" altLang="zh-CN" smtClean="0"/>
              <a:t>侧端口报文捕获不仅排除了基站原因导致</a:t>
            </a:r>
            <a:r>
              <a:rPr lang="en-US" altLang="zh-CN" smtClean="0"/>
              <a:t>SCTP</a:t>
            </a:r>
            <a:r>
              <a:rPr lang="zh-CN" altLang="zh-CN" smtClean="0"/>
              <a:t>链路闪断的可能，而且有力地指出根源在于</a:t>
            </a:r>
            <a:r>
              <a:rPr lang="en-US" altLang="zh-CN" smtClean="0"/>
              <a:t>PTN</a:t>
            </a:r>
            <a:r>
              <a:rPr lang="zh-CN" altLang="zh-CN" smtClean="0"/>
              <a:t>修改了报文内容，从而推动问题的解决。需要指出的是，在上述</a:t>
            </a:r>
            <a:r>
              <a:rPr lang="en-US" altLang="zh-CN" smtClean="0"/>
              <a:t>3</a:t>
            </a:r>
            <a:r>
              <a:rPr lang="zh-CN" altLang="zh-CN" smtClean="0"/>
              <a:t>个节点进行信令跟踪、报文捕获来定位传输问题，其核心思路在于“故障隔离”</a:t>
            </a:r>
            <a:endParaRPr lang="en-US" altLang="zh-CN" smtClean="0"/>
          </a:p>
          <a:p>
            <a:pPr lvl="1"/>
            <a:r>
              <a:rPr lang="zh-CN" altLang="zh-CN" smtClean="0"/>
              <a:t>本案例将</a:t>
            </a:r>
            <a:r>
              <a:rPr lang="en-US" altLang="zh-CN" smtClean="0"/>
              <a:t>SCTP</a:t>
            </a:r>
            <a:r>
              <a:rPr lang="zh-CN" altLang="zh-CN" smtClean="0"/>
              <a:t>链路闪断最终转化为</a:t>
            </a:r>
            <a:r>
              <a:rPr lang="en-US" altLang="zh-CN" smtClean="0"/>
              <a:t>ping</a:t>
            </a:r>
            <a:r>
              <a:rPr lang="zh-CN" altLang="zh-CN" smtClean="0"/>
              <a:t>大包丢包问题，也是定位故障的一个关键点。因为相比于</a:t>
            </a:r>
            <a:r>
              <a:rPr lang="en-US" altLang="zh-CN" smtClean="0"/>
              <a:t>SCTP</a:t>
            </a:r>
            <a:r>
              <a:rPr lang="zh-CN" altLang="zh-CN" smtClean="0"/>
              <a:t>协议的复杂性（四步握手、心跳检测、优雅</a:t>
            </a:r>
            <a:r>
              <a:rPr lang="en-US" altLang="zh-CN" smtClean="0"/>
              <a:t>/</a:t>
            </a:r>
            <a:r>
              <a:rPr lang="zh-CN" altLang="zh-CN" smtClean="0"/>
              <a:t>非优雅断联），</a:t>
            </a:r>
            <a:r>
              <a:rPr lang="en-US" altLang="zh-CN" smtClean="0"/>
              <a:t>ping</a:t>
            </a:r>
            <a:r>
              <a:rPr lang="zh-CN" altLang="zh-CN" smtClean="0"/>
              <a:t>包所使用的</a:t>
            </a:r>
            <a:r>
              <a:rPr lang="en-US" altLang="zh-CN" smtClean="0"/>
              <a:t>ICMP</a:t>
            </a:r>
            <a:r>
              <a:rPr lang="zh-CN" altLang="zh-CN" smtClean="0"/>
              <a:t>协议较为简单（只有</a:t>
            </a:r>
            <a:r>
              <a:rPr lang="en-US" altLang="zh-CN" smtClean="0"/>
              <a:t>ping request</a:t>
            </a:r>
            <a:r>
              <a:rPr lang="zh-CN" altLang="zh-CN" smtClean="0"/>
              <a:t>和</a:t>
            </a:r>
            <a:r>
              <a:rPr lang="en-US" altLang="zh-CN" smtClean="0"/>
              <a:t>ping response</a:t>
            </a:r>
            <a:r>
              <a:rPr lang="zh-CN" altLang="zh-CN" smtClean="0"/>
              <a:t>两种报文），且报文内容根据</a:t>
            </a:r>
            <a:r>
              <a:rPr lang="en-US" altLang="zh-CN" smtClean="0"/>
              <a:t>ping</a:t>
            </a:r>
            <a:r>
              <a:rPr lang="zh-CN" altLang="zh-CN" smtClean="0"/>
              <a:t>包大小进行</a:t>
            </a:r>
            <a:r>
              <a:rPr lang="en-US" altLang="zh-CN" smtClean="0"/>
              <a:t>00-FF</a:t>
            </a:r>
            <a:r>
              <a:rPr lang="zh-CN" altLang="zh-CN" smtClean="0"/>
              <a:t>的循环填充，只需研究丢包时刻的异常消息就可以基本判断问题所在。由此，在定位传输问题时，无线工程师如果能将各种表面现象都转为</a:t>
            </a:r>
            <a:r>
              <a:rPr lang="en-US" altLang="zh-CN" smtClean="0"/>
              <a:t>ping</a:t>
            </a:r>
            <a:r>
              <a:rPr lang="zh-CN" altLang="zh-CN" smtClean="0"/>
              <a:t>包问题，无疑化繁为简，再结合上述分节点故障隔离的方法，势必立竿见影</a:t>
            </a:r>
            <a:endParaRPr lang="zh-CN" altLang="en-US" smtClean="0"/>
          </a:p>
        </p:txBody>
      </p:sp>
      <p:sp>
        <p:nvSpPr>
          <p:cNvPr id="179204" name="页眉占位符 3"/>
          <p:cNvSpPr>
            <a:spLocks noGrp="1"/>
          </p:cNvSpPr>
          <p:nvPr>
            <p:ph type="hdr" sz="quarter"/>
          </p:nvPr>
        </p:nvSpPr>
        <p:spPr>
          <a:noFill/>
        </p:spPr>
        <p:txBody>
          <a:bodyPr/>
          <a:lstStyle/>
          <a:p>
            <a:r>
              <a:rPr lang="en-US" altLang="zh-CN" dirty="0" smtClean="0"/>
              <a:t>eNodeB LTE </a:t>
            </a:r>
            <a:r>
              <a:rPr lang="zh-CN" altLang="en-US" dirty="0" smtClean="0"/>
              <a:t>传输故障专题</a:t>
            </a:r>
          </a:p>
        </p:txBody>
      </p:sp>
      <p:sp>
        <p:nvSpPr>
          <p:cNvPr id="179205" name="页脚占位符 4"/>
          <p:cNvSpPr>
            <a:spLocks noGrp="1"/>
          </p:cNvSpPr>
          <p:nvPr>
            <p:ph type="ftr" sz="quarter" idx="4"/>
          </p:nvPr>
        </p:nvSpPr>
        <p:spPr>
          <a:noFill/>
        </p:spPr>
        <p:txBody>
          <a:bodyPr/>
          <a:lstStyle/>
          <a:p>
            <a:r>
              <a:rPr lang="zh-CN" altLang="en-US" smtClean="0"/>
              <a:t>华为技术有限公司  版权所有  未经许可不得扩散</a:t>
            </a:r>
            <a:endParaRPr lang="zh-CN" altLang="en-US" sz="1300" smtClean="0">
              <a:ea typeface="宋体" charset="-122"/>
            </a:endParaRPr>
          </a:p>
        </p:txBody>
      </p:sp>
      <p:sp>
        <p:nvSpPr>
          <p:cNvPr id="179206" name="灯片编号占位符 5"/>
          <p:cNvSpPr>
            <a:spLocks noGrp="1"/>
          </p:cNvSpPr>
          <p:nvPr>
            <p:ph type="sldNum" sz="quarter" idx="5"/>
          </p:nvPr>
        </p:nvSpPr>
        <p:spPr>
          <a:noFill/>
        </p:spPr>
        <p:txBody>
          <a:bodyPr/>
          <a:lstStyle/>
          <a:p>
            <a:r>
              <a:rPr lang="en-US" altLang="zh-CN" smtClean="0"/>
              <a:t>P-</a:t>
            </a:r>
            <a:fld id="{188A2FA5-5F7A-4265-9593-86E3238D0B2A}" type="slidenum">
              <a:rPr lang="en-US" altLang="zh-CN" smtClean="0"/>
              <a:pPr/>
              <a:t>126</a:t>
            </a:fld>
            <a:endParaRPr lang="en-US" altLang="zh-CN" smtClean="0"/>
          </a:p>
        </p:txBody>
      </p:sp>
    </p:spTree>
    <p:extLst>
      <p:ext uri="{BB962C8B-B14F-4D97-AF65-F5344CB8AC3E}">
        <p14:creationId xmlns:p14="http://schemas.microsoft.com/office/powerpoint/2010/main" val="236107166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页眉占位符 3"/>
          <p:cNvSpPr>
            <a:spLocks noGrp="1"/>
          </p:cNvSpPr>
          <p:nvPr>
            <p:ph type="hdr" sz="quarter" idx="10"/>
          </p:nvPr>
        </p:nvSpPr>
        <p:spPr/>
        <p:txBody>
          <a:bodyPr/>
          <a:lstStyle/>
          <a:p>
            <a:r>
              <a:rPr lang="en-US" altLang="zh-CN" dirty="0" smtClean="0"/>
              <a:t>eNodeB LTE </a:t>
            </a:r>
            <a:r>
              <a:rPr lang="zh-CN" altLang="en-US" dirty="0" smtClean="0"/>
              <a:t>传输故障专题</a:t>
            </a:r>
            <a:endParaRPr lang="zh-CN" altLang="en-US" dirty="0"/>
          </a:p>
        </p:txBody>
      </p:sp>
      <p:sp>
        <p:nvSpPr>
          <p:cNvPr id="5" name="灯片编号占位符 4"/>
          <p:cNvSpPr>
            <a:spLocks noGrp="1"/>
          </p:cNvSpPr>
          <p:nvPr>
            <p:ph type="sldNum" sz="quarter" idx="11"/>
          </p:nvPr>
        </p:nvSpPr>
        <p:spPr/>
        <p:txBody>
          <a:bodyPr/>
          <a:lstStyle/>
          <a:p>
            <a:r>
              <a:rPr lang="en-US" altLang="zh-CN" smtClean="0"/>
              <a:t>P-</a:t>
            </a:r>
            <a:fld id="{53C4D65A-8D61-4BF8-8EE6-980764D8408A}" type="slidenum">
              <a:rPr lang="en-US" altLang="zh-CN" smtClean="0"/>
              <a:pPr/>
              <a:t>127</a:t>
            </a:fld>
            <a:endParaRPr lang="en-US" altLang="zh-CN"/>
          </a:p>
        </p:txBody>
      </p:sp>
      <p:sp>
        <p:nvSpPr>
          <p:cNvPr id="6" name="页脚占位符 5"/>
          <p:cNvSpPr>
            <a:spLocks noGrp="1"/>
          </p:cNvSpPr>
          <p:nvPr>
            <p:ph type="ftr" sz="quarter" idx="12"/>
          </p:nvPr>
        </p:nvSpPr>
        <p:spPr/>
        <p:txBody>
          <a:bodyPr/>
          <a:lstStyle/>
          <a:p>
            <a:r>
              <a:rPr lang="zh-CN" altLang="en-US" smtClean="0"/>
              <a:t>华为技术有限公司  版权所有  未经许可不得扩散</a:t>
            </a:r>
            <a:endParaRPr lang="zh-CN" altLang="en-US" dirty="0"/>
          </a:p>
        </p:txBody>
      </p:sp>
    </p:spTree>
    <p:extLst>
      <p:ext uri="{BB962C8B-B14F-4D97-AF65-F5344CB8AC3E}">
        <p14:creationId xmlns:p14="http://schemas.microsoft.com/office/powerpoint/2010/main" val="376879413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页眉占位符 3"/>
          <p:cNvSpPr>
            <a:spLocks noGrp="1"/>
          </p:cNvSpPr>
          <p:nvPr>
            <p:ph type="hdr" sz="quarter" idx="10"/>
          </p:nvPr>
        </p:nvSpPr>
        <p:spPr/>
        <p:txBody>
          <a:bodyPr/>
          <a:lstStyle/>
          <a:p>
            <a:r>
              <a:rPr lang="en-US" altLang="zh-CN" dirty="0" smtClean="0"/>
              <a:t>eNodeB LTE </a:t>
            </a:r>
            <a:r>
              <a:rPr lang="zh-CN" altLang="en-US" dirty="0" smtClean="0"/>
              <a:t>传输故障专题</a:t>
            </a:r>
            <a:endParaRPr lang="zh-CN" altLang="en-US" dirty="0"/>
          </a:p>
        </p:txBody>
      </p:sp>
      <p:sp>
        <p:nvSpPr>
          <p:cNvPr id="5" name="灯片编号占位符 4"/>
          <p:cNvSpPr>
            <a:spLocks noGrp="1"/>
          </p:cNvSpPr>
          <p:nvPr>
            <p:ph type="sldNum" sz="quarter" idx="11"/>
          </p:nvPr>
        </p:nvSpPr>
        <p:spPr/>
        <p:txBody>
          <a:bodyPr/>
          <a:lstStyle/>
          <a:p>
            <a:r>
              <a:rPr lang="en-US" altLang="zh-CN" smtClean="0"/>
              <a:t>P-</a:t>
            </a:r>
            <a:fld id="{53C4D65A-8D61-4BF8-8EE6-980764D8408A}" type="slidenum">
              <a:rPr lang="en-US" altLang="zh-CN" smtClean="0"/>
              <a:pPr/>
              <a:t>128</a:t>
            </a:fld>
            <a:endParaRPr lang="en-US" altLang="zh-CN"/>
          </a:p>
        </p:txBody>
      </p:sp>
      <p:sp>
        <p:nvSpPr>
          <p:cNvPr id="6" name="页脚占位符 5"/>
          <p:cNvSpPr>
            <a:spLocks noGrp="1"/>
          </p:cNvSpPr>
          <p:nvPr>
            <p:ph type="ftr" sz="quarter" idx="12"/>
          </p:nvPr>
        </p:nvSpPr>
        <p:spPr/>
        <p:txBody>
          <a:bodyPr/>
          <a:lstStyle/>
          <a:p>
            <a:r>
              <a:rPr lang="zh-CN" altLang="en-US" smtClean="0"/>
              <a:t>华为技术有限公司  版权所有  未经许可不得扩散</a:t>
            </a:r>
            <a:endParaRPr lang="zh-CN" altLang="en-US" dirty="0"/>
          </a:p>
        </p:txBody>
      </p:sp>
    </p:spTree>
    <p:extLst>
      <p:ext uri="{BB962C8B-B14F-4D97-AF65-F5344CB8AC3E}">
        <p14:creationId xmlns:p14="http://schemas.microsoft.com/office/powerpoint/2010/main" val="2942275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页眉占位符 3"/>
          <p:cNvSpPr>
            <a:spLocks noGrp="1"/>
          </p:cNvSpPr>
          <p:nvPr>
            <p:ph type="hdr" sz="quarter" idx="10"/>
          </p:nvPr>
        </p:nvSpPr>
        <p:spPr/>
        <p:txBody>
          <a:bodyPr/>
          <a:lstStyle/>
          <a:p>
            <a:r>
              <a:rPr lang="en-US" altLang="zh-CN" dirty="0" smtClean="0"/>
              <a:t>eNodeB LTE </a:t>
            </a:r>
            <a:r>
              <a:rPr lang="zh-CN" altLang="en-US" dirty="0" smtClean="0"/>
              <a:t>传输故障专题</a:t>
            </a:r>
            <a:endParaRPr lang="zh-CN" altLang="en-US" dirty="0"/>
          </a:p>
        </p:txBody>
      </p:sp>
      <p:sp>
        <p:nvSpPr>
          <p:cNvPr id="5" name="灯片编号占位符 4"/>
          <p:cNvSpPr>
            <a:spLocks noGrp="1"/>
          </p:cNvSpPr>
          <p:nvPr>
            <p:ph type="sldNum" sz="quarter" idx="11"/>
          </p:nvPr>
        </p:nvSpPr>
        <p:spPr/>
        <p:txBody>
          <a:bodyPr/>
          <a:lstStyle/>
          <a:p>
            <a:r>
              <a:rPr lang="en-US" altLang="zh-CN" smtClean="0"/>
              <a:t>P-</a:t>
            </a:r>
            <a:fld id="{53C4D65A-8D61-4BF8-8EE6-980764D8408A}" type="slidenum">
              <a:rPr lang="en-US" altLang="zh-CN" smtClean="0"/>
              <a:pPr/>
              <a:t>129</a:t>
            </a:fld>
            <a:endParaRPr lang="en-US" altLang="zh-CN"/>
          </a:p>
        </p:txBody>
      </p:sp>
      <p:sp>
        <p:nvSpPr>
          <p:cNvPr id="6" name="页脚占位符 5"/>
          <p:cNvSpPr>
            <a:spLocks noGrp="1"/>
          </p:cNvSpPr>
          <p:nvPr>
            <p:ph type="ftr" sz="quarter" idx="12"/>
          </p:nvPr>
        </p:nvSpPr>
        <p:spPr/>
        <p:txBody>
          <a:bodyPr/>
          <a:lstStyle/>
          <a:p>
            <a:r>
              <a:rPr lang="zh-CN" altLang="en-US" smtClean="0"/>
              <a:t>华为技术有限公司  版权所有  未经许可不得扩散</a:t>
            </a:r>
            <a:endParaRPr lang="zh-CN" altLang="en-US" dirty="0"/>
          </a:p>
        </p:txBody>
      </p:sp>
    </p:spTree>
    <p:extLst>
      <p:ext uri="{BB962C8B-B14F-4D97-AF65-F5344CB8AC3E}">
        <p14:creationId xmlns:p14="http://schemas.microsoft.com/office/powerpoint/2010/main" val="18487573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1466370" name="Picture 2" descr="Logo"/>
          <p:cNvPicPr>
            <a:picLocks noChangeAspect="1" noChangeArrowheads="1"/>
          </p:cNvPicPr>
          <p:nvPr/>
        </p:nvPicPr>
        <p:blipFill>
          <a:blip r:embed="rId2" cstate="print"/>
          <a:srcRect/>
          <a:stretch>
            <a:fillRect/>
          </a:stretch>
        </p:blipFill>
        <p:spPr bwMode="auto">
          <a:xfrm>
            <a:off x="7508875" y="5578475"/>
            <a:ext cx="820738" cy="820738"/>
          </a:xfrm>
          <a:prstGeom prst="rect">
            <a:avLst/>
          </a:prstGeom>
          <a:noFill/>
        </p:spPr>
      </p:pic>
      <p:pic>
        <p:nvPicPr>
          <p:cNvPr id="1466371" name="Picture 3" descr="2"/>
          <p:cNvPicPr>
            <a:picLocks noChangeAspect="1" noChangeArrowheads="1"/>
          </p:cNvPicPr>
          <p:nvPr/>
        </p:nvPicPr>
        <p:blipFill>
          <a:blip r:embed="rId3" cstate="print"/>
          <a:srcRect/>
          <a:stretch>
            <a:fillRect/>
          </a:stretch>
        </p:blipFill>
        <p:spPr bwMode="auto">
          <a:xfrm>
            <a:off x="0" y="782638"/>
            <a:ext cx="9144000" cy="3810000"/>
          </a:xfrm>
          <a:prstGeom prst="rect">
            <a:avLst/>
          </a:prstGeom>
          <a:noFill/>
        </p:spPr>
      </p:pic>
      <p:sp>
        <p:nvSpPr>
          <p:cNvPr id="1466372" name="Rectangle 4"/>
          <p:cNvSpPr>
            <a:spLocks noGrp="1" noChangeArrowheads="1"/>
          </p:cNvSpPr>
          <p:nvPr>
            <p:ph type="ctrTitle" sz="quarter"/>
          </p:nvPr>
        </p:nvSpPr>
        <p:spPr>
          <a:xfrm>
            <a:off x="647700" y="1392238"/>
            <a:ext cx="5303838" cy="1666875"/>
          </a:xfrm>
        </p:spPr>
        <p:txBody>
          <a:bodyPr/>
          <a:lstStyle>
            <a:lvl1pPr>
              <a:defRPr sz="4000">
                <a:solidFill>
                  <a:schemeClr val="bg1"/>
                </a:solidFill>
              </a:defRPr>
            </a:lvl1pPr>
          </a:lstStyle>
          <a:p>
            <a:r>
              <a:rPr lang="zh-CN" altLang="en-US" smtClean="0"/>
              <a:t>单击此处编辑母版标题样式</a:t>
            </a:r>
            <a:endParaRPr lang="zh-CN" altLang="en-US"/>
          </a:p>
        </p:txBody>
      </p:sp>
      <p:sp>
        <p:nvSpPr>
          <p:cNvPr id="1466375" name="Text Box 7"/>
          <p:cNvSpPr txBox="1">
            <a:spLocks noChangeArrowheads="1"/>
          </p:cNvSpPr>
          <p:nvPr/>
        </p:nvSpPr>
        <p:spPr bwMode="auto">
          <a:xfrm>
            <a:off x="7224713" y="4094163"/>
            <a:ext cx="1333500" cy="261937"/>
          </a:xfrm>
          <a:prstGeom prst="rect">
            <a:avLst/>
          </a:prstGeom>
          <a:noFill/>
          <a:ln w="9525">
            <a:noFill/>
            <a:miter lim="800000"/>
            <a:headEnd/>
            <a:tailEnd/>
          </a:ln>
        </p:spPr>
        <p:txBody>
          <a:bodyPr wrap="none" lIns="80101" tIns="40052" rIns="80101" bIns="40052">
            <a:spAutoFit/>
          </a:bodyPr>
          <a:lstStyle/>
          <a:p>
            <a:pPr defTabSz="801688" eaLnBrk="0" fontAlgn="base" hangingPunct="0"/>
            <a:r>
              <a:rPr lang="en-US" altLang="zh-CN" sz="1200">
                <a:solidFill>
                  <a:schemeClr val="bg1"/>
                </a:solidFill>
                <a:latin typeface="FrutigerNext LT Regular" pitchFamily="34" charset="0"/>
                <a:ea typeface="ＭＳ Ｐゴシック" pitchFamily="34" charset="-128"/>
              </a:rPr>
              <a:t>www.huawei.com</a:t>
            </a:r>
          </a:p>
        </p:txBody>
      </p:sp>
      <p:sp>
        <p:nvSpPr>
          <p:cNvPr id="1466378" name="Rectangle 10"/>
          <p:cNvSpPr>
            <a:spLocks noGrp="1" noChangeArrowheads="1"/>
          </p:cNvSpPr>
          <p:nvPr>
            <p:ph type="dt" sz="quarter" idx="2"/>
          </p:nvPr>
        </p:nvSpPr>
        <p:spPr bwMode="auto">
          <a:xfrm>
            <a:off x="684213" y="282575"/>
            <a:ext cx="2132012" cy="474663"/>
          </a:xfrm>
          <a:prstGeom prst="rect">
            <a:avLst/>
          </a:prstGeom>
          <a:noFill/>
          <a:ln>
            <a:miter lim="800000"/>
            <a:headEnd/>
            <a:tailEnd/>
          </a:ln>
        </p:spPr>
        <p:txBody>
          <a:bodyPr vert="horz" wrap="square" lIns="80114" tIns="40058" rIns="80114" bIns="40058" numCol="1" anchor="t" anchorCtr="0" compatLnSpc="1">
            <a:prstTxWarp prst="textNoShape">
              <a:avLst/>
            </a:prstTxWarp>
          </a:bodyPr>
          <a:lstStyle>
            <a:lvl1pPr defTabSz="801688" eaLnBrk="0" fontAlgn="base" hangingPunct="0">
              <a:defRPr sz="1300">
                <a:latin typeface="+mn-lt"/>
                <a:ea typeface="ＭＳ Ｐゴシック" pitchFamily="34" charset="-128"/>
              </a:defRPr>
            </a:lvl1pPr>
          </a:lstStyle>
          <a:p>
            <a:endParaRPr lang="en-US" altLang="zh-CN"/>
          </a:p>
        </p:txBody>
      </p:sp>
      <p:sp>
        <p:nvSpPr>
          <p:cNvPr id="1466382" name="Rectangle 14"/>
          <p:cNvSpPr>
            <a:spLocks noChangeArrowheads="1"/>
          </p:cNvSpPr>
          <p:nvPr/>
        </p:nvSpPr>
        <p:spPr bwMode="auto">
          <a:xfrm>
            <a:off x="655638" y="6207125"/>
            <a:ext cx="4819067" cy="265552"/>
          </a:xfrm>
          <a:prstGeom prst="rect">
            <a:avLst/>
          </a:prstGeom>
          <a:noFill/>
          <a:ln w="9525" algn="ctr">
            <a:noFill/>
            <a:miter lim="800000"/>
            <a:headEnd/>
            <a:tailEnd/>
          </a:ln>
          <a:effectLst/>
        </p:spPr>
        <p:txBody>
          <a:bodyPr wrap="none" lIns="80101" tIns="40052" rIns="80101" bIns="40052">
            <a:spAutoFit/>
          </a:bodyPr>
          <a:lstStyle/>
          <a:p>
            <a:pPr defTabSz="801688" eaLnBrk="0" fontAlgn="base" hangingPunct="0"/>
            <a:r>
              <a:rPr lang="en-US" altLang="zh-CN" sz="1200" dirty="0">
                <a:latin typeface="FrutigerNext LT Bold" pitchFamily="1" charset="0"/>
                <a:ea typeface="ＭＳ Ｐゴシック" pitchFamily="34" charset="-128"/>
              </a:rPr>
              <a:t>Copyright © </a:t>
            </a:r>
            <a:r>
              <a:rPr lang="en-US" altLang="zh-CN" sz="1200" dirty="0" smtClean="0">
                <a:latin typeface="FrutigerNext LT Bold" pitchFamily="1" charset="0"/>
                <a:ea typeface="ＭＳ Ｐゴシック" pitchFamily="34" charset="-128"/>
              </a:rPr>
              <a:t>2018 </a:t>
            </a:r>
            <a:r>
              <a:rPr lang="en-US" altLang="zh-CN" sz="1200" dirty="0">
                <a:latin typeface="FrutigerNext LT Bold" pitchFamily="1" charset="0"/>
                <a:ea typeface="ＭＳ Ｐゴシック" pitchFamily="34" charset="-128"/>
              </a:rPr>
              <a:t>Huawei Technologies Co., Ltd. All rights reserved. </a:t>
            </a:r>
          </a:p>
        </p:txBody>
      </p:sp>
      <p:sp>
        <p:nvSpPr>
          <p:cNvPr id="1466384" name="Text Box 16"/>
          <p:cNvSpPr txBox="1">
            <a:spLocks noChangeArrowheads="1"/>
          </p:cNvSpPr>
          <p:nvPr/>
        </p:nvSpPr>
        <p:spPr bwMode="auto">
          <a:xfrm>
            <a:off x="-1968500" y="1322388"/>
            <a:ext cx="1968500" cy="3752850"/>
          </a:xfrm>
          <a:prstGeom prst="rect">
            <a:avLst/>
          </a:prstGeom>
          <a:noFill/>
          <a:ln w="9525" algn="ctr">
            <a:noFill/>
            <a:miter lim="800000"/>
            <a:headEnd/>
            <a:tailEnd/>
          </a:ln>
          <a:effectLst/>
        </p:spPr>
        <p:txBody>
          <a:bodyPr lIns="80139" tIns="40069" rIns="80139" bIns="40069">
            <a:spAutoFit/>
          </a:bodyPr>
          <a:lstStyle/>
          <a:p>
            <a:pPr algn="r" defTabSz="801688" eaLnBrk="0" fontAlgn="base" hangingPunct="0">
              <a:lnSpc>
                <a:spcPct val="125000"/>
              </a:lnSpc>
            </a:pPr>
            <a:r>
              <a:rPr lang="zh-CN" altLang="en-US" sz="1100">
                <a:solidFill>
                  <a:schemeClr val="bg1"/>
                </a:solidFill>
              </a:rPr>
              <a:t>英文标题</a:t>
            </a:r>
            <a:r>
              <a:rPr lang="en-US" altLang="zh-CN" sz="1100">
                <a:solidFill>
                  <a:schemeClr val="bg1"/>
                </a:solidFill>
              </a:rPr>
              <a:t>:40-47pt  </a:t>
            </a:r>
          </a:p>
          <a:p>
            <a:pPr algn="r" defTabSz="801688" eaLnBrk="0" fontAlgn="base" hangingPunct="0">
              <a:lnSpc>
                <a:spcPct val="125000"/>
              </a:lnSpc>
            </a:pPr>
            <a:r>
              <a:rPr lang="zh-CN" altLang="en-US" sz="1100">
                <a:solidFill>
                  <a:schemeClr val="bg1"/>
                </a:solidFill>
              </a:rPr>
              <a:t>副标题</a:t>
            </a:r>
            <a:r>
              <a:rPr lang="en-US" altLang="zh-CN" sz="1100">
                <a:solidFill>
                  <a:schemeClr val="bg1"/>
                </a:solidFill>
              </a:rPr>
              <a:t>:26-30pt</a:t>
            </a:r>
          </a:p>
          <a:p>
            <a:pPr algn="r" defTabSz="801688" eaLnBrk="0" fontAlgn="base" hangingPunct="0">
              <a:lnSpc>
                <a:spcPct val="125000"/>
              </a:lnSpc>
            </a:pPr>
            <a:r>
              <a:rPr lang="zh-CN" altLang="en-US" sz="1100">
                <a:solidFill>
                  <a:schemeClr val="bg1"/>
                </a:solidFill>
              </a:rPr>
              <a:t>字体颜色</a:t>
            </a:r>
            <a:r>
              <a:rPr lang="en-US" altLang="zh-CN" sz="1100">
                <a:solidFill>
                  <a:schemeClr val="bg1"/>
                </a:solidFill>
              </a:rPr>
              <a:t>:</a:t>
            </a:r>
            <a:r>
              <a:rPr lang="zh-CN" altLang="en-US" sz="1100">
                <a:solidFill>
                  <a:schemeClr val="bg1"/>
                </a:solidFill>
              </a:rPr>
              <a:t>反白</a:t>
            </a:r>
          </a:p>
          <a:p>
            <a:pPr algn="r" defTabSz="801688" eaLnBrk="0" fontAlgn="base" hangingPunct="0">
              <a:lnSpc>
                <a:spcPct val="125000"/>
              </a:lnSpc>
            </a:pPr>
            <a:r>
              <a:rPr lang="zh-CN" altLang="en-US" sz="1100">
                <a:solidFill>
                  <a:schemeClr val="bg1"/>
                </a:solidFill>
              </a:rPr>
              <a:t>内部使用字体 </a:t>
            </a:r>
            <a:r>
              <a:rPr lang="en-US" altLang="zh-CN" sz="1100">
                <a:solidFill>
                  <a:schemeClr val="bg1"/>
                </a:solidFill>
              </a:rPr>
              <a:t>:</a:t>
            </a:r>
          </a:p>
          <a:p>
            <a:pPr algn="r" defTabSz="801688" eaLnBrk="0" fontAlgn="base" hangingPunct="0">
              <a:lnSpc>
                <a:spcPct val="125000"/>
              </a:lnSpc>
            </a:pPr>
            <a:r>
              <a:rPr lang="en-US" altLang="zh-CN" sz="1100">
                <a:solidFill>
                  <a:schemeClr val="bg1"/>
                </a:solidFill>
              </a:rPr>
              <a:t>FrutigerNext LT Medium</a:t>
            </a:r>
          </a:p>
          <a:p>
            <a:pPr algn="r" defTabSz="801688" eaLnBrk="0" fontAlgn="base" hangingPunct="0">
              <a:lnSpc>
                <a:spcPct val="125000"/>
              </a:lnSpc>
            </a:pPr>
            <a:r>
              <a:rPr lang="zh-CN" altLang="en-US" sz="1100">
                <a:solidFill>
                  <a:schemeClr val="bg1"/>
                </a:solidFill>
              </a:rPr>
              <a:t>外部使用字体 </a:t>
            </a:r>
            <a:r>
              <a:rPr lang="en-US" altLang="zh-CN" sz="1100">
                <a:solidFill>
                  <a:schemeClr val="bg1"/>
                </a:solidFill>
              </a:rPr>
              <a:t>: Arial</a:t>
            </a:r>
          </a:p>
          <a:p>
            <a:pPr algn="r" defTabSz="801688" eaLnBrk="0" fontAlgn="base" hangingPunct="0">
              <a:lnSpc>
                <a:spcPct val="125000"/>
              </a:lnSpc>
            </a:pPr>
            <a:endParaRPr lang="en-US" altLang="zh-CN" sz="1100">
              <a:solidFill>
                <a:schemeClr val="bg1"/>
              </a:solidFill>
            </a:endParaRPr>
          </a:p>
          <a:p>
            <a:pPr algn="r" defTabSz="801688" eaLnBrk="0" fontAlgn="base" hangingPunct="0">
              <a:lnSpc>
                <a:spcPct val="125000"/>
              </a:lnSpc>
            </a:pPr>
            <a:endParaRPr lang="en-US" altLang="zh-CN" sz="1100">
              <a:solidFill>
                <a:schemeClr val="bg1"/>
              </a:solidFill>
            </a:endParaRPr>
          </a:p>
          <a:p>
            <a:pPr algn="r" defTabSz="801688" eaLnBrk="0" fontAlgn="base" hangingPunct="0">
              <a:lnSpc>
                <a:spcPct val="125000"/>
              </a:lnSpc>
            </a:pPr>
            <a:r>
              <a:rPr lang="zh-CN" altLang="en-US" sz="1100">
                <a:solidFill>
                  <a:schemeClr val="bg1"/>
                </a:solidFill>
              </a:rPr>
              <a:t>中文标题</a:t>
            </a:r>
            <a:r>
              <a:rPr lang="en-US" altLang="zh-CN" sz="1100">
                <a:solidFill>
                  <a:schemeClr val="bg1"/>
                </a:solidFill>
              </a:rPr>
              <a:t>:35-47pt</a:t>
            </a:r>
          </a:p>
          <a:p>
            <a:pPr algn="r" defTabSz="801688" eaLnBrk="0" fontAlgn="base" hangingPunct="0">
              <a:lnSpc>
                <a:spcPct val="125000"/>
              </a:lnSpc>
            </a:pPr>
            <a:r>
              <a:rPr lang="zh-CN" altLang="en-US" sz="1100">
                <a:solidFill>
                  <a:schemeClr val="bg1"/>
                </a:solidFill>
              </a:rPr>
              <a:t>字体</a:t>
            </a:r>
            <a:r>
              <a:rPr lang="en-US" altLang="zh-CN" sz="1100">
                <a:solidFill>
                  <a:schemeClr val="bg1"/>
                </a:solidFill>
              </a:rPr>
              <a:t>:</a:t>
            </a:r>
            <a:r>
              <a:rPr lang="zh-CN" altLang="en-US" sz="1100">
                <a:solidFill>
                  <a:schemeClr val="bg1"/>
                </a:solidFill>
              </a:rPr>
              <a:t>黑体</a:t>
            </a:r>
          </a:p>
          <a:p>
            <a:pPr algn="r" defTabSz="801688" eaLnBrk="0" fontAlgn="base" hangingPunct="0">
              <a:lnSpc>
                <a:spcPct val="125000"/>
              </a:lnSpc>
            </a:pPr>
            <a:r>
              <a:rPr lang="zh-CN" altLang="en-US" sz="1100">
                <a:solidFill>
                  <a:schemeClr val="bg1"/>
                </a:solidFill>
              </a:rPr>
              <a:t>  副标题</a:t>
            </a:r>
            <a:r>
              <a:rPr lang="en-US" altLang="zh-CN" sz="1100">
                <a:solidFill>
                  <a:schemeClr val="bg1"/>
                </a:solidFill>
              </a:rPr>
              <a:t>:24-28pt</a:t>
            </a:r>
          </a:p>
          <a:p>
            <a:pPr algn="r" defTabSz="801688" eaLnBrk="0" fontAlgn="base" hangingPunct="0">
              <a:lnSpc>
                <a:spcPct val="125000"/>
              </a:lnSpc>
            </a:pPr>
            <a:r>
              <a:rPr lang="zh-CN" altLang="en-US" sz="1100">
                <a:solidFill>
                  <a:schemeClr val="bg1"/>
                </a:solidFill>
              </a:rPr>
              <a:t>字体颜色</a:t>
            </a:r>
            <a:r>
              <a:rPr lang="en-US" altLang="zh-CN" sz="1100">
                <a:solidFill>
                  <a:schemeClr val="bg1"/>
                </a:solidFill>
              </a:rPr>
              <a:t>:</a:t>
            </a:r>
            <a:r>
              <a:rPr lang="zh-CN" altLang="en-US" sz="1100">
                <a:solidFill>
                  <a:schemeClr val="bg1"/>
                </a:solidFill>
              </a:rPr>
              <a:t>反白</a:t>
            </a:r>
          </a:p>
          <a:p>
            <a:pPr algn="r" defTabSz="801688" eaLnBrk="0" fontAlgn="base" hangingPunct="0">
              <a:lnSpc>
                <a:spcPct val="125000"/>
              </a:lnSpc>
            </a:pPr>
            <a:r>
              <a:rPr lang="zh-CN" altLang="en-US" sz="1100">
                <a:solidFill>
                  <a:schemeClr val="bg1"/>
                </a:solidFill>
              </a:rPr>
              <a:t>字体</a:t>
            </a:r>
            <a:r>
              <a:rPr lang="en-US" altLang="zh-CN" sz="1100">
                <a:solidFill>
                  <a:schemeClr val="bg1"/>
                </a:solidFill>
              </a:rPr>
              <a:t>:</a:t>
            </a:r>
            <a:r>
              <a:rPr lang="zh-CN" altLang="en-US" sz="1100">
                <a:solidFill>
                  <a:schemeClr val="bg1"/>
                </a:solidFill>
              </a:rPr>
              <a:t>细黑体</a:t>
            </a:r>
          </a:p>
          <a:p>
            <a:pPr algn="r" defTabSz="801688" eaLnBrk="0" fontAlgn="base" hangingPunct="0">
              <a:lnSpc>
                <a:spcPct val="125000"/>
              </a:lnSpc>
            </a:pPr>
            <a:endParaRPr lang="zh-CN" altLang="en-US" sz="1100">
              <a:solidFill>
                <a:schemeClr val="bg1"/>
              </a:solidFill>
            </a:endParaRPr>
          </a:p>
          <a:p>
            <a:pPr algn="r" defTabSz="801688" eaLnBrk="0" fontAlgn="base" hangingPunct="0">
              <a:lnSpc>
                <a:spcPct val="125000"/>
              </a:lnSpc>
            </a:pPr>
            <a:endParaRPr lang="zh-CN" altLang="en-US" sz="1100">
              <a:solidFill>
                <a:schemeClr val="bg1"/>
              </a:solidFill>
            </a:endParaRPr>
          </a:p>
          <a:p>
            <a:pPr algn="r" defTabSz="801688" eaLnBrk="0" fontAlgn="base" hangingPunct="0">
              <a:lnSpc>
                <a:spcPct val="125000"/>
              </a:lnSpc>
            </a:pPr>
            <a:endParaRPr lang="zh-CN" altLang="en-US" sz="1100">
              <a:solidFill>
                <a:schemeClr val="bg1"/>
              </a:solidFill>
            </a:endParaRPr>
          </a:p>
          <a:p>
            <a:pPr algn="r" defTabSz="801688" eaLnBrk="0" fontAlgn="base" hangingPunct="0">
              <a:lnSpc>
                <a:spcPct val="125000"/>
              </a:lnSpc>
              <a:spcBef>
                <a:spcPct val="50000"/>
              </a:spcBef>
            </a:pPr>
            <a:endParaRPr lang="en-US" altLang="zh-CN" sz="110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灯片编号占位符 6"/>
          <p:cNvSpPr>
            <a:spLocks noGrp="1"/>
          </p:cNvSpPr>
          <p:nvPr>
            <p:ph type="sldNum" sz="quarter" idx="10"/>
          </p:nvPr>
        </p:nvSpPr>
        <p:spPr/>
        <p:txBody>
          <a:bodyPr/>
          <a:lstStyle>
            <a:lvl1pPr>
              <a:defRPr/>
            </a:lvl1pPr>
          </a:lstStyle>
          <a:p>
            <a:r>
              <a:rPr lang="en-US" altLang="zh-CN">
                <a:solidFill>
                  <a:srgbClr val="000000"/>
                </a:solidFill>
              </a:rPr>
              <a:t>Page</a:t>
            </a:r>
            <a:fld id="{AE9EA312-83E9-45C8-B799-C8003D9C901B}" type="slidenum">
              <a:rPr lang="en-US" altLang="zh-CN">
                <a:solidFill>
                  <a:srgbClr val="000000"/>
                </a:solidFill>
              </a:rPr>
              <a:pPr/>
              <a:t>‹#›</a:t>
            </a:fld>
            <a:endParaRPr lang="en-US" altLang="zh-CN">
              <a:solidFill>
                <a:srgbClr val="000000"/>
              </a:solidFill>
            </a:endParaRP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灯片编号占位符 2"/>
          <p:cNvSpPr>
            <a:spLocks noGrp="1"/>
          </p:cNvSpPr>
          <p:nvPr>
            <p:ph type="sldNum" sz="quarter" idx="10"/>
          </p:nvPr>
        </p:nvSpPr>
        <p:spPr/>
        <p:txBody>
          <a:bodyPr/>
          <a:lstStyle>
            <a:lvl1pPr>
              <a:defRPr/>
            </a:lvl1pPr>
          </a:lstStyle>
          <a:p>
            <a:r>
              <a:rPr lang="en-US" altLang="zh-CN">
                <a:solidFill>
                  <a:srgbClr val="000000"/>
                </a:solidFill>
              </a:rPr>
              <a:t>Page</a:t>
            </a:r>
            <a:fld id="{09F8CA13-6817-4D26-B6E5-2EECD94D1A30}" type="slidenum">
              <a:rPr lang="en-US" altLang="zh-CN">
                <a:solidFill>
                  <a:srgbClr val="000000"/>
                </a:solidFill>
              </a:rPr>
              <a:pPr/>
              <a:t>‹#›</a:t>
            </a:fld>
            <a:endParaRPr lang="en-US" altLang="zh-CN">
              <a:solidFill>
                <a:srgbClr val="000000"/>
              </a:solidFill>
            </a:endParaRPr>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lvl1pPr>
              <a:defRPr/>
            </a:lvl1pPr>
          </a:lstStyle>
          <a:p>
            <a:r>
              <a:rPr lang="en-US" altLang="zh-CN">
                <a:solidFill>
                  <a:srgbClr val="000000"/>
                </a:solidFill>
              </a:rPr>
              <a:t>Page</a:t>
            </a:r>
            <a:fld id="{DBB3C000-297E-4DA1-B17C-94F96E9CD7D1}" type="slidenum">
              <a:rPr lang="en-US" altLang="zh-CN">
                <a:solidFill>
                  <a:srgbClr val="000000"/>
                </a:solidFill>
              </a:rPr>
              <a:pPr/>
              <a:t>‹#›</a:t>
            </a:fld>
            <a:endParaRPr lang="en-US" altLang="zh-CN">
              <a:solidFill>
                <a:srgbClr val="000000"/>
              </a:solidFill>
            </a:endParaRPr>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lvl1pPr>
              <a:defRPr/>
            </a:lvl1pPr>
          </a:lstStyle>
          <a:p>
            <a:r>
              <a:rPr lang="en-US" altLang="zh-CN"/>
              <a:t>Page</a:t>
            </a:r>
            <a:fld id="{B77D227A-1AE4-4BCD-9973-754D0181BA73}" type="slidenum">
              <a:rPr lang="en-US" altLang="zh-CN"/>
              <a:pPr/>
              <a:t>‹#›</a:t>
            </a:fld>
            <a:endParaRPr lang="en-US" altLang="zh-CN"/>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52463" y="1376363"/>
            <a:ext cx="3887787" cy="41957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92650" y="1376363"/>
            <a:ext cx="3889375" cy="41957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灯片编号占位符 4"/>
          <p:cNvSpPr>
            <a:spLocks noGrp="1"/>
          </p:cNvSpPr>
          <p:nvPr>
            <p:ph type="sldNum" sz="quarter" idx="10"/>
          </p:nvPr>
        </p:nvSpPr>
        <p:spPr/>
        <p:txBody>
          <a:bodyPr/>
          <a:lstStyle>
            <a:lvl1pPr>
              <a:defRPr/>
            </a:lvl1pPr>
          </a:lstStyle>
          <a:p>
            <a:r>
              <a:rPr lang="en-US" altLang="zh-CN"/>
              <a:t>Page</a:t>
            </a:r>
            <a:fld id="{4C256DB5-389A-4FB4-B099-F703EC060353}" type="slidenum">
              <a:rPr lang="en-US" altLang="zh-CN"/>
              <a:pPr/>
              <a:t>‹#›</a:t>
            </a:fld>
            <a:endParaRPr lang="en-US" altLang="zh-CN"/>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灯片编号占位符 6"/>
          <p:cNvSpPr>
            <a:spLocks noGrp="1"/>
          </p:cNvSpPr>
          <p:nvPr>
            <p:ph type="sldNum" sz="quarter" idx="10"/>
          </p:nvPr>
        </p:nvSpPr>
        <p:spPr/>
        <p:txBody>
          <a:bodyPr/>
          <a:lstStyle>
            <a:lvl1pPr>
              <a:defRPr/>
            </a:lvl1pPr>
          </a:lstStyle>
          <a:p>
            <a:r>
              <a:rPr lang="en-US" altLang="zh-CN"/>
              <a:t>Page</a:t>
            </a:r>
            <a:fld id="{AE9EA312-83E9-45C8-B799-C8003D9C901B}" type="slidenum">
              <a:rPr lang="en-US" altLang="zh-CN"/>
              <a:pPr/>
              <a:t>‹#›</a:t>
            </a:fld>
            <a:endParaRPr lang="en-US" altLang="zh-CN"/>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灯片编号占位符 2"/>
          <p:cNvSpPr>
            <a:spLocks noGrp="1"/>
          </p:cNvSpPr>
          <p:nvPr>
            <p:ph type="sldNum" sz="quarter" idx="10"/>
          </p:nvPr>
        </p:nvSpPr>
        <p:spPr/>
        <p:txBody>
          <a:bodyPr/>
          <a:lstStyle>
            <a:lvl1pPr>
              <a:defRPr/>
            </a:lvl1pPr>
          </a:lstStyle>
          <a:p>
            <a:r>
              <a:rPr lang="en-US" altLang="zh-CN"/>
              <a:t>Page</a:t>
            </a:r>
            <a:fld id="{09F8CA13-6817-4D26-B6E5-2EECD94D1A30}" type="slidenum">
              <a:rPr lang="en-US" altLang="zh-CN"/>
              <a:pPr/>
              <a:t>‹#›</a:t>
            </a:fld>
            <a:endParaRPr lang="en-US" altLang="zh-CN"/>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lvl1pPr>
              <a:defRPr/>
            </a:lvl1pPr>
          </a:lstStyle>
          <a:p>
            <a:r>
              <a:rPr lang="en-US" altLang="zh-CN"/>
              <a:t>Page</a:t>
            </a:r>
            <a:fld id="{DBB3C000-297E-4DA1-B17C-94F96E9CD7D1}" type="slidenum">
              <a:rPr lang="en-US" altLang="zh-CN"/>
              <a:pPr/>
              <a:t>‹#›</a:t>
            </a:fld>
            <a:endParaRPr lang="en-US" altLang="zh-CN"/>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1466370" name="Picture 2" descr="Logo"/>
          <p:cNvPicPr>
            <a:picLocks noChangeAspect="1" noChangeArrowheads="1"/>
          </p:cNvPicPr>
          <p:nvPr/>
        </p:nvPicPr>
        <p:blipFill>
          <a:blip r:embed="rId2" cstate="print"/>
          <a:srcRect/>
          <a:stretch>
            <a:fillRect/>
          </a:stretch>
        </p:blipFill>
        <p:spPr bwMode="auto">
          <a:xfrm>
            <a:off x="7508875" y="5578475"/>
            <a:ext cx="820738" cy="820738"/>
          </a:xfrm>
          <a:prstGeom prst="rect">
            <a:avLst/>
          </a:prstGeom>
          <a:noFill/>
        </p:spPr>
      </p:pic>
      <p:pic>
        <p:nvPicPr>
          <p:cNvPr id="1466371" name="Picture 3" descr="2"/>
          <p:cNvPicPr>
            <a:picLocks noChangeAspect="1" noChangeArrowheads="1"/>
          </p:cNvPicPr>
          <p:nvPr/>
        </p:nvPicPr>
        <p:blipFill>
          <a:blip r:embed="rId3" cstate="print"/>
          <a:srcRect/>
          <a:stretch>
            <a:fillRect/>
          </a:stretch>
        </p:blipFill>
        <p:spPr bwMode="auto">
          <a:xfrm>
            <a:off x="0" y="782638"/>
            <a:ext cx="9144000" cy="3810000"/>
          </a:xfrm>
          <a:prstGeom prst="rect">
            <a:avLst/>
          </a:prstGeom>
          <a:noFill/>
        </p:spPr>
      </p:pic>
      <p:sp>
        <p:nvSpPr>
          <p:cNvPr id="1466372" name="Rectangle 4"/>
          <p:cNvSpPr>
            <a:spLocks noGrp="1" noChangeArrowheads="1"/>
          </p:cNvSpPr>
          <p:nvPr>
            <p:ph type="ctrTitle" sz="quarter"/>
          </p:nvPr>
        </p:nvSpPr>
        <p:spPr>
          <a:xfrm>
            <a:off x="647700" y="1392238"/>
            <a:ext cx="5303838" cy="1666875"/>
          </a:xfrm>
        </p:spPr>
        <p:txBody>
          <a:bodyPr/>
          <a:lstStyle>
            <a:lvl1pPr>
              <a:defRPr sz="4000">
                <a:solidFill>
                  <a:schemeClr val="bg1"/>
                </a:solidFill>
              </a:defRPr>
            </a:lvl1pPr>
          </a:lstStyle>
          <a:p>
            <a:r>
              <a:rPr lang="zh-CN" altLang="en-US" smtClean="0"/>
              <a:t>单击此处编辑母版标题样式</a:t>
            </a:r>
            <a:endParaRPr lang="zh-CN" altLang="en-US"/>
          </a:p>
        </p:txBody>
      </p:sp>
      <p:sp>
        <p:nvSpPr>
          <p:cNvPr id="1466375" name="Text Box 7"/>
          <p:cNvSpPr txBox="1">
            <a:spLocks noChangeArrowheads="1"/>
          </p:cNvSpPr>
          <p:nvPr/>
        </p:nvSpPr>
        <p:spPr bwMode="auto">
          <a:xfrm>
            <a:off x="7224713" y="4094163"/>
            <a:ext cx="1333500" cy="261937"/>
          </a:xfrm>
          <a:prstGeom prst="rect">
            <a:avLst/>
          </a:prstGeom>
          <a:noFill/>
          <a:ln w="9525">
            <a:noFill/>
            <a:miter lim="800000"/>
            <a:headEnd/>
            <a:tailEnd/>
          </a:ln>
        </p:spPr>
        <p:txBody>
          <a:bodyPr wrap="none" lIns="80101" tIns="40052" rIns="80101" bIns="40052">
            <a:spAutoFit/>
          </a:bodyPr>
          <a:lstStyle/>
          <a:p>
            <a:pPr defTabSz="801688" eaLnBrk="0" fontAlgn="base" hangingPunct="0"/>
            <a:r>
              <a:rPr lang="en-US" altLang="zh-CN" sz="1200">
                <a:solidFill>
                  <a:srgbClr val="FFFFFF"/>
                </a:solidFill>
                <a:latin typeface="FrutigerNext LT Regular" pitchFamily="34" charset="0"/>
                <a:ea typeface="ＭＳ Ｐゴシック" pitchFamily="34" charset="-128"/>
              </a:rPr>
              <a:t>www.huawei.com</a:t>
            </a:r>
          </a:p>
        </p:txBody>
      </p:sp>
      <p:sp>
        <p:nvSpPr>
          <p:cNvPr id="1466378" name="Rectangle 10"/>
          <p:cNvSpPr>
            <a:spLocks noGrp="1" noChangeArrowheads="1"/>
          </p:cNvSpPr>
          <p:nvPr>
            <p:ph type="dt" sz="quarter" idx="2"/>
          </p:nvPr>
        </p:nvSpPr>
        <p:spPr bwMode="auto">
          <a:xfrm>
            <a:off x="684213" y="282575"/>
            <a:ext cx="2132012" cy="474663"/>
          </a:xfrm>
          <a:prstGeom prst="rect">
            <a:avLst/>
          </a:prstGeom>
          <a:noFill/>
          <a:ln>
            <a:miter lim="800000"/>
            <a:headEnd/>
            <a:tailEnd/>
          </a:ln>
        </p:spPr>
        <p:txBody>
          <a:bodyPr vert="horz" wrap="square" lIns="80114" tIns="40058" rIns="80114" bIns="40058" numCol="1" anchor="t" anchorCtr="0" compatLnSpc="1">
            <a:prstTxWarp prst="textNoShape">
              <a:avLst/>
            </a:prstTxWarp>
          </a:bodyPr>
          <a:lstStyle>
            <a:lvl1pPr defTabSz="801688" eaLnBrk="0" fontAlgn="base" hangingPunct="0">
              <a:defRPr sz="1300">
                <a:latin typeface="+mn-lt"/>
                <a:ea typeface="ＭＳ Ｐゴシック" pitchFamily="34" charset="-128"/>
              </a:defRPr>
            </a:lvl1pPr>
          </a:lstStyle>
          <a:p>
            <a:endParaRPr lang="en-US" altLang="zh-CN">
              <a:solidFill>
                <a:srgbClr val="000000"/>
              </a:solidFill>
            </a:endParaRPr>
          </a:p>
        </p:txBody>
      </p:sp>
      <p:sp>
        <p:nvSpPr>
          <p:cNvPr id="1466382" name="Rectangle 14"/>
          <p:cNvSpPr>
            <a:spLocks noChangeArrowheads="1"/>
          </p:cNvSpPr>
          <p:nvPr/>
        </p:nvSpPr>
        <p:spPr bwMode="auto">
          <a:xfrm>
            <a:off x="655638" y="6207125"/>
            <a:ext cx="5016365" cy="265552"/>
          </a:xfrm>
          <a:prstGeom prst="rect">
            <a:avLst/>
          </a:prstGeom>
          <a:noFill/>
          <a:ln w="9525" algn="ctr">
            <a:noFill/>
            <a:miter lim="800000"/>
            <a:headEnd/>
            <a:tailEnd/>
          </a:ln>
          <a:effectLst/>
        </p:spPr>
        <p:txBody>
          <a:bodyPr wrap="none" lIns="80101" tIns="40052" rIns="80101" bIns="40052">
            <a:spAutoFit/>
          </a:bodyPr>
          <a:lstStyle/>
          <a:p>
            <a:pPr defTabSz="801688" eaLnBrk="0" fontAlgn="base" hangingPunct="0"/>
            <a:r>
              <a:rPr lang="en-US" altLang="zh-CN" sz="1200" dirty="0">
                <a:solidFill>
                  <a:srgbClr val="000000"/>
                </a:solidFill>
                <a:latin typeface="FrutigerNext LT Bold" pitchFamily="1" charset="0"/>
                <a:ea typeface="ＭＳ Ｐゴシック" pitchFamily="34" charset="-128"/>
              </a:rPr>
              <a:t>Copyright © </a:t>
            </a:r>
            <a:r>
              <a:rPr lang="en-US" altLang="zh-CN" sz="1200" dirty="0" smtClean="0">
                <a:solidFill>
                  <a:srgbClr val="000000"/>
                </a:solidFill>
                <a:latin typeface="FrutigerNext LT Bold" pitchFamily="1" charset="0"/>
                <a:ea typeface="ＭＳ Ｐゴシック" pitchFamily="34" charset="-128"/>
              </a:rPr>
              <a:t>2016 </a:t>
            </a:r>
            <a:r>
              <a:rPr lang="en-US" altLang="zh-CN" sz="1200" dirty="0">
                <a:solidFill>
                  <a:srgbClr val="000000"/>
                </a:solidFill>
                <a:latin typeface="FrutigerNext LT Bold" pitchFamily="1" charset="0"/>
                <a:ea typeface="ＭＳ Ｐゴシック" pitchFamily="34" charset="-128"/>
              </a:rPr>
              <a:t>Huawei Technologies Co., Ltd. All rights reserved. </a:t>
            </a:r>
          </a:p>
        </p:txBody>
      </p:sp>
      <p:sp>
        <p:nvSpPr>
          <p:cNvPr id="1466384" name="Text Box 16"/>
          <p:cNvSpPr txBox="1">
            <a:spLocks noChangeArrowheads="1"/>
          </p:cNvSpPr>
          <p:nvPr/>
        </p:nvSpPr>
        <p:spPr bwMode="auto">
          <a:xfrm>
            <a:off x="-1968500" y="1322388"/>
            <a:ext cx="1968500" cy="3752850"/>
          </a:xfrm>
          <a:prstGeom prst="rect">
            <a:avLst/>
          </a:prstGeom>
          <a:noFill/>
          <a:ln w="9525" algn="ctr">
            <a:noFill/>
            <a:miter lim="800000"/>
            <a:headEnd/>
            <a:tailEnd/>
          </a:ln>
          <a:effectLst/>
        </p:spPr>
        <p:txBody>
          <a:bodyPr lIns="80139" tIns="40069" rIns="80139" bIns="40069">
            <a:spAutoFit/>
          </a:bodyPr>
          <a:lstStyle/>
          <a:p>
            <a:pPr algn="r" defTabSz="801688" eaLnBrk="0" fontAlgn="base" hangingPunct="0">
              <a:lnSpc>
                <a:spcPct val="125000"/>
              </a:lnSpc>
            </a:pPr>
            <a:r>
              <a:rPr lang="zh-CN" altLang="en-US" sz="1100">
                <a:solidFill>
                  <a:srgbClr val="FFFFFF"/>
                </a:solidFill>
              </a:rPr>
              <a:t>英文标题</a:t>
            </a:r>
            <a:r>
              <a:rPr lang="en-US" altLang="zh-CN" sz="1100">
                <a:solidFill>
                  <a:srgbClr val="FFFFFF"/>
                </a:solidFill>
              </a:rPr>
              <a:t>:40-47pt  </a:t>
            </a:r>
          </a:p>
          <a:p>
            <a:pPr algn="r" defTabSz="801688" eaLnBrk="0" fontAlgn="base" hangingPunct="0">
              <a:lnSpc>
                <a:spcPct val="125000"/>
              </a:lnSpc>
            </a:pPr>
            <a:r>
              <a:rPr lang="zh-CN" altLang="en-US" sz="1100">
                <a:solidFill>
                  <a:srgbClr val="FFFFFF"/>
                </a:solidFill>
              </a:rPr>
              <a:t>副标题</a:t>
            </a:r>
            <a:r>
              <a:rPr lang="en-US" altLang="zh-CN" sz="1100">
                <a:solidFill>
                  <a:srgbClr val="FFFFFF"/>
                </a:solidFill>
              </a:rPr>
              <a:t>:26-30pt</a:t>
            </a:r>
          </a:p>
          <a:p>
            <a:pPr algn="r" defTabSz="801688" eaLnBrk="0" fontAlgn="base" hangingPunct="0">
              <a:lnSpc>
                <a:spcPct val="125000"/>
              </a:lnSpc>
            </a:pPr>
            <a:r>
              <a:rPr lang="zh-CN" altLang="en-US" sz="1100">
                <a:solidFill>
                  <a:srgbClr val="FFFFFF"/>
                </a:solidFill>
              </a:rPr>
              <a:t>字体颜色</a:t>
            </a:r>
            <a:r>
              <a:rPr lang="en-US" altLang="zh-CN" sz="1100">
                <a:solidFill>
                  <a:srgbClr val="FFFFFF"/>
                </a:solidFill>
              </a:rPr>
              <a:t>:</a:t>
            </a:r>
            <a:r>
              <a:rPr lang="zh-CN" altLang="en-US" sz="1100">
                <a:solidFill>
                  <a:srgbClr val="FFFFFF"/>
                </a:solidFill>
              </a:rPr>
              <a:t>反白</a:t>
            </a:r>
          </a:p>
          <a:p>
            <a:pPr algn="r" defTabSz="801688" eaLnBrk="0" fontAlgn="base" hangingPunct="0">
              <a:lnSpc>
                <a:spcPct val="125000"/>
              </a:lnSpc>
            </a:pPr>
            <a:r>
              <a:rPr lang="zh-CN" altLang="en-US" sz="1100">
                <a:solidFill>
                  <a:srgbClr val="FFFFFF"/>
                </a:solidFill>
              </a:rPr>
              <a:t>内部使用字体 </a:t>
            </a:r>
            <a:r>
              <a:rPr lang="en-US" altLang="zh-CN" sz="1100">
                <a:solidFill>
                  <a:srgbClr val="FFFFFF"/>
                </a:solidFill>
              </a:rPr>
              <a:t>:</a:t>
            </a:r>
          </a:p>
          <a:p>
            <a:pPr algn="r" defTabSz="801688" eaLnBrk="0" fontAlgn="base" hangingPunct="0">
              <a:lnSpc>
                <a:spcPct val="125000"/>
              </a:lnSpc>
            </a:pPr>
            <a:r>
              <a:rPr lang="en-US" altLang="zh-CN" sz="1100">
                <a:solidFill>
                  <a:srgbClr val="FFFFFF"/>
                </a:solidFill>
              </a:rPr>
              <a:t>FrutigerNext LT Medium</a:t>
            </a:r>
          </a:p>
          <a:p>
            <a:pPr algn="r" defTabSz="801688" eaLnBrk="0" fontAlgn="base" hangingPunct="0">
              <a:lnSpc>
                <a:spcPct val="125000"/>
              </a:lnSpc>
            </a:pPr>
            <a:r>
              <a:rPr lang="zh-CN" altLang="en-US" sz="1100">
                <a:solidFill>
                  <a:srgbClr val="FFFFFF"/>
                </a:solidFill>
              </a:rPr>
              <a:t>外部使用字体 </a:t>
            </a:r>
            <a:r>
              <a:rPr lang="en-US" altLang="zh-CN" sz="1100">
                <a:solidFill>
                  <a:srgbClr val="FFFFFF"/>
                </a:solidFill>
              </a:rPr>
              <a:t>: Arial</a:t>
            </a:r>
          </a:p>
          <a:p>
            <a:pPr algn="r" defTabSz="801688" eaLnBrk="0" fontAlgn="base" hangingPunct="0">
              <a:lnSpc>
                <a:spcPct val="125000"/>
              </a:lnSpc>
            </a:pPr>
            <a:endParaRPr lang="en-US" altLang="zh-CN" sz="1100">
              <a:solidFill>
                <a:srgbClr val="FFFFFF"/>
              </a:solidFill>
            </a:endParaRPr>
          </a:p>
          <a:p>
            <a:pPr algn="r" defTabSz="801688" eaLnBrk="0" fontAlgn="base" hangingPunct="0">
              <a:lnSpc>
                <a:spcPct val="125000"/>
              </a:lnSpc>
            </a:pPr>
            <a:endParaRPr lang="en-US" altLang="zh-CN" sz="1100">
              <a:solidFill>
                <a:srgbClr val="FFFFFF"/>
              </a:solidFill>
            </a:endParaRPr>
          </a:p>
          <a:p>
            <a:pPr algn="r" defTabSz="801688" eaLnBrk="0" fontAlgn="base" hangingPunct="0">
              <a:lnSpc>
                <a:spcPct val="125000"/>
              </a:lnSpc>
            </a:pPr>
            <a:r>
              <a:rPr lang="zh-CN" altLang="en-US" sz="1100">
                <a:solidFill>
                  <a:srgbClr val="FFFFFF"/>
                </a:solidFill>
              </a:rPr>
              <a:t>中文标题</a:t>
            </a:r>
            <a:r>
              <a:rPr lang="en-US" altLang="zh-CN" sz="1100">
                <a:solidFill>
                  <a:srgbClr val="FFFFFF"/>
                </a:solidFill>
              </a:rPr>
              <a:t>:35-47pt</a:t>
            </a:r>
          </a:p>
          <a:p>
            <a:pPr algn="r" defTabSz="801688" eaLnBrk="0" fontAlgn="base" hangingPunct="0">
              <a:lnSpc>
                <a:spcPct val="125000"/>
              </a:lnSpc>
            </a:pPr>
            <a:r>
              <a:rPr lang="zh-CN" altLang="en-US" sz="1100">
                <a:solidFill>
                  <a:srgbClr val="FFFFFF"/>
                </a:solidFill>
              </a:rPr>
              <a:t>字体</a:t>
            </a:r>
            <a:r>
              <a:rPr lang="en-US" altLang="zh-CN" sz="1100">
                <a:solidFill>
                  <a:srgbClr val="FFFFFF"/>
                </a:solidFill>
              </a:rPr>
              <a:t>:</a:t>
            </a:r>
            <a:r>
              <a:rPr lang="zh-CN" altLang="en-US" sz="1100">
                <a:solidFill>
                  <a:srgbClr val="FFFFFF"/>
                </a:solidFill>
              </a:rPr>
              <a:t>黑体</a:t>
            </a:r>
          </a:p>
          <a:p>
            <a:pPr algn="r" defTabSz="801688" eaLnBrk="0" fontAlgn="base" hangingPunct="0">
              <a:lnSpc>
                <a:spcPct val="125000"/>
              </a:lnSpc>
            </a:pPr>
            <a:r>
              <a:rPr lang="zh-CN" altLang="en-US" sz="1100">
                <a:solidFill>
                  <a:srgbClr val="FFFFFF"/>
                </a:solidFill>
              </a:rPr>
              <a:t>  副标题</a:t>
            </a:r>
            <a:r>
              <a:rPr lang="en-US" altLang="zh-CN" sz="1100">
                <a:solidFill>
                  <a:srgbClr val="FFFFFF"/>
                </a:solidFill>
              </a:rPr>
              <a:t>:24-28pt</a:t>
            </a:r>
          </a:p>
          <a:p>
            <a:pPr algn="r" defTabSz="801688" eaLnBrk="0" fontAlgn="base" hangingPunct="0">
              <a:lnSpc>
                <a:spcPct val="125000"/>
              </a:lnSpc>
            </a:pPr>
            <a:r>
              <a:rPr lang="zh-CN" altLang="en-US" sz="1100">
                <a:solidFill>
                  <a:srgbClr val="FFFFFF"/>
                </a:solidFill>
              </a:rPr>
              <a:t>字体颜色</a:t>
            </a:r>
            <a:r>
              <a:rPr lang="en-US" altLang="zh-CN" sz="1100">
                <a:solidFill>
                  <a:srgbClr val="FFFFFF"/>
                </a:solidFill>
              </a:rPr>
              <a:t>:</a:t>
            </a:r>
            <a:r>
              <a:rPr lang="zh-CN" altLang="en-US" sz="1100">
                <a:solidFill>
                  <a:srgbClr val="FFFFFF"/>
                </a:solidFill>
              </a:rPr>
              <a:t>反白</a:t>
            </a:r>
          </a:p>
          <a:p>
            <a:pPr algn="r" defTabSz="801688" eaLnBrk="0" fontAlgn="base" hangingPunct="0">
              <a:lnSpc>
                <a:spcPct val="125000"/>
              </a:lnSpc>
            </a:pPr>
            <a:r>
              <a:rPr lang="zh-CN" altLang="en-US" sz="1100">
                <a:solidFill>
                  <a:srgbClr val="FFFFFF"/>
                </a:solidFill>
              </a:rPr>
              <a:t>字体</a:t>
            </a:r>
            <a:r>
              <a:rPr lang="en-US" altLang="zh-CN" sz="1100">
                <a:solidFill>
                  <a:srgbClr val="FFFFFF"/>
                </a:solidFill>
              </a:rPr>
              <a:t>:</a:t>
            </a:r>
            <a:r>
              <a:rPr lang="zh-CN" altLang="en-US" sz="1100">
                <a:solidFill>
                  <a:srgbClr val="FFFFFF"/>
                </a:solidFill>
              </a:rPr>
              <a:t>细黑体</a:t>
            </a:r>
          </a:p>
          <a:p>
            <a:pPr algn="r" defTabSz="801688" eaLnBrk="0" fontAlgn="base" hangingPunct="0">
              <a:lnSpc>
                <a:spcPct val="125000"/>
              </a:lnSpc>
            </a:pPr>
            <a:endParaRPr lang="zh-CN" altLang="en-US" sz="1100">
              <a:solidFill>
                <a:srgbClr val="FFFFFF"/>
              </a:solidFill>
            </a:endParaRPr>
          </a:p>
          <a:p>
            <a:pPr algn="r" defTabSz="801688" eaLnBrk="0" fontAlgn="base" hangingPunct="0">
              <a:lnSpc>
                <a:spcPct val="125000"/>
              </a:lnSpc>
            </a:pPr>
            <a:endParaRPr lang="zh-CN" altLang="en-US" sz="1100">
              <a:solidFill>
                <a:srgbClr val="FFFFFF"/>
              </a:solidFill>
            </a:endParaRPr>
          </a:p>
          <a:p>
            <a:pPr algn="r" defTabSz="801688" eaLnBrk="0" fontAlgn="base" hangingPunct="0">
              <a:lnSpc>
                <a:spcPct val="125000"/>
              </a:lnSpc>
            </a:pPr>
            <a:endParaRPr lang="zh-CN" altLang="en-US" sz="1100">
              <a:solidFill>
                <a:srgbClr val="FFFFFF"/>
              </a:solidFill>
            </a:endParaRPr>
          </a:p>
          <a:p>
            <a:pPr algn="r" defTabSz="801688" eaLnBrk="0" fontAlgn="base" hangingPunct="0">
              <a:lnSpc>
                <a:spcPct val="125000"/>
              </a:lnSpc>
              <a:spcBef>
                <a:spcPct val="50000"/>
              </a:spcBef>
            </a:pPr>
            <a:endParaRPr lang="en-US" altLang="zh-CN" sz="1100">
              <a:solidFill>
                <a:srgbClr val="000000"/>
              </a:solidFill>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lvl1pPr>
              <a:defRPr/>
            </a:lvl1pPr>
          </a:lstStyle>
          <a:p>
            <a:r>
              <a:rPr lang="en-US" altLang="zh-CN">
                <a:solidFill>
                  <a:srgbClr val="000000"/>
                </a:solidFill>
              </a:rPr>
              <a:t>Page</a:t>
            </a:r>
            <a:fld id="{B77D227A-1AE4-4BCD-9973-754D0181BA73}" type="slidenum">
              <a:rPr lang="en-US" altLang="zh-CN">
                <a:solidFill>
                  <a:srgbClr val="000000"/>
                </a:solidFill>
              </a:rPr>
              <a:pPr/>
              <a:t>‹#›</a:t>
            </a:fld>
            <a:endParaRPr lang="en-US" altLang="zh-CN">
              <a:solidFill>
                <a:srgbClr val="000000"/>
              </a:solidFill>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52463" y="1376363"/>
            <a:ext cx="3887787" cy="41957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92650" y="1376363"/>
            <a:ext cx="3889375" cy="41957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灯片编号占位符 4"/>
          <p:cNvSpPr>
            <a:spLocks noGrp="1"/>
          </p:cNvSpPr>
          <p:nvPr>
            <p:ph type="sldNum" sz="quarter" idx="10"/>
          </p:nvPr>
        </p:nvSpPr>
        <p:spPr/>
        <p:txBody>
          <a:bodyPr/>
          <a:lstStyle>
            <a:lvl1pPr>
              <a:defRPr/>
            </a:lvl1pPr>
          </a:lstStyle>
          <a:p>
            <a:r>
              <a:rPr lang="en-US" altLang="zh-CN">
                <a:solidFill>
                  <a:srgbClr val="000000"/>
                </a:solidFill>
              </a:rPr>
              <a:t>Page</a:t>
            </a:r>
            <a:fld id="{4C256DB5-389A-4FB4-B099-F703EC060353}" type="slidenum">
              <a:rPr lang="en-US" altLang="zh-CN">
                <a:solidFill>
                  <a:srgbClr val="000000"/>
                </a:solidFill>
              </a:rPr>
              <a:pPr/>
              <a:t>‹#›</a:t>
            </a:fld>
            <a:endParaRPr lang="en-US" altLang="zh-CN">
              <a:solidFill>
                <a:srgbClr val="000000"/>
              </a:solidFill>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9"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65346" name="Picture 2" descr="7"/>
          <p:cNvPicPr>
            <a:picLocks noChangeAspect="1" noChangeArrowheads="1"/>
          </p:cNvPicPr>
          <p:nvPr/>
        </p:nvPicPr>
        <p:blipFill>
          <a:blip r:embed="rId8" cstate="print"/>
          <a:srcRect/>
          <a:stretch>
            <a:fillRect/>
          </a:stretch>
        </p:blipFill>
        <p:spPr bwMode="auto">
          <a:xfrm>
            <a:off x="0" y="6221413"/>
            <a:ext cx="9142413" cy="636587"/>
          </a:xfrm>
          <a:prstGeom prst="rect">
            <a:avLst/>
          </a:prstGeom>
          <a:noFill/>
        </p:spPr>
      </p:pic>
      <p:pic>
        <p:nvPicPr>
          <p:cNvPr id="1465348" name="Picture 4" descr="8"/>
          <p:cNvPicPr>
            <a:picLocks noChangeAspect="1" noChangeArrowheads="1"/>
          </p:cNvPicPr>
          <p:nvPr/>
        </p:nvPicPr>
        <p:blipFill>
          <a:blip r:embed="rId9" cstate="print"/>
          <a:srcRect/>
          <a:stretch>
            <a:fillRect/>
          </a:stretch>
        </p:blipFill>
        <p:spPr bwMode="auto">
          <a:xfrm>
            <a:off x="7508875" y="6399213"/>
            <a:ext cx="1311275" cy="314325"/>
          </a:xfrm>
          <a:prstGeom prst="rect">
            <a:avLst/>
          </a:prstGeom>
          <a:noFill/>
        </p:spPr>
      </p:pic>
      <p:sp>
        <p:nvSpPr>
          <p:cNvPr id="1465350" name="Rectangle 6"/>
          <p:cNvSpPr>
            <a:spLocks noGrp="1" noChangeArrowheads="1"/>
          </p:cNvSpPr>
          <p:nvPr>
            <p:ph type="title"/>
          </p:nvPr>
        </p:nvSpPr>
        <p:spPr bwMode="auto">
          <a:xfrm>
            <a:off x="641350" y="358775"/>
            <a:ext cx="7731125" cy="868363"/>
          </a:xfrm>
          <a:prstGeom prst="rect">
            <a:avLst/>
          </a:prstGeom>
          <a:noFill/>
          <a:ln w="9525">
            <a:noFill/>
            <a:miter lim="800000"/>
            <a:headEnd/>
            <a:tailEnd/>
          </a:ln>
          <a:effectLst/>
        </p:spPr>
        <p:txBody>
          <a:bodyPr vert="horz" wrap="square" lIns="80114" tIns="40058" rIns="80114" bIns="40058" numCol="1" anchor="ctr" anchorCtr="0" compatLnSpc="1">
            <a:prstTxWarp prst="textNoShape">
              <a:avLst/>
            </a:prstTxWarp>
          </a:bodyPr>
          <a:lstStyle/>
          <a:p>
            <a:pPr lvl="0"/>
            <a:r>
              <a:rPr lang="zh-CN" altLang="en-US" smtClean="0"/>
              <a:t>单击此处编辑母版标题样式</a:t>
            </a:r>
          </a:p>
        </p:txBody>
      </p:sp>
      <p:sp>
        <p:nvSpPr>
          <p:cNvPr id="1465394" name="Rectangle 50"/>
          <p:cNvSpPr>
            <a:spLocks noGrp="1" noChangeArrowheads="1"/>
          </p:cNvSpPr>
          <p:nvPr>
            <p:ph type="body" idx="1"/>
          </p:nvPr>
        </p:nvSpPr>
        <p:spPr bwMode="auto">
          <a:xfrm>
            <a:off x="652463" y="1376363"/>
            <a:ext cx="7929562" cy="4195762"/>
          </a:xfrm>
          <a:prstGeom prst="rect">
            <a:avLst/>
          </a:prstGeom>
          <a:noFill/>
          <a:ln w="9525">
            <a:noFill/>
            <a:miter lim="800000"/>
            <a:headEnd/>
            <a:tailEnd/>
          </a:ln>
          <a:effectLst/>
        </p:spPr>
        <p:txBody>
          <a:bodyPr vert="horz" wrap="square" lIns="80127" tIns="40065" rIns="80127" bIns="40065"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465398" name="Rectangle 54"/>
          <p:cNvSpPr>
            <a:spLocks noChangeArrowheads="1"/>
          </p:cNvSpPr>
          <p:nvPr/>
        </p:nvSpPr>
        <p:spPr bwMode="auto">
          <a:xfrm>
            <a:off x="655638" y="6451600"/>
            <a:ext cx="4819067" cy="265552"/>
          </a:xfrm>
          <a:prstGeom prst="rect">
            <a:avLst/>
          </a:prstGeom>
          <a:noFill/>
          <a:ln w="9525" algn="ctr">
            <a:noFill/>
            <a:miter lim="800000"/>
            <a:headEnd/>
            <a:tailEnd/>
          </a:ln>
          <a:effectLst/>
        </p:spPr>
        <p:txBody>
          <a:bodyPr wrap="none" lIns="80101" tIns="40052" rIns="80101" bIns="40052">
            <a:spAutoFit/>
          </a:bodyPr>
          <a:lstStyle/>
          <a:p>
            <a:pPr defTabSz="801688" eaLnBrk="0" fontAlgn="base" hangingPunct="0"/>
            <a:r>
              <a:rPr lang="en-US" altLang="zh-CN" sz="1200" dirty="0">
                <a:latin typeface="FrutigerNext LT Bold" pitchFamily="1" charset="0"/>
                <a:ea typeface="ＭＳ Ｐゴシック" pitchFamily="34" charset="-128"/>
              </a:rPr>
              <a:t>Copyright © </a:t>
            </a:r>
            <a:r>
              <a:rPr lang="en-US" altLang="zh-CN" sz="1200" dirty="0" smtClean="0">
                <a:latin typeface="FrutigerNext LT Bold" pitchFamily="1" charset="0"/>
                <a:ea typeface="ＭＳ Ｐゴシック" pitchFamily="34" charset="-128"/>
              </a:rPr>
              <a:t>2018 </a:t>
            </a:r>
            <a:r>
              <a:rPr lang="en-US" altLang="zh-CN" sz="1200" dirty="0">
                <a:latin typeface="FrutigerNext LT Bold" pitchFamily="1" charset="0"/>
                <a:ea typeface="ＭＳ Ｐゴシック" pitchFamily="34" charset="-128"/>
              </a:rPr>
              <a:t>Huawei Technologies Co., Ltd. All rights reserved. </a:t>
            </a:r>
          </a:p>
        </p:txBody>
      </p:sp>
      <p:sp>
        <p:nvSpPr>
          <p:cNvPr id="1465402" name="Rectangle 58"/>
          <p:cNvSpPr>
            <a:spLocks noChangeArrowheads="1"/>
          </p:cNvSpPr>
          <p:nvPr/>
        </p:nvSpPr>
        <p:spPr bwMode="auto">
          <a:xfrm>
            <a:off x="-1908175" y="528638"/>
            <a:ext cx="1844675" cy="5307012"/>
          </a:xfrm>
          <a:prstGeom prst="rect">
            <a:avLst/>
          </a:prstGeom>
          <a:noFill/>
          <a:ln w="9525">
            <a:noFill/>
            <a:miter lim="800000"/>
            <a:headEnd/>
            <a:tailEnd/>
          </a:ln>
          <a:effectLst/>
        </p:spPr>
        <p:txBody>
          <a:bodyPr lIns="80124" tIns="40063" rIns="80124" bIns="40063"/>
          <a:lstStyle/>
          <a:p>
            <a:pPr algn="r" defTabSz="801688" fontAlgn="base">
              <a:lnSpc>
                <a:spcPct val="105000"/>
              </a:lnSpc>
              <a:spcBef>
                <a:spcPct val="30000"/>
              </a:spcBef>
              <a:buClr>
                <a:srgbClr val="808080"/>
              </a:buClr>
              <a:buSzPct val="60000"/>
              <a:buFont typeface="Wingdings" pitchFamily="2" charset="2"/>
              <a:buNone/>
            </a:pPr>
            <a:r>
              <a:rPr lang="zh-CN" altLang="en-US" sz="1100">
                <a:solidFill>
                  <a:schemeClr val="bg1"/>
                </a:solidFill>
              </a:rPr>
              <a:t>英文标题</a:t>
            </a:r>
            <a:r>
              <a:rPr lang="en-US" altLang="zh-CN" sz="1100">
                <a:solidFill>
                  <a:schemeClr val="bg1"/>
                </a:solidFill>
              </a:rPr>
              <a:t>:32-35pt  </a:t>
            </a:r>
          </a:p>
          <a:p>
            <a:pPr algn="r" defTabSz="801688" fontAlgn="base">
              <a:lnSpc>
                <a:spcPct val="105000"/>
              </a:lnSpc>
              <a:spcBef>
                <a:spcPct val="30000"/>
              </a:spcBef>
              <a:buClr>
                <a:srgbClr val="808080"/>
              </a:buClr>
              <a:buSzPct val="60000"/>
              <a:buFont typeface="Wingdings" pitchFamily="2" charset="2"/>
              <a:buNone/>
            </a:pPr>
            <a:r>
              <a:rPr lang="zh-CN" altLang="en-US" sz="1100">
                <a:solidFill>
                  <a:schemeClr val="bg1"/>
                </a:solidFill>
              </a:rPr>
              <a:t>颜色</a:t>
            </a:r>
            <a:r>
              <a:rPr lang="en-US" altLang="zh-CN" sz="1100">
                <a:solidFill>
                  <a:schemeClr val="bg1"/>
                </a:solidFill>
              </a:rPr>
              <a:t>: R153 G0 B0</a:t>
            </a:r>
          </a:p>
          <a:p>
            <a:pPr algn="r" defTabSz="801688" fontAlgn="base">
              <a:lnSpc>
                <a:spcPct val="105000"/>
              </a:lnSpc>
              <a:spcBef>
                <a:spcPct val="30000"/>
              </a:spcBef>
              <a:buClr>
                <a:srgbClr val="808080"/>
              </a:buClr>
              <a:buSzPct val="60000"/>
              <a:buFont typeface="Wingdings" pitchFamily="2" charset="2"/>
              <a:buNone/>
            </a:pPr>
            <a:r>
              <a:rPr lang="zh-CN" altLang="en-US" sz="1100">
                <a:solidFill>
                  <a:schemeClr val="bg1"/>
                </a:solidFill>
                <a:latin typeface="FrutigerNext LT Regular" pitchFamily="34" charset="0"/>
              </a:rPr>
              <a:t>内部使用字体 </a:t>
            </a:r>
            <a:r>
              <a:rPr lang="en-US" altLang="zh-CN" sz="1100">
                <a:solidFill>
                  <a:schemeClr val="bg1"/>
                </a:solidFill>
                <a:latin typeface="FrutigerNext LT Regular" pitchFamily="34" charset="0"/>
              </a:rPr>
              <a:t>:</a:t>
            </a:r>
          </a:p>
          <a:p>
            <a:pPr algn="r" defTabSz="801688" fontAlgn="base">
              <a:lnSpc>
                <a:spcPct val="105000"/>
              </a:lnSpc>
              <a:spcBef>
                <a:spcPct val="30000"/>
              </a:spcBef>
              <a:buClr>
                <a:srgbClr val="808080"/>
              </a:buClr>
              <a:buSzPct val="60000"/>
              <a:buFont typeface="Wingdings" pitchFamily="2" charset="2"/>
              <a:buNone/>
            </a:pPr>
            <a:r>
              <a:rPr lang="en-US" altLang="zh-CN" sz="1100">
                <a:solidFill>
                  <a:schemeClr val="bg1"/>
                </a:solidFill>
                <a:latin typeface="FrutigerNext LT Regular" pitchFamily="34" charset="0"/>
              </a:rPr>
              <a:t>FrutigerNext LT Medium</a:t>
            </a:r>
          </a:p>
          <a:p>
            <a:pPr algn="r" defTabSz="801688" fontAlgn="base">
              <a:lnSpc>
                <a:spcPct val="105000"/>
              </a:lnSpc>
              <a:spcBef>
                <a:spcPct val="30000"/>
              </a:spcBef>
              <a:buClr>
                <a:srgbClr val="808080"/>
              </a:buClr>
              <a:buSzPct val="60000"/>
              <a:buFont typeface="Wingdings" pitchFamily="2" charset="2"/>
              <a:buNone/>
            </a:pPr>
            <a:r>
              <a:rPr lang="zh-CN" altLang="en-US" sz="1100">
                <a:solidFill>
                  <a:schemeClr val="bg1"/>
                </a:solidFill>
                <a:latin typeface="FrutigerNext LT Regular" pitchFamily="34" charset="0"/>
              </a:rPr>
              <a:t>外部使用字体 </a:t>
            </a:r>
            <a:r>
              <a:rPr lang="en-US" altLang="zh-CN" sz="1100">
                <a:solidFill>
                  <a:schemeClr val="bg1"/>
                </a:solidFill>
                <a:latin typeface="FrutigerNext LT Regular" pitchFamily="34" charset="0"/>
              </a:rPr>
              <a:t>: Arial</a:t>
            </a:r>
          </a:p>
          <a:p>
            <a:pPr algn="r" defTabSz="801688" fontAlgn="base">
              <a:lnSpc>
                <a:spcPct val="105000"/>
              </a:lnSpc>
              <a:spcBef>
                <a:spcPct val="30000"/>
              </a:spcBef>
              <a:buClr>
                <a:srgbClr val="808080"/>
              </a:buClr>
              <a:buSzPct val="60000"/>
              <a:buFont typeface="Wingdings" pitchFamily="2" charset="2"/>
              <a:buNone/>
            </a:pPr>
            <a:endParaRPr lang="en-US" altLang="zh-CN" sz="1100">
              <a:solidFill>
                <a:schemeClr val="bg1"/>
              </a:solidFill>
            </a:endParaRPr>
          </a:p>
          <a:p>
            <a:pPr algn="r" defTabSz="801688" fontAlgn="base">
              <a:lnSpc>
                <a:spcPct val="105000"/>
              </a:lnSpc>
              <a:spcBef>
                <a:spcPct val="30000"/>
              </a:spcBef>
              <a:buClr>
                <a:srgbClr val="808080"/>
              </a:buClr>
              <a:buSzPct val="60000"/>
              <a:buFont typeface="Wingdings" pitchFamily="2" charset="2"/>
              <a:buNone/>
            </a:pPr>
            <a:r>
              <a:rPr lang="zh-CN" altLang="en-US" sz="1100">
                <a:solidFill>
                  <a:schemeClr val="bg1"/>
                </a:solidFill>
              </a:rPr>
              <a:t>中文标题</a:t>
            </a:r>
            <a:r>
              <a:rPr lang="en-US" altLang="zh-CN" sz="1100">
                <a:solidFill>
                  <a:schemeClr val="bg1"/>
                </a:solidFill>
              </a:rPr>
              <a:t>:30-32pt  </a:t>
            </a:r>
          </a:p>
          <a:p>
            <a:pPr algn="r" defTabSz="801688" fontAlgn="base">
              <a:lnSpc>
                <a:spcPct val="105000"/>
              </a:lnSpc>
              <a:spcBef>
                <a:spcPct val="30000"/>
              </a:spcBef>
              <a:buClr>
                <a:srgbClr val="808080"/>
              </a:buClr>
              <a:buSzPct val="60000"/>
              <a:buFont typeface="Wingdings" pitchFamily="2" charset="2"/>
              <a:buNone/>
            </a:pPr>
            <a:r>
              <a:rPr lang="zh-CN" altLang="en-US" sz="1100">
                <a:solidFill>
                  <a:schemeClr val="bg1"/>
                </a:solidFill>
              </a:rPr>
              <a:t>颜色</a:t>
            </a:r>
            <a:r>
              <a:rPr lang="en-US" altLang="zh-CN" sz="1100">
                <a:solidFill>
                  <a:schemeClr val="bg1"/>
                </a:solidFill>
              </a:rPr>
              <a:t>: R153 G0 B0</a:t>
            </a:r>
          </a:p>
          <a:p>
            <a:pPr algn="r" defTabSz="801688" fontAlgn="base">
              <a:lnSpc>
                <a:spcPct val="105000"/>
              </a:lnSpc>
              <a:spcBef>
                <a:spcPct val="30000"/>
              </a:spcBef>
              <a:buClr>
                <a:srgbClr val="808080"/>
              </a:buClr>
              <a:buSzPct val="60000"/>
              <a:buFont typeface="Wingdings" pitchFamily="2" charset="2"/>
              <a:buNone/>
            </a:pPr>
            <a:r>
              <a:rPr lang="zh-CN" altLang="en-US" sz="1100">
                <a:solidFill>
                  <a:schemeClr val="bg1"/>
                </a:solidFill>
              </a:rPr>
              <a:t>字体</a:t>
            </a:r>
            <a:r>
              <a:rPr lang="en-US" altLang="zh-CN" sz="1100">
                <a:solidFill>
                  <a:schemeClr val="bg1"/>
                </a:solidFill>
              </a:rPr>
              <a:t>:</a:t>
            </a:r>
            <a:r>
              <a:rPr lang="zh-CN" altLang="en-US" sz="1100">
                <a:solidFill>
                  <a:schemeClr val="bg1"/>
                </a:solidFill>
              </a:rPr>
              <a:t>黑体</a:t>
            </a:r>
          </a:p>
          <a:p>
            <a:pPr algn="r" defTabSz="801688" fontAlgn="base">
              <a:lnSpc>
                <a:spcPct val="105000"/>
              </a:lnSpc>
              <a:spcBef>
                <a:spcPct val="30000"/>
              </a:spcBef>
              <a:buClr>
                <a:srgbClr val="808080"/>
              </a:buClr>
              <a:buSzPct val="60000"/>
              <a:buFont typeface="Wingdings" pitchFamily="2" charset="2"/>
              <a:buNone/>
            </a:pPr>
            <a:endParaRPr lang="zh-CN" altLang="en-US" sz="1100">
              <a:solidFill>
                <a:schemeClr val="bg1"/>
              </a:solidFill>
            </a:endParaRPr>
          </a:p>
          <a:p>
            <a:pPr algn="r" defTabSz="801688" fontAlgn="base">
              <a:lnSpc>
                <a:spcPct val="105000"/>
              </a:lnSpc>
              <a:spcBef>
                <a:spcPct val="30000"/>
              </a:spcBef>
              <a:buClr>
                <a:srgbClr val="808080"/>
              </a:buClr>
              <a:buSzPct val="60000"/>
              <a:buFont typeface="Wingdings" pitchFamily="2" charset="2"/>
              <a:buNone/>
            </a:pPr>
            <a:endParaRPr lang="zh-CN" altLang="en-US" sz="1100">
              <a:solidFill>
                <a:schemeClr val="bg1"/>
              </a:solidFill>
            </a:endParaRPr>
          </a:p>
          <a:p>
            <a:pPr algn="r" defTabSz="801688" fontAlgn="base">
              <a:lnSpc>
                <a:spcPct val="105000"/>
              </a:lnSpc>
              <a:spcBef>
                <a:spcPct val="30000"/>
              </a:spcBef>
              <a:buClr>
                <a:srgbClr val="808080"/>
              </a:buClr>
              <a:buSzPct val="60000"/>
              <a:buFont typeface="Wingdings" pitchFamily="2" charset="2"/>
              <a:buNone/>
            </a:pPr>
            <a:endParaRPr lang="zh-CN" altLang="en-US" sz="1100">
              <a:solidFill>
                <a:schemeClr val="bg1"/>
              </a:solidFill>
            </a:endParaRPr>
          </a:p>
          <a:p>
            <a:pPr algn="r" defTabSz="801688" fontAlgn="base">
              <a:lnSpc>
                <a:spcPct val="105000"/>
              </a:lnSpc>
              <a:spcBef>
                <a:spcPct val="30000"/>
              </a:spcBef>
              <a:buClr>
                <a:srgbClr val="808080"/>
              </a:buClr>
              <a:buSzPct val="60000"/>
              <a:buFont typeface="Wingdings" pitchFamily="2" charset="2"/>
              <a:buNone/>
            </a:pPr>
            <a:r>
              <a:rPr lang="zh-CN" altLang="en-US" sz="1100">
                <a:solidFill>
                  <a:schemeClr val="bg1"/>
                </a:solidFill>
              </a:rPr>
              <a:t>英文正文</a:t>
            </a:r>
            <a:r>
              <a:rPr lang="en-US" altLang="zh-CN" sz="1100">
                <a:solidFill>
                  <a:schemeClr val="bg1"/>
                </a:solidFill>
              </a:rPr>
              <a:t>:20-22pt</a:t>
            </a:r>
          </a:p>
          <a:p>
            <a:pPr algn="r" defTabSz="801688" fontAlgn="base">
              <a:lnSpc>
                <a:spcPct val="105000"/>
              </a:lnSpc>
              <a:spcBef>
                <a:spcPct val="30000"/>
              </a:spcBef>
              <a:buClr>
                <a:srgbClr val="808080"/>
              </a:buClr>
              <a:buSzPct val="60000"/>
              <a:buFont typeface="Wingdings" pitchFamily="2" charset="2"/>
              <a:buNone/>
            </a:pPr>
            <a:r>
              <a:rPr lang="zh-CN" altLang="en-US" sz="1100">
                <a:solidFill>
                  <a:schemeClr val="bg1"/>
                </a:solidFill>
              </a:rPr>
              <a:t>子目录 </a:t>
            </a:r>
            <a:r>
              <a:rPr lang="en-US" altLang="zh-CN" sz="1100">
                <a:solidFill>
                  <a:schemeClr val="bg1"/>
                </a:solidFill>
              </a:rPr>
              <a:t>(2-5</a:t>
            </a:r>
            <a:r>
              <a:rPr lang="zh-CN" altLang="en-US" sz="1100">
                <a:solidFill>
                  <a:schemeClr val="bg1"/>
                </a:solidFill>
              </a:rPr>
              <a:t>级</a:t>
            </a:r>
            <a:r>
              <a:rPr lang="en-US" altLang="zh-CN" sz="1100">
                <a:solidFill>
                  <a:schemeClr val="bg1"/>
                </a:solidFill>
              </a:rPr>
              <a:t>) :18pt  </a:t>
            </a:r>
          </a:p>
          <a:p>
            <a:pPr algn="r" defTabSz="801688" fontAlgn="base">
              <a:lnSpc>
                <a:spcPct val="105000"/>
              </a:lnSpc>
              <a:spcBef>
                <a:spcPct val="30000"/>
              </a:spcBef>
              <a:buClr>
                <a:srgbClr val="808080"/>
              </a:buClr>
              <a:buSzPct val="60000"/>
              <a:buFont typeface="Wingdings" pitchFamily="2" charset="2"/>
              <a:buNone/>
            </a:pPr>
            <a:r>
              <a:rPr lang="zh-CN" altLang="en-US" sz="1100">
                <a:solidFill>
                  <a:schemeClr val="bg1"/>
                </a:solidFill>
              </a:rPr>
              <a:t>颜色</a:t>
            </a:r>
            <a:r>
              <a:rPr lang="en-US" altLang="zh-CN" sz="1100">
                <a:solidFill>
                  <a:schemeClr val="bg1"/>
                </a:solidFill>
              </a:rPr>
              <a:t>:</a:t>
            </a:r>
            <a:r>
              <a:rPr lang="zh-CN" altLang="en-US" sz="1100">
                <a:solidFill>
                  <a:schemeClr val="bg1"/>
                </a:solidFill>
              </a:rPr>
              <a:t>黑色</a:t>
            </a:r>
          </a:p>
          <a:p>
            <a:pPr algn="r" defTabSz="801688" fontAlgn="base">
              <a:lnSpc>
                <a:spcPct val="105000"/>
              </a:lnSpc>
              <a:spcBef>
                <a:spcPct val="30000"/>
              </a:spcBef>
              <a:buClr>
                <a:srgbClr val="808080"/>
              </a:buClr>
              <a:buSzPct val="60000"/>
              <a:buFont typeface="Wingdings" pitchFamily="2" charset="2"/>
              <a:buNone/>
            </a:pPr>
            <a:r>
              <a:rPr lang="zh-CN" altLang="en-US" sz="1100">
                <a:solidFill>
                  <a:schemeClr val="bg1"/>
                </a:solidFill>
                <a:latin typeface="FrutigerNext LT Regular" pitchFamily="34" charset="0"/>
              </a:rPr>
              <a:t>内部使用字体 </a:t>
            </a:r>
            <a:r>
              <a:rPr lang="en-US" altLang="zh-CN" sz="1100">
                <a:solidFill>
                  <a:schemeClr val="bg1"/>
                </a:solidFill>
                <a:latin typeface="FrutigerNext LT Regular" pitchFamily="34" charset="0"/>
              </a:rPr>
              <a:t>:</a:t>
            </a:r>
          </a:p>
          <a:p>
            <a:pPr algn="r" defTabSz="801688" fontAlgn="base">
              <a:lnSpc>
                <a:spcPct val="105000"/>
              </a:lnSpc>
              <a:spcBef>
                <a:spcPct val="30000"/>
              </a:spcBef>
              <a:buClr>
                <a:srgbClr val="808080"/>
              </a:buClr>
              <a:buSzPct val="60000"/>
              <a:buFont typeface="Wingdings" pitchFamily="2" charset="2"/>
              <a:buNone/>
            </a:pPr>
            <a:r>
              <a:rPr lang="en-US" altLang="zh-CN" sz="1100">
                <a:solidFill>
                  <a:schemeClr val="bg1"/>
                </a:solidFill>
                <a:latin typeface="FrutigerNext LT Regular" pitchFamily="34" charset="0"/>
              </a:rPr>
              <a:t>FrutigerNext LT Regular</a:t>
            </a:r>
          </a:p>
          <a:p>
            <a:pPr algn="r" defTabSz="801688" fontAlgn="base">
              <a:lnSpc>
                <a:spcPct val="105000"/>
              </a:lnSpc>
              <a:spcBef>
                <a:spcPct val="30000"/>
              </a:spcBef>
              <a:buClr>
                <a:srgbClr val="808080"/>
              </a:buClr>
              <a:buSzPct val="60000"/>
              <a:buFont typeface="Wingdings" pitchFamily="2" charset="2"/>
              <a:buNone/>
            </a:pPr>
            <a:r>
              <a:rPr lang="zh-CN" altLang="en-US" sz="1100">
                <a:solidFill>
                  <a:schemeClr val="bg1"/>
                </a:solidFill>
                <a:latin typeface="FrutigerNext LT Regular" pitchFamily="34" charset="0"/>
              </a:rPr>
              <a:t>外部使用字体 </a:t>
            </a:r>
            <a:r>
              <a:rPr lang="en-US" altLang="zh-CN" sz="1100">
                <a:solidFill>
                  <a:schemeClr val="bg1"/>
                </a:solidFill>
                <a:latin typeface="FrutigerNext LT Regular" pitchFamily="34" charset="0"/>
              </a:rPr>
              <a:t>: Arial</a:t>
            </a:r>
          </a:p>
          <a:p>
            <a:pPr algn="r" defTabSz="801688" fontAlgn="base">
              <a:lnSpc>
                <a:spcPct val="105000"/>
              </a:lnSpc>
              <a:spcBef>
                <a:spcPct val="30000"/>
              </a:spcBef>
              <a:buClr>
                <a:srgbClr val="808080"/>
              </a:buClr>
              <a:buSzPct val="60000"/>
              <a:buFont typeface="Wingdings" pitchFamily="2" charset="2"/>
              <a:buNone/>
            </a:pPr>
            <a:endParaRPr lang="en-US" altLang="zh-CN" sz="1100">
              <a:solidFill>
                <a:schemeClr val="bg1"/>
              </a:solidFill>
            </a:endParaRPr>
          </a:p>
          <a:p>
            <a:pPr algn="r" defTabSz="801688" fontAlgn="base">
              <a:lnSpc>
                <a:spcPct val="105000"/>
              </a:lnSpc>
              <a:spcBef>
                <a:spcPct val="30000"/>
              </a:spcBef>
              <a:buClr>
                <a:srgbClr val="808080"/>
              </a:buClr>
              <a:buSzPct val="60000"/>
              <a:buFont typeface="Wingdings" pitchFamily="2" charset="2"/>
              <a:buNone/>
            </a:pPr>
            <a:r>
              <a:rPr lang="zh-CN" altLang="en-US" sz="1100">
                <a:solidFill>
                  <a:schemeClr val="bg1"/>
                </a:solidFill>
              </a:rPr>
              <a:t>中文正文</a:t>
            </a:r>
            <a:r>
              <a:rPr lang="en-US" altLang="zh-CN" sz="1100">
                <a:solidFill>
                  <a:schemeClr val="bg1"/>
                </a:solidFill>
              </a:rPr>
              <a:t>:18-20pt</a:t>
            </a:r>
          </a:p>
          <a:p>
            <a:pPr algn="r" defTabSz="801688" fontAlgn="base">
              <a:lnSpc>
                <a:spcPct val="105000"/>
              </a:lnSpc>
              <a:spcBef>
                <a:spcPct val="30000"/>
              </a:spcBef>
              <a:buClr>
                <a:srgbClr val="808080"/>
              </a:buClr>
              <a:buSzPct val="60000"/>
              <a:buFont typeface="Wingdings" pitchFamily="2" charset="2"/>
              <a:buNone/>
            </a:pPr>
            <a:r>
              <a:rPr lang="zh-CN" altLang="en-US" sz="1100">
                <a:solidFill>
                  <a:schemeClr val="bg1"/>
                </a:solidFill>
              </a:rPr>
              <a:t>子目录</a:t>
            </a:r>
            <a:r>
              <a:rPr lang="en-US" altLang="zh-CN" sz="1100">
                <a:solidFill>
                  <a:schemeClr val="bg1"/>
                </a:solidFill>
              </a:rPr>
              <a:t>(2-5</a:t>
            </a:r>
            <a:r>
              <a:rPr lang="zh-CN" altLang="en-US" sz="1100">
                <a:solidFill>
                  <a:schemeClr val="bg1"/>
                </a:solidFill>
              </a:rPr>
              <a:t>级</a:t>
            </a:r>
            <a:r>
              <a:rPr lang="en-US" altLang="zh-CN" sz="1100">
                <a:solidFill>
                  <a:schemeClr val="bg1"/>
                </a:solidFill>
              </a:rPr>
              <a:t>):18pt </a:t>
            </a:r>
          </a:p>
          <a:p>
            <a:pPr algn="r" defTabSz="801688" fontAlgn="base">
              <a:lnSpc>
                <a:spcPct val="105000"/>
              </a:lnSpc>
              <a:spcBef>
                <a:spcPct val="30000"/>
              </a:spcBef>
              <a:buClr>
                <a:srgbClr val="808080"/>
              </a:buClr>
              <a:buSzPct val="60000"/>
              <a:buFont typeface="Wingdings" pitchFamily="2" charset="2"/>
              <a:buNone/>
            </a:pPr>
            <a:r>
              <a:rPr lang="zh-CN" altLang="en-US" sz="1100">
                <a:solidFill>
                  <a:schemeClr val="bg1"/>
                </a:solidFill>
              </a:rPr>
              <a:t>颜色</a:t>
            </a:r>
            <a:r>
              <a:rPr lang="en-US" altLang="zh-CN" sz="1100">
                <a:solidFill>
                  <a:schemeClr val="bg1"/>
                </a:solidFill>
              </a:rPr>
              <a:t>:</a:t>
            </a:r>
            <a:r>
              <a:rPr lang="zh-CN" altLang="en-US" sz="1100">
                <a:solidFill>
                  <a:schemeClr val="bg1"/>
                </a:solidFill>
              </a:rPr>
              <a:t>黑色</a:t>
            </a:r>
          </a:p>
          <a:p>
            <a:pPr algn="r" defTabSz="801688" fontAlgn="base">
              <a:lnSpc>
                <a:spcPct val="105000"/>
              </a:lnSpc>
              <a:spcBef>
                <a:spcPct val="30000"/>
              </a:spcBef>
              <a:buClr>
                <a:srgbClr val="808080"/>
              </a:buClr>
              <a:buSzPct val="60000"/>
              <a:buFont typeface="Wingdings" pitchFamily="2" charset="2"/>
              <a:buNone/>
            </a:pPr>
            <a:r>
              <a:rPr lang="zh-CN" altLang="en-US" sz="1100">
                <a:solidFill>
                  <a:schemeClr val="bg1"/>
                </a:solidFill>
              </a:rPr>
              <a:t>字体</a:t>
            </a:r>
            <a:r>
              <a:rPr lang="en-US" altLang="zh-CN" sz="1100">
                <a:solidFill>
                  <a:schemeClr val="bg1"/>
                </a:solidFill>
              </a:rPr>
              <a:t>:</a:t>
            </a:r>
            <a:r>
              <a:rPr lang="zh-CN" altLang="en-US" sz="1100">
                <a:solidFill>
                  <a:schemeClr val="bg1"/>
                </a:solidFill>
              </a:rPr>
              <a:t>细黑体 </a:t>
            </a:r>
          </a:p>
          <a:p>
            <a:pPr algn="r" defTabSz="801688" fontAlgn="base">
              <a:lnSpc>
                <a:spcPct val="105000"/>
              </a:lnSpc>
              <a:spcBef>
                <a:spcPct val="30000"/>
              </a:spcBef>
              <a:buClr>
                <a:srgbClr val="808080"/>
              </a:buClr>
              <a:buSzPct val="60000"/>
              <a:buFont typeface="Wingdings" pitchFamily="2" charset="2"/>
              <a:buNone/>
            </a:pPr>
            <a:endParaRPr lang="zh-CN" altLang="en-US" sz="1100">
              <a:solidFill>
                <a:schemeClr val="bg1"/>
              </a:solidFill>
            </a:endParaRPr>
          </a:p>
          <a:p>
            <a:pPr algn="r" defTabSz="801688" fontAlgn="base">
              <a:lnSpc>
                <a:spcPct val="105000"/>
              </a:lnSpc>
              <a:spcBef>
                <a:spcPct val="30000"/>
              </a:spcBef>
              <a:buClr>
                <a:srgbClr val="808080"/>
              </a:buClr>
              <a:buSzPct val="60000"/>
              <a:buFont typeface="Wingdings" pitchFamily="2" charset="2"/>
              <a:buNone/>
            </a:pPr>
            <a:endParaRPr lang="zh-CN" altLang="en-US" sz="1100">
              <a:solidFill>
                <a:schemeClr val="bg1"/>
              </a:solidFill>
            </a:endParaRPr>
          </a:p>
          <a:p>
            <a:pPr algn="r" defTabSz="801688" fontAlgn="base">
              <a:lnSpc>
                <a:spcPct val="105000"/>
              </a:lnSpc>
              <a:spcBef>
                <a:spcPct val="30000"/>
              </a:spcBef>
              <a:buClr>
                <a:srgbClr val="808080"/>
              </a:buClr>
              <a:buSzPct val="60000"/>
              <a:buFont typeface="Wingdings" pitchFamily="2" charset="2"/>
              <a:buNone/>
            </a:pPr>
            <a:endParaRPr lang="zh-CN" altLang="en-US" sz="1100">
              <a:solidFill>
                <a:schemeClr val="bg1"/>
              </a:solidFill>
            </a:endParaRPr>
          </a:p>
          <a:p>
            <a:pPr algn="r" defTabSz="801688" fontAlgn="base">
              <a:lnSpc>
                <a:spcPct val="105000"/>
              </a:lnSpc>
              <a:spcBef>
                <a:spcPct val="30000"/>
              </a:spcBef>
              <a:buClr>
                <a:srgbClr val="808080"/>
              </a:buClr>
              <a:buSzPct val="60000"/>
              <a:buFont typeface="Wingdings" pitchFamily="2" charset="2"/>
              <a:buNone/>
            </a:pPr>
            <a:endParaRPr lang="zh-CN" altLang="en-US" sz="1100">
              <a:solidFill>
                <a:schemeClr val="bg1"/>
              </a:solidFill>
            </a:endParaRPr>
          </a:p>
          <a:p>
            <a:pPr algn="r" defTabSz="801688" fontAlgn="base">
              <a:lnSpc>
                <a:spcPct val="105000"/>
              </a:lnSpc>
              <a:spcBef>
                <a:spcPct val="30000"/>
              </a:spcBef>
              <a:buClr>
                <a:srgbClr val="808080"/>
              </a:buClr>
              <a:buSzPct val="60000"/>
              <a:buFont typeface="Wingdings" pitchFamily="2" charset="2"/>
              <a:buNone/>
            </a:pPr>
            <a:endParaRPr lang="en-US" altLang="zh-CN" sz="1100"/>
          </a:p>
        </p:txBody>
      </p:sp>
      <p:sp>
        <p:nvSpPr>
          <p:cNvPr id="1465403" name="Rectangle 59"/>
          <p:cNvSpPr>
            <a:spLocks noChangeArrowheads="1"/>
          </p:cNvSpPr>
          <p:nvPr/>
        </p:nvSpPr>
        <p:spPr bwMode="auto">
          <a:xfrm>
            <a:off x="9199563" y="1423988"/>
            <a:ext cx="1049337" cy="2005012"/>
          </a:xfrm>
          <a:prstGeom prst="rect">
            <a:avLst/>
          </a:prstGeom>
          <a:noFill/>
          <a:ln w="9525">
            <a:noFill/>
            <a:miter lim="800000"/>
            <a:headEnd/>
            <a:tailEnd/>
          </a:ln>
          <a:effectLst/>
        </p:spPr>
        <p:txBody>
          <a:bodyPr lIns="80124" tIns="40063" rIns="80124" bIns="40063"/>
          <a:lstStyle/>
          <a:p>
            <a:pPr defTabSz="801688" fontAlgn="base">
              <a:lnSpc>
                <a:spcPct val="120000"/>
              </a:lnSpc>
              <a:spcBef>
                <a:spcPct val="30000"/>
              </a:spcBef>
              <a:buClr>
                <a:srgbClr val="808080"/>
              </a:buClr>
              <a:buSzPct val="60000"/>
              <a:buFont typeface="Wingdings" pitchFamily="2" charset="2"/>
              <a:buNone/>
            </a:pPr>
            <a:r>
              <a:rPr lang="zh-CN" altLang="en-US" sz="1100">
                <a:solidFill>
                  <a:schemeClr val="bg1"/>
                </a:solidFill>
                <a:latin typeface="华文细黑" pitchFamily="2" charset="-122"/>
              </a:rPr>
              <a:t>配色参考方案：</a:t>
            </a:r>
          </a:p>
          <a:p>
            <a:pPr defTabSz="801688" fontAlgn="base">
              <a:lnSpc>
                <a:spcPct val="120000"/>
              </a:lnSpc>
              <a:spcBef>
                <a:spcPct val="30000"/>
              </a:spcBef>
              <a:buClr>
                <a:srgbClr val="808080"/>
              </a:buClr>
              <a:buSzPct val="60000"/>
              <a:buFont typeface="Wingdings" pitchFamily="2" charset="2"/>
              <a:buNone/>
            </a:pPr>
            <a:r>
              <a:rPr lang="zh-CN" altLang="en-US" sz="1100">
                <a:solidFill>
                  <a:schemeClr val="bg1"/>
                </a:solidFill>
                <a:latin typeface="华文细黑" pitchFamily="2" charset="-122"/>
              </a:rPr>
              <a:t>建议同一页面内不超过四种颜色，以下是</a:t>
            </a:r>
            <a:r>
              <a:rPr lang="en-US" altLang="zh-CN" sz="1100">
                <a:solidFill>
                  <a:schemeClr val="bg1"/>
                </a:solidFill>
                <a:latin typeface="华文细黑" pitchFamily="2" charset="-122"/>
              </a:rPr>
              <a:t>13</a:t>
            </a:r>
            <a:r>
              <a:rPr lang="zh-CN" altLang="en-US" sz="1100">
                <a:solidFill>
                  <a:schemeClr val="bg1"/>
                </a:solidFill>
                <a:latin typeface="华文细黑" pitchFamily="2" charset="-122"/>
              </a:rPr>
              <a:t>组配色方案，同一页面内只选择一组使用。（仅供参考）</a:t>
            </a:r>
          </a:p>
          <a:p>
            <a:pPr defTabSz="801688" fontAlgn="base">
              <a:lnSpc>
                <a:spcPct val="125000"/>
              </a:lnSpc>
              <a:spcBef>
                <a:spcPct val="30000"/>
              </a:spcBef>
              <a:buClr>
                <a:srgbClr val="808080"/>
              </a:buClr>
              <a:buSzPct val="60000"/>
              <a:buFont typeface="Wingdings" pitchFamily="2" charset="2"/>
              <a:buNone/>
            </a:pPr>
            <a:endParaRPr lang="zh-CN" altLang="en-US" sz="1100">
              <a:solidFill>
                <a:schemeClr val="bg1"/>
              </a:solidFill>
              <a:latin typeface="华文细黑" pitchFamily="2" charset="-122"/>
            </a:endParaRPr>
          </a:p>
          <a:p>
            <a:pPr defTabSz="801688" fontAlgn="base">
              <a:lnSpc>
                <a:spcPct val="125000"/>
              </a:lnSpc>
              <a:spcBef>
                <a:spcPct val="30000"/>
              </a:spcBef>
              <a:buClr>
                <a:srgbClr val="808080"/>
              </a:buClr>
              <a:buSzPct val="60000"/>
              <a:buFont typeface="Wingdings" pitchFamily="2" charset="2"/>
              <a:buChar char="l"/>
            </a:pPr>
            <a:endParaRPr lang="zh-CN" altLang="en-US" sz="1100">
              <a:solidFill>
                <a:schemeClr val="bg1"/>
              </a:solidFill>
              <a:latin typeface="华文细黑" pitchFamily="2" charset="-122"/>
            </a:endParaRPr>
          </a:p>
          <a:p>
            <a:pPr defTabSz="801688" fontAlgn="base">
              <a:lnSpc>
                <a:spcPct val="125000"/>
              </a:lnSpc>
              <a:spcBef>
                <a:spcPct val="30000"/>
              </a:spcBef>
              <a:buClr>
                <a:srgbClr val="808080"/>
              </a:buClr>
              <a:buSzPct val="60000"/>
              <a:buFont typeface="Wingdings" pitchFamily="2" charset="2"/>
              <a:buChar char="l"/>
            </a:pPr>
            <a:endParaRPr lang="en-US" altLang="zh-CN" sz="1100">
              <a:solidFill>
                <a:schemeClr val="bg1"/>
              </a:solidFill>
              <a:latin typeface="华文细黑" pitchFamily="2" charset="-122"/>
            </a:endParaRPr>
          </a:p>
        </p:txBody>
      </p:sp>
      <p:sp>
        <p:nvSpPr>
          <p:cNvPr id="1465404" name="Rectangle 60"/>
          <p:cNvSpPr>
            <a:spLocks noChangeArrowheads="1"/>
          </p:cNvSpPr>
          <p:nvPr/>
        </p:nvSpPr>
        <p:spPr bwMode="auto">
          <a:xfrm>
            <a:off x="9199563" y="-61913"/>
            <a:ext cx="1049337" cy="838201"/>
          </a:xfrm>
          <a:prstGeom prst="rect">
            <a:avLst/>
          </a:prstGeom>
          <a:noFill/>
          <a:ln w="9525">
            <a:noFill/>
            <a:miter lim="800000"/>
            <a:headEnd/>
            <a:tailEnd/>
          </a:ln>
          <a:effectLst/>
        </p:spPr>
        <p:txBody>
          <a:bodyPr lIns="80124" tIns="40063" rIns="80124" bIns="40063"/>
          <a:lstStyle/>
          <a:p>
            <a:pPr defTabSz="801688" fontAlgn="base">
              <a:lnSpc>
                <a:spcPct val="120000"/>
              </a:lnSpc>
              <a:spcBef>
                <a:spcPct val="30000"/>
              </a:spcBef>
              <a:buClr>
                <a:srgbClr val="808080"/>
              </a:buClr>
              <a:buSzPct val="60000"/>
              <a:buFont typeface="Wingdings" pitchFamily="2" charset="2"/>
              <a:buNone/>
            </a:pPr>
            <a:r>
              <a:rPr lang="zh-CN" altLang="en-US" sz="1100">
                <a:solidFill>
                  <a:schemeClr val="bg1"/>
                </a:solidFill>
                <a:latin typeface="华文细黑" pitchFamily="2" charset="-122"/>
              </a:rPr>
              <a:t>客户或者合作伙伴的标志放在右上角</a:t>
            </a:r>
            <a:r>
              <a:rPr lang="en-US" altLang="zh-CN" sz="1100">
                <a:solidFill>
                  <a:schemeClr val="bg1"/>
                </a:solidFill>
                <a:latin typeface="华文细黑" pitchFamily="2" charset="-122"/>
              </a:rPr>
              <a:t>.</a:t>
            </a:r>
          </a:p>
          <a:p>
            <a:pPr defTabSz="801688" fontAlgn="base">
              <a:lnSpc>
                <a:spcPct val="125000"/>
              </a:lnSpc>
              <a:spcBef>
                <a:spcPct val="30000"/>
              </a:spcBef>
              <a:buClr>
                <a:srgbClr val="808080"/>
              </a:buClr>
              <a:buSzPct val="60000"/>
              <a:buFont typeface="Wingdings" pitchFamily="2" charset="2"/>
              <a:buNone/>
            </a:pPr>
            <a:endParaRPr lang="en-US" altLang="zh-CN" sz="1100">
              <a:solidFill>
                <a:schemeClr val="bg1"/>
              </a:solidFill>
              <a:latin typeface="华文细黑" pitchFamily="2" charset="-122"/>
            </a:endParaRPr>
          </a:p>
          <a:p>
            <a:pPr defTabSz="801688" fontAlgn="base">
              <a:lnSpc>
                <a:spcPct val="125000"/>
              </a:lnSpc>
              <a:spcBef>
                <a:spcPct val="30000"/>
              </a:spcBef>
              <a:buClr>
                <a:srgbClr val="808080"/>
              </a:buClr>
              <a:buSzPct val="60000"/>
              <a:buFont typeface="Wingdings" pitchFamily="2" charset="2"/>
              <a:buChar char="l"/>
            </a:pPr>
            <a:endParaRPr lang="en-US" altLang="zh-CN" sz="1100">
              <a:solidFill>
                <a:schemeClr val="bg1"/>
              </a:solidFill>
              <a:latin typeface="华文细黑" pitchFamily="2" charset="-122"/>
            </a:endParaRPr>
          </a:p>
          <a:p>
            <a:pPr defTabSz="801688" fontAlgn="base">
              <a:lnSpc>
                <a:spcPct val="125000"/>
              </a:lnSpc>
              <a:spcBef>
                <a:spcPct val="30000"/>
              </a:spcBef>
              <a:buClr>
                <a:srgbClr val="808080"/>
              </a:buClr>
              <a:buSzPct val="60000"/>
              <a:buFont typeface="Wingdings" pitchFamily="2" charset="2"/>
              <a:buChar char="l"/>
            </a:pPr>
            <a:endParaRPr lang="en-US" altLang="zh-CN" sz="1100">
              <a:solidFill>
                <a:schemeClr val="bg1"/>
              </a:solidFill>
              <a:latin typeface="华文细黑" pitchFamily="2" charset="-122"/>
            </a:endParaRPr>
          </a:p>
        </p:txBody>
      </p:sp>
      <p:sp>
        <p:nvSpPr>
          <p:cNvPr id="1465405" name="Rectangle 61"/>
          <p:cNvSpPr>
            <a:spLocks noChangeArrowheads="1"/>
          </p:cNvSpPr>
          <p:nvPr/>
        </p:nvSpPr>
        <p:spPr bwMode="auto">
          <a:xfrm>
            <a:off x="9269413" y="3429000"/>
            <a:ext cx="919162" cy="3490913"/>
          </a:xfrm>
          <a:prstGeom prst="rect">
            <a:avLst/>
          </a:prstGeom>
          <a:solidFill>
            <a:schemeClr val="bg1"/>
          </a:solidFill>
          <a:ln w="9525" algn="ctr">
            <a:noFill/>
            <a:miter lim="800000"/>
            <a:headEnd/>
            <a:tailEnd/>
          </a:ln>
          <a:effectLst/>
        </p:spPr>
        <p:txBody>
          <a:bodyPr lIns="91425" tIns="45712" rIns="91425" bIns="45712" anchor="ctr">
            <a:spAutoFit/>
          </a:bodyPr>
          <a:lstStyle/>
          <a:p>
            <a:endParaRPr lang="zh-CN" altLang="en-US"/>
          </a:p>
        </p:txBody>
      </p:sp>
      <p:grpSp>
        <p:nvGrpSpPr>
          <p:cNvPr id="1465406" name="Group 62"/>
          <p:cNvGrpSpPr>
            <a:grpSpLocks/>
          </p:cNvGrpSpPr>
          <p:nvPr/>
        </p:nvGrpSpPr>
        <p:grpSpPr bwMode="auto">
          <a:xfrm>
            <a:off x="9355138" y="3789363"/>
            <a:ext cx="739775" cy="182562"/>
            <a:chOff x="5893" y="2387"/>
            <a:chExt cx="466" cy="115"/>
          </a:xfrm>
        </p:grpSpPr>
        <p:sp>
          <p:nvSpPr>
            <p:cNvPr id="1465407" name="Rectangle 63"/>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endParaRPr lang="zh-CN" altLang="en-US"/>
            </a:p>
          </p:txBody>
        </p:sp>
        <p:sp>
          <p:nvSpPr>
            <p:cNvPr id="1465408" name="Rectangle 64"/>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endParaRPr lang="zh-CN" altLang="en-US"/>
            </a:p>
          </p:txBody>
        </p:sp>
        <p:sp>
          <p:nvSpPr>
            <p:cNvPr id="1465409" name="Rectangle 65"/>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endParaRPr lang="zh-CN" altLang="en-US"/>
            </a:p>
          </p:txBody>
        </p:sp>
        <p:sp>
          <p:nvSpPr>
            <p:cNvPr id="1465410" name="Rectangle 66"/>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endParaRPr lang="zh-CN" altLang="en-US"/>
            </a:p>
          </p:txBody>
        </p:sp>
      </p:grpSp>
      <p:grpSp>
        <p:nvGrpSpPr>
          <p:cNvPr id="1465411" name="Group 67"/>
          <p:cNvGrpSpPr>
            <a:grpSpLocks/>
          </p:cNvGrpSpPr>
          <p:nvPr/>
        </p:nvGrpSpPr>
        <p:grpSpPr bwMode="auto">
          <a:xfrm>
            <a:off x="9355138" y="4005263"/>
            <a:ext cx="739775" cy="182562"/>
            <a:chOff x="5893" y="2523"/>
            <a:chExt cx="466" cy="115"/>
          </a:xfrm>
        </p:grpSpPr>
        <p:sp>
          <p:nvSpPr>
            <p:cNvPr id="1465412" name="Rectangle 68"/>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endParaRPr lang="zh-CN" altLang="en-US"/>
            </a:p>
          </p:txBody>
        </p:sp>
        <p:sp>
          <p:nvSpPr>
            <p:cNvPr id="1465413" name="Rectangle 69"/>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endParaRPr lang="zh-CN" altLang="en-US"/>
            </a:p>
          </p:txBody>
        </p:sp>
        <p:sp>
          <p:nvSpPr>
            <p:cNvPr id="1465414" name="Rectangle 70"/>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endParaRPr lang="zh-CN" altLang="en-US"/>
            </a:p>
          </p:txBody>
        </p:sp>
        <p:sp>
          <p:nvSpPr>
            <p:cNvPr id="1465415" name="Rectangle 71"/>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endParaRPr lang="zh-CN" altLang="en-US"/>
            </a:p>
          </p:txBody>
        </p:sp>
      </p:grpSp>
      <p:grpSp>
        <p:nvGrpSpPr>
          <p:cNvPr id="1465416" name="Group 72"/>
          <p:cNvGrpSpPr>
            <a:grpSpLocks/>
          </p:cNvGrpSpPr>
          <p:nvPr/>
        </p:nvGrpSpPr>
        <p:grpSpPr bwMode="auto">
          <a:xfrm>
            <a:off x="9355138" y="4221163"/>
            <a:ext cx="739775" cy="182562"/>
            <a:chOff x="5893" y="2659"/>
            <a:chExt cx="466" cy="115"/>
          </a:xfrm>
        </p:grpSpPr>
        <p:sp>
          <p:nvSpPr>
            <p:cNvPr id="1465417" name="Rectangle 73"/>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endParaRPr lang="zh-CN" altLang="en-US"/>
            </a:p>
          </p:txBody>
        </p:sp>
        <p:sp>
          <p:nvSpPr>
            <p:cNvPr id="1465418" name="Rectangle 74"/>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endParaRPr lang="zh-CN" altLang="en-US"/>
            </a:p>
          </p:txBody>
        </p:sp>
        <p:sp>
          <p:nvSpPr>
            <p:cNvPr id="1465419" name="Rectangle 75"/>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endParaRPr lang="zh-CN" altLang="en-US"/>
            </a:p>
          </p:txBody>
        </p:sp>
        <p:sp>
          <p:nvSpPr>
            <p:cNvPr id="1465420" name="Rectangle 76"/>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endParaRPr lang="zh-CN" altLang="en-US"/>
            </a:p>
          </p:txBody>
        </p:sp>
      </p:grpSp>
      <p:grpSp>
        <p:nvGrpSpPr>
          <p:cNvPr id="1465421" name="Group 77"/>
          <p:cNvGrpSpPr>
            <a:grpSpLocks/>
          </p:cNvGrpSpPr>
          <p:nvPr/>
        </p:nvGrpSpPr>
        <p:grpSpPr bwMode="auto">
          <a:xfrm>
            <a:off x="9355138" y="3573463"/>
            <a:ext cx="739775" cy="188912"/>
            <a:chOff x="5893" y="2251"/>
            <a:chExt cx="466" cy="119"/>
          </a:xfrm>
        </p:grpSpPr>
        <p:sp>
          <p:nvSpPr>
            <p:cNvPr id="1465422" name="Rectangle 78"/>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endParaRPr lang="zh-CN" altLang="en-US"/>
            </a:p>
          </p:txBody>
        </p:sp>
        <p:sp>
          <p:nvSpPr>
            <p:cNvPr id="1465423" name="Rectangle 79"/>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endParaRPr lang="zh-CN" altLang="en-US"/>
            </a:p>
          </p:txBody>
        </p:sp>
        <p:sp>
          <p:nvSpPr>
            <p:cNvPr id="1465424" name="Rectangle 80"/>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endParaRPr lang="zh-CN" altLang="en-US"/>
            </a:p>
          </p:txBody>
        </p:sp>
        <p:sp>
          <p:nvSpPr>
            <p:cNvPr id="1465425" name="Rectangle 81"/>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endParaRPr lang="zh-CN" altLang="en-US"/>
            </a:p>
          </p:txBody>
        </p:sp>
      </p:grpSp>
      <p:grpSp>
        <p:nvGrpSpPr>
          <p:cNvPr id="1465426" name="Group 82"/>
          <p:cNvGrpSpPr>
            <a:grpSpLocks/>
          </p:cNvGrpSpPr>
          <p:nvPr/>
        </p:nvGrpSpPr>
        <p:grpSpPr bwMode="auto">
          <a:xfrm>
            <a:off x="9355138" y="4581525"/>
            <a:ext cx="739775" cy="182563"/>
            <a:chOff x="5893" y="2886"/>
            <a:chExt cx="466" cy="115"/>
          </a:xfrm>
        </p:grpSpPr>
        <p:sp>
          <p:nvSpPr>
            <p:cNvPr id="1465427" name="Rectangle 83"/>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endParaRPr lang="zh-CN" altLang="en-US"/>
            </a:p>
          </p:txBody>
        </p:sp>
        <p:sp>
          <p:nvSpPr>
            <p:cNvPr id="1465428" name="Rectangle 84"/>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endParaRPr lang="zh-CN" altLang="en-US"/>
            </a:p>
          </p:txBody>
        </p:sp>
        <p:sp>
          <p:nvSpPr>
            <p:cNvPr id="1465429" name="Rectangle 85"/>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endParaRPr lang="zh-CN" altLang="en-US"/>
            </a:p>
          </p:txBody>
        </p:sp>
        <p:sp>
          <p:nvSpPr>
            <p:cNvPr id="1465430" name="Rectangle 86"/>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endParaRPr lang="zh-CN" altLang="en-US"/>
            </a:p>
          </p:txBody>
        </p:sp>
      </p:grpSp>
      <p:grpSp>
        <p:nvGrpSpPr>
          <p:cNvPr id="1465431" name="Group 87"/>
          <p:cNvGrpSpPr>
            <a:grpSpLocks/>
          </p:cNvGrpSpPr>
          <p:nvPr/>
        </p:nvGrpSpPr>
        <p:grpSpPr bwMode="auto">
          <a:xfrm>
            <a:off x="9355138" y="4797425"/>
            <a:ext cx="739775" cy="182563"/>
            <a:chOff x="5893" y="3022"/>
            <a:chExt cx="466" cy="115"/>
          </a:xfrm>
        </p:grpSpPr>
        <p:sp>
          <p:nvSpPr>
            <p:cNvPr id="1465432" name="Rectangle 88"/>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endParaRPr lang="zh-CN" altLang="en-US"/>
            </a:p>
          </p:txBody>
        </p:sp>
        <p:sp>
          <p:nvSpPr>
            <p:cNvPr id="1465433" name="Rectangle 89"/>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endParaRPr lang="zh-CN" altLang="en-US"/>
            </a:p>
          </p:txBody>
        </p:sp>
        <p:sp>
          <p:nvSpPr>
            <p:cNvPr id="1465434" name="Rectangle 90"/>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endParaRPr lang="zh-CN" altLang="en-US"/>
            </a:p>
          </p:txBody>
        </p:sp>
        <p:sp>
          <p:nvSpPr>
            <p:cNvPr id="1465435" name="Rectangle 91"/>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endParaRPr lang="zh-CN" altLang="en-US"/>
            </a:p>
          </p:txBody>
        </p:sp>
      </p:grpSp>
      <p:grpSp>
        <p:nvGrpSpPr>
          <p:cNvPr id="1465436" name="Group 92"/>
          <p:cNvGrpSpPr>
            <a:grpSpLocks/>
          </p:cNvGrpSpPr>
          <p:nvPr/>
        </p:nvGrpSpPr>
        <p:grpSpPr bwMode="auto">
          <a:xfrm>
            <a:off x="9355138" y="5013325"/>
            <a:ext cx="739775" cy="182563"/>
            <a:chOff x="5893" y="3158"/>
            <a:chExt cx="466" cy="115"/>
          </a:xfrm>
        </p:grpSpPr>
        <p:sp>
          <p:nvSpPr>
            <p:cNvPr id="1465437" name="Rectangle 93"/>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endParaRPr lang="zh-CN" altLang="en-US"/>
            </a:p>
          </p:txBody>
        </p:sp>
        <p:sp>
          <p:nvSpPr>
            <p:cNvPr id="1465438" name="Rectangle 94"/>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endParaRPr lang="zh-CN" altLang="en-US"/>
            </a:p>
          </p:txBody>
        </p:sp>
        <p:sp>
          <p:nvSpPr>
            <p:cNvPr id="1465439" name="Rectangle 95"/>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endParaRPr lang="zh-CN" altLang="en-US"/>
            </a:p>
          </p:txBody>
        </p:sp>
        <p:sp>
          <p:nvSpPr>
            <p:cNvPr id="1465440" name="Rectangle 96"/>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endParaRPr lang="zh-CN" altLang="en-US"/>
            </a:p>
          </p:txBody>
        </p:sp>
      </p:grpSp>
      <p:grpSp>
        <p:nvGrpSpPr>
          <p:cNvPr id="1465441" name="Group 97"/>
          <p:cNvGrpSpPr>
            <a:grpSpLocks/>
          </p:cNvGrpSpPr>
          <p:nvPr/>
        </p:nvGrpSpPr>
        <p:grpSpPr bwMode="auto">
          <a:xfrm>
            <a:off x="9355138" y="5373688"/>
            <a:ext cx="739775" cy="182562"/>
            <a:chOff x="5893" y="3385"/>
            <a:chExt cx="466" cy="115"/>
          </a:xfrm>
        </p:grpSpPr>
        <p:sp>
          <p:nvSpPr>
            <p:cNvPr id="1465442" name="Rectangle 98"/>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endParaRPr lang="zh-CN" altLang="en-US"/>
            </a:p>
          </p:txBody>
        </p:sp>
        <p:sp>
          <p:nvSpPr>
            <p:cNvPr id="1465443" name="Rectangle 99"/>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endParaRPr lang="zh-CN" altLang="en-US"/>
            </a:p>
          </p:txBody>
        </p:sp>
        <p:sp>
          <p:nvSpPr>
            <p:cNvPr id="1465444" name="Rectangle 100"/>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endParaRPr lang="zh-CN" altLang="en-US"/>
            </a:p>
          </p:txBody>
        </p:sp>
        <p:sp>
          <p:nvSpPr>
            <p:cNvPr id="1465445" name="Rectangle 101"/>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endParaRPr lang="zh-CN" altLang="en-US"/>
            </a:p>
          </p:txBody>
        </p:sp>
      </p:grpSp>
      <p:grpSp>
        <p:nvGrpSpPr>
          <p:cNvPr id="1465446" name="Group 102"/>
          <p:cNvGrpSpPr>
            <a:grpSpLocks/>
          </p:cNvGrpSpPr>
          <p:nvPr/>
        </p:nvGrpSpPr>
        <p:grpSpPr bwMode="auto">
          <a:xfrm>
            <a:off x="9355138" y="5589588"/>
            <a:ext cx="739775" cy="182562"/>
            <a:chOff x="5893" y="3521"/>
            <a:chExt cx="466" cy="115"/>
          </a:xfrm>
        </p:grpSpPr>
        <p:sp>
          <p:nvSpPr>
            <p:cNvPr id="1465447" name="Rectangle 103"/>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endParaRPr lang="zh-CN" altLang="en-US"/>
            </a:p>
          </p:txBody>
        </p:sp>
        <p:sp>
          <p:nvSpPr>
            <p:cNvPr id="1465448" name="Rectangle 104"/>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endParaRPr lang="zh-CN" altLang="en-US"/>
            </a:p>
          </p:txBody>
        </p:sp>
        <p:sp>
          <p:nvSpPr>
            <p:cNvPr id="1465449" name="Rectangle 105"/>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endParaRPr lang="zh-CN" altLang="en-US"/>
            </a:p>
          </p:txBody>
        </p:sp>
        <p:sp>
          <p:nvSpPr>
            <p:cNvPr id="1465450" name="Rectangle 106"/>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endParaRPr lang="zh-CN" altLang="en-US"/>
            </a:p>
          </p:txBody>
        </p:sp>
      </p:grpSp>
      <p:grpSp>
        <p:nvGrpSpPr>
          <p:cNvPr id="1465451" name="Group 107"/>
          <p:cNvGrpSpPr>
            <a:grpSpLocks/>
          </p:cNvGrpSpPr>
          <p:nvPr/>
        </p:nvGrpSpPr>
        <p:grpSpPr bwMode="auto">
          <a:xfrm>
            <a:off x="9355138" y="5805488"/>
            <a:ext cx="739775" cy="182562"/>
            <a:chOff x="5893" y="3657"/>
            <a:chExt cx="466" cy="115"/>
          </a:xfrm>
        </p:grpSpPr>
        <p:sp>
          <p:nvSpPr>
            <p:cNvPr id="1465452" name="Rectangle 108"/>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endParaRPr lang="zh-CN" altLang="en-US"/>
            </a:p>
          </p:txBody>
        </p:sp>
        <p:sp>
          <p:nvSpPr>
            <p:cNvPr id="1465453" name="Rectangle 109"/>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endParaRPr lang="zh-CN" altLang="en-US"/>
            </a:p>
          </p:txBody>
        </p:sp>
        <p:sp>
          <p:nvSpPr>
            <p:cNvPr id="1465454" name="Rectangle 110"/>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endParaRPr lang="zh-CN" altLang="en-US"/>
            </a:p>
          </p:txBody>
        </p:sp>
        <p:sp>
          <p:nvSpPr>
            <p:cNvPr id="1465455" name="Rectangle 111"/>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endParaRPr lang="zh-CN" altLang="en-US"/>
            </a:p>
          </p:txBody>
        </p:sp>
      </p:grpSp>
      <p:grpSp>
        <p:nvGrpSpPr>
          <p:cNvPr id="1465456" name="Group 112"/>
          <p:cNvGrpSpPr>
            <a:grpSpLocks/>
          </p:cNvGrpSpPr>
          <p:nvPr/>
        </p:nvGrpSpPr>
        <p:grpSpPr bwMode="auto">
          <a:xfrm>
            <a:off x="9355138" y="6165850"/>
            <a:ext cx="739775" cy="182563"/>
            <a:chOff x="5893" y="3884"/>
            <a:chExt cx="466" cy="115"/>
          </a:xfrm>
        </p:grpSpPr>
        <p:sp>
          <p:nvSpPr>
            <p:cNvPr id="1465457" name="Rectangle 113"/>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endParaRPr lang="zh-CN" altLang="en-US"/>
            </a:p>
          </p:txBody>
        </p:sp>
        <p:sp>
          <p:nvSpPr>
            <p:cNvPr id="1465458" name="Rectangle 114"/>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endParaRPr lang="zh-CN" altLang="en-US"/>
            </a:p>
          </p:txBody>
        </p:sp>
        <p:sp>
          <p:nvSpPr>
            <p:cNvPr id="1465459" name="Rectangle 115"/>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endParaRPr lang="zh-CN" altLang="en-US"/>
            </a:p>
          </p:txBody>
        </p:sp>
        <p:sp>
          <p:nvSpPr>
            <p:cNvPr id="1465460" name="Rectangle 116"/>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endParaRPr lang="zh-CN" altLang="en-US"/>
            </a:p>
          </p:txBody>
        </p:sp>
      </p:grpSp>
      <p:grpSp>
        <p:nvGrpSpPr>
          <p:cNvPr id="1465461" name="Group 117"/>
          <p:cNvGrpSpPr>
            <a:grpSpLocks/>
          </p:cNvGrpSpPr>
          <p:nvPr/>
        </p:nvGrpSpPr>
        <p:grpSpPr bwMode="auto">
          <a:xfrm>
            <a:off x="9355138" y="6391275"/>
            <a:ext cx="739775" cy="182563"/>
            <a:chOff x="5893" y="4026"/>
            <a:chExt cx="466" cy="115"/>
          </a:xfrm>
        </p:grpSpPr>
        <p:sp>
          <p:nvSpPr>
            <p:cNvPr id="1465462" name="Rectangle 118"/>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endParaRPr lang="zh-CN" altLang="en-US"/>
            </a:p>
          </p:txBody>
        </p:sp>
        <p:sp>
          <p:nvSpPr>
            <p:cNvPr id="1465463" name="Rectangle 119"/>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endParaRPr lang="zh-CN" altLang="en-US"/>
            </a:p>
          </p:txBody>
        </p:sp>
        <p:sp>
          <p:nvSpPr>
            <p:cNvPr id="1465464" name="Rectangle 120"/>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endParaRPr lang="zh-CN" altLang="en-US"/>
            </a:p>
          </p:txBody>
        </p:sp>
        <p:sp>
          <p:nvSpPr>
            <p:cNvPr id="1465465" name="Rectangle 121"/>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endParaRPr lang="zh-CN" altLang="en-US"/>
            </a:p>
          </p:txBody>
        </p:sp>
      </p:grpSp>
      <p:grpSp>
        <p:nvGrpSpPr>
          <p:cNvPr id="1465466" name="Group 122"/>
          <p:cNvGrpSpPr>
            <a:grpSpLocks/>
          </p:cNvGrpSpPr>
          <p:nvPr/>
        </p:nvGrpSpPr>
        <p:grpSpPr bwMode="auto">
          <a:xfrm>
            <a:off x="9355138" y="6615113"/>
            <a:ext cx="739775" cy="182562"/>
            <a:chOff x="5893" y="4167"/>
            <a:chExt cx="466" cy="115"/>
          </a:xfrm>
        </p:grpSpPr>
        <p:sp>
          <p:nvSpPr>
            <p:cNvPr id="1465467" name="Rectangle 123"/>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endParaRPr lang="zh-CN" altLang="en-US"/>
            </a:p>
          </p:txBody>
        </p:sp>
        <p:sp>
          <p:nvSpPr>
            <p:cNvPr id="1465468" name="Rectangle 124"/>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endParaRPr lang="zh-CN" altLang="en-US"/>
            </a:p>
          </p:txBody>
        </p:sp>
        <p:sp>
          <p:nvSpPr>
            <p:cNvPr id="1465469" name="Rectangle 125"/>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endParaRPr lang="zh-CN" altLang="en-US"/>
            </a:p>
          </p:txBody>
        </p:sp>
        <p:sp>
          <p:nvSpPr>
            <p:cNvPr id="1465470" name="Rectangle 126"/>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endParaRPr lang="zh-CN" altLang="en-US"/>
            </a:p>
          </p:txBody>
        </p:sp>
      </p:grpSp>
      <p:sp>
        <p:nvSpPr>
          <p:cNvPr id="1465471" name="Rectangle 127"/>
          <p:cNvSpPr>
            <a:spLocks noGrp="1" noChangeArrowheads="1"/>
          </p:cNvSpPr>
          <p:nvPr>
            <p:ph type="sldNum" sz="quarter" idx="4"/>
          </p:nvPr>
        </p:nvSpPr>
        <p:spPr bwMode="auto">
          <a:xfrm>
            <a:off x="6096000" y="6524625"/>
            <a:ext cx="1519238" cy="333375"/>
          </a:xfrm>
          <a:prstGeom prst="rect">
            <a:avLst/>
          </a:prstGeom>
          <a:noFill/>
          <a:ln w="9525" algn="ctr">
            <a:noFill/>
            <a:miter lim="800000"/>
            <a:headEnd/>
            <a:tailEnd/>
          </a:ln>
          <a:effectLst/>
        </p:spPr>
        <p:txBody>
          <a:bodyPr vert="horz" wrap="square" lIns="0" tIns="0" rIns="0" bIns="0" numCol="1" anchor="t" anchorCtr="0" compatLnSpc="1">
            <a:prstTxWarp prst="textNoShape">
              <a:avLst/>
            </a:prstTxWarp>
          </a:bodyPr>
          <a:lstStyle>
            <a:lvl1pPr defTabSz="877888" eaLnBrk="0" fontAlgn="base" hangingPunct="0">
              <a:lnSpc>
                <a:spcPct val="85000"/>
              </a:lnSpc>
              <a:defRPr sz="1200">
                <a:latin typeface="FrutigerNext LT Bold" pitchFamily="1" charset="0"/>
                <a:ea typeface="ＭＳ Ｐゴシック" pitchFamily="34" charset="-128"/>
              </a:defRPr>
            </a:lvl1pPr>
          </a:lstStyle>
          <a:p>
            <a:r>
              <a:rPr lang="en-US" altLang="zh-CN"/>
              <a:t>Page</a:t>
            </a:r>
            <a:fld id="{D4789C36-C1FE-4AFB-B45B-65918AF97793}"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65" r:id="rId1"/>
    <p:sldLayoutId id="2147483668" r:id="rId2"/>
    <p:sldLayoutId id="2147483670" r:id="rId3"/>
    <p:sldLayoutId id="2147483671" r:id="rId4"/>
    <p:sldLayoutId id="2147483672" r:id="rId5"/>
    <p:sldLayoutId id="2147483673" r:id="rId6"/>
  </p:sldLayoutIdLst>
  <p:timing>
    <p:tnLst>
      <p:par>
        <p:cTn id="1" dur="indefinite" restart="never" nodeType="tmRoot"/>
      </p:par>
    </p:tnLst>
  </p:timing>
  <p:hf hdr="0" ftr="0" dt="0"/>
  <p:txStyles>
    <p:titleStyle>
      <a:lvl1pPr algn="l" defTabSz="801688" rtl="0" eaLnBrk="1" fontAlgn="base" hangingPunct="1">
        <a:spcBef>
          <a:spcPct val="0"/>
        </a:spcBef>
        <a:spcAft>
          <a:spcPct val="0"/>
        </a:spcAft>
        <a:defRPr sz="3500">
          <a:solidFill>
            <a:srgbClr val="990000"/>
          </a:solidFill>
          <a:latin typeface="+mj-lt"/>
          <a:ea typeface="+mj-ea"/>
          <a:cs typeface="+mj-cs"/>
        </a:defRPr>
      </a:lvl1pPr>
      <a:lvl2pPr algn="l" defTabSz="801688" rtl="0" eaLnBrk="1" fontAlgn="base" hangingPunct="1">
        <a:spcBef>
          <a:spcPct val="0"/>
        </a:spcBef>
        <a:spcAft>
          <a:spcPct val="0"/>
        </a:spcAft>
        <a:defRPr sz="3500">
          <a:solidFill>
            <a:srgbClr val="990000"/>
          </a:solidFill>
          <a:latin typeface="FrutigerNext LT Medium" pitchFamily="34" charset="0"/>
          <a:ea typeface="黑体" pitchFamily="2" charset="-122"/>
        </a:defRPr>
      </a:lvl2pPr>
      <a:lvl3pPr algn="l" defTabSz="801688" rtl="0" eaLnBrk="1" fontAlgn="base" hangingPunct="1">
        <a:spcBef>
          <a:spcPct val="0"/>
        </a:spcBef>
        <a:spcAft>
          <a:spcPct val="0"/>
        </a:spcAft>
        <a:defRPr sz="3500">
          <a:solidFill>
            <a:srgbClr val="990000"/>
          </a:solidFill>
          <a:latin typeface="FrutigerNext LT Medium" pitchFamily="34" charset="0"/>
          <a:ea typeface="黑体" pitchFamily="2" charset="-122"/>
        </a:defRPr>
      </a:lvl3pPr>
      <a:lvl4pPr algn="l" defTabSz="801688" rtl="0" eaLnBrk="1" fontAlgn="base" hangingPunct="1">
        <a:spcBef>
          <a:spcPct val="0"/>
        </a:spcBef>
        <a:spcAft>
          <a:spcPct val="0"/>
        </a:spcAft>
        <a:defRPr sz="3500">
          <a:solidFill>
            <a:srgbClr val="990000"/>
          </a:solidFill>
          <a:latin typeface="FrutigerNext LT Medium" pitchFamily="34" charset="0"/>
          <a:ea typeface="黑体" pitchFamily="2" charset="-122"/>
        </a:defRPr>
      </a:lvl4pPr>
      <a:lvl5pPr algn="l" defTabSz="801688" rtl="0" eaLnBrk="1" fontAlgn="base" hangingPunct="1">
        <a:spcBef>
          <a:spcPct val="0"/>
        </a:spcBef>
        <a:spcAft>
          <a:spcPct val="0"/>
        </a:spcAft>
        <a:defRPr sz="3500">
          <a:solidFill>
            <a:srgbClr val="990000"/>
          </a:solidFill>
          <a:latin typeface="FrutigerNext LT Medium" pitchFamily="34" charset="0"/>
          <a:ea typeface="黑体" pitchFamily="2" charset="-122"/>
        </a:defRPr>
      </a:lvl5pPr>
      <a:lvl6pPr marL="457200" algn="l" defTabSz="801688" rtl="0" eaLnBrk="1" fontAlgn="base" hangingPunct="1">
        <a:spcBef>
          <a:spcPct val="0"/>
        </a:spcBef>
        <a:spcAft>
          <a:spcPct val="0"/>
        </a:spcAft>
        <a:defRPr sz="3500">
          <a:solidFill>
            <a:srgbClr val="990000"/>
          </a:solidFill>
          <a:latin typeface="FrutigerNext LT Medium" pitchFamily="34" charset="0"/>
          <a:ea typeface="黑体" pitchFamily="2" charset="-122"/>
        </a:defRPr>
      </a:lvl6pPr>
      <a:lvl7pPr marL="914400" algn="l" defTabSz="801688" rtl="0" eaLnBrk="1" fontAlgn="base" hangingPunct="1">
        <a:spcBef>
          <a:spcPct val="0"/>
        </a:spcBef>
        <a:spcAft>
          <a:spcPct val="0"/>
        </a:spcAft>
        <a:defRPr sz="3500">
          <a:solidFill>
            <a:srgbClr val="990000"/>
          </a:solidFill>
          <a:latin typeface="FrutigerNext LT Medium" pitchFamily="34" charset="0"/>
          <a:ea typeface="黑体" pitchFamily="2" charset="-122"/>
        </a:defRPr>
      </a:lvl7pPr>
      <a:lvl8pPr marL="1371600" algn="l" defTabSz="801688" rtl="0" eaLnBrk="1" fontAlgn="base" hangingPunct="1">
        <a:spcBef>
          <a:spcPct val="0"/>
        </a:spcBef>
        <a:spcAft>
          <a:spcPct val="0"/>
        </a:spcAft>
        <a:defRPr sz="3500">
          <a:solidFill>
            <a:srgbClr val="990000"/>
          </a:solidFill>
          <a:latin typeface="FrutigerNext LT Medium" pitchFamily="34" charset="0"/>
          <a:ea typeface="黑体" pitchFamily="2" charset="-122"/>
        </a:defRPr>
      </a:lvl8pPr>
      <a:lvl9pPr marL="1828800" algn="l" defTabSz="801688" rtl="0" eaLnBrk="1" fontAlgn="base" hangingPunct="1">
        <a:spcBef>
          <a:spcPct val="0"/>
        </a:spcBef>
        <a:spcAft>
          <a:spcPct val="0"/>
        </a:spcAft>
        <a:defRPr sz="3500">
          <a:solidFill>
            <a:srgbClr val="990000"/>
          </a:solidFill>
          <a:latin typeface="FrutigerNext LT Medium" pitchFamily="34" charset="0"/>
          <a:ea typeface="黑体" pitchFamily="2" charset="-122"/>
        </a:defRPr>
      </a:lvl9pPr>
    </p:titleStyle>
    <p:bodyStyle>
      <a:lvl1pPr marL="301625" indent="-301625" algn="l" defTabSz="801688" rtl="0" eaLnBrk="1" fontAlgn="base" hangingPunct="1">
        <a:lnSpc>
          <a:spcPct val="140000"/>
        </a:lnSpc>
        <a:spcBef>
          <a:spcPct val="30000"/>
        </a:spcBef>
        <a:spcAft>
          <a:spcPct val="0"/>
        </a:spcAft>
        <a:buClr>
          <a:srgbClr val="808080"/>
        </a:buClr>
        <a:buSzPct val="60000"/>
        <a:buFont typeface="Wingdings" pitchFamily="2" charset="2"/>
        <a:buChar char="l"/>
        <a:defRPr sz="2200">
          <a:solidFill>
            <a:schemeClr val="tx1"/>
          </a:solidFill>
          <a:latin typeface="+mn-lt"/>
          <a:ea typeface="+mn-ea"/>
          <a:cs typeface="+mn-cs"/>
        </a:defRPr>
      </a:lvl1pPr>
      <a:lvl2pPr marL="654050" indent="-252413" algn="l" defTabSz="801688" rtl="0" eaLnBrk="1" fontAlgn="base" hangingPunct="1">
        <a:lnSpc>
          <a:spcPct val="140000"/>
        </a:lnSpc>
        <a:spcBef>
          <a:spcPct val="30000"/>
        </a:spcBef>
        <a:spcAft>
          <a:spcPct val="0"/>
        </a:spcAft>
        <a:buClr>
          <a:srgbClr val="080808"/>
        </a:buClr>
        <a:buSzPct val="50000"/>
        <a:buFont typeface="Wingdings" pitchFamily="2" charset="2"/>
        <a:buChar char="p"/>
        <a:defRPr sz="2000">
          <a:solidFill>
            <a:schemeClr val="tx1"/>
          </a:solidFill>
          <a:latin typeface="+mn-lt"/>
          <a:ea typeface="+mn-ea"/>
        </a:defRPr>
      </a:lvl2pPr>
      <a:lvl3pPr marL="1003300" indent="-201613" algn="l" defTabSz="801688" rtl="0" eaLnBrk="1" fontAlgn="base" hangingPunct="1">
        <a:lnSpc>
          <a:spcPct val="140000"/>
        </a:lnSpc>
        <a:spcBef>
          <a:spcPct val="30000"/>
        </a:spcBef>
        <a:spcAft>
          <a:spcPct val="0"/>
        </a:spcAft>
        <a:buSzPct val="50000"/>
        <a:buFont typeface="Wingdings" pitchFamily="2" charset="2"/>
        <a:buChar char="n"/>
        <a:defRPr>
          <a:solidFill>
            <a:schemeClr val="tx1"/>
          </a:solidFill>
          <a:latin typeface="+mn-lt"/>
          <a:ea typeface="+mn-ea"/>
        </a:defRPr>
      </a:lvl3pPr>
      <a:lvl4pPr marL="1400175" indent="-198438" algn="l" defTabSz="801688" rtl="0" eaLnBrk="1" fontAlgn="base" hangingPunct="1">
        <a:lnSpc>
          <a:spcPct val="140000"/>
        </a:lnSpc>
        <a:spcBef>
          <a:spcPct val="30000"/>
        </a:spcBef>
        <a:spcAft>
          <a:spcPct val="0"/>
        </a:spcAft>
        <a:buChar char="–"/>
        <a:defRPr sz="1600">
          <a:solidFill>
            <a:schemeClr val="tx1"/>
          </a:solidFill>
          <a:latin typeface="+mj-lt"/>
          <a:ea typeface="+mn-ea"/>
        </a:defRPr>
      </a:lvl4pPr>
      <a:lvl5pPr marL="1800225" indent="-200025"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7425" indent="-200025"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4625" indent="-200025"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1825" indent="-200025"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29025" indent="-200025"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65346" name="Picture 2" descr="7"/>
          <p:cNvPicPr>
            <a:picLocks noChangeAspect="1" noChangeArrowheads="1"/>
          </p:cNvPicPr>
          <p:nvPr/>
        </p:nvPicPr>
        <p:blipFill>
          <a:blip r:embed="rId8" cstate="print"/>
          <a:srcRect/>
          <a:stretch>
            <a:fillRect/>
          </a:stretch>
        </p:blipFill>
        <p:spPr bwMode="auto">
          <a:xfrm>
            <a:off x="0" y="6221413"/>
            <a:ext cx="9142413" cy="636587"/>
          </a:xfrm>
          <a:prstGeom prst="rect">
            <a:avLst/>
          </a:prstGeom>
          <a:noFill/>
        </p:spPr>
      </p:pic>
      <p:pic>
        <p:nvPicPr>
          <p:cNvPr id="1465348" name="Picture 4" descr="8"/>
          <p:cNvPicPr>
            <a:picLocks noChangeAspect="1" noChangeArrowheads="1"/>
          </p:cNvPicPr>
          <p:nvPr/>
        </p:nvPicPr>
        <p:blipFill>
          <a:blip r:embed="rId9" cstate="print"/>
          <a:srcRect/>
          <a:stretch>
            <a:fillRect/>
          </a:stretch>
        </p:blipFill>
        <p:spPr bwMode="auto">
          <a:xfrm>
            <a:off x="7508875" y="6399213"/>
            <a:ext cx="1311275" cy="314325"/>
          </a:xfrm>
          <a:prstGeom prst="rect">
            <a:avLst/>
          </a:prstGeom>
          <a:noFill/>
        </p:spPr>
      </p:pic>
      <p:sp>
        <p:nvSpPr>
          <p:cNvPr id="1465350" name="Rectangle 6"/>
          <p:cNvSpPr>
            <a:spLocks noGrp="1" noChangeArrowheads="1"/>
          </p:cNvSpPr>
          <p:nvPr>
            <p:ph type="title"/>
          </p:nvPr>
        </p:nvSpPr>
        <p:spPr bwMode="auto">
          <a:xfrm>
            <a:off x="641350" y="358775"/>
            <a:ext cx="7731125" cy="868363"/>
          </a:xfrm>
          <a:prstGeom prst="rect">
            <a:avLst/>
          </a:prstGeom>
          <a:noFill/>
          <a:ln w="9525">
            <a:noFill/>
            <a:miter lim="800000"/>
            <a:headEnd/>
            <a:tailEnd/>
          </a:ln>
          <a:effectLst/>
        </p:spPr>
        <p:txBody>
          <a:bodyPr vert="horz" wrap="square" lIns="80114" tIns="40058" rIns="80114" bIns="40058" numCol="1" anchor="ctr" anchorCtr="0" compatLnSpc="1">
            <a:prstTxWarp prst="textNoShape">
              <a:avLst/>
            </a:prstTxWarp>
          </a:bodyPr>
          <a:lstStyle/>
          <a:p>
            <a:pPr lvl="0"/>
            <a:r>
              <a:rPr lang="zh-CN" altLang="en-US" smtClean="0"/>
              <a:t>单击此处编辑母版标题样式</a:t>
            </a:r>
          </a:p>
        </p:txBody>
      </p:sp>
      <p:sp>
        <p:nvSpPr>
          <p:cNvPr id="1465394" name="Rectangle 50"/>
          <p:cNvSpPr>
            <a:spLocks noGrp="1" noChangeArrowheads="1"/>
          </p:cNvSpPr>
          <p:nvPr>
            <p:ph type="body" idx="1"/>
          </p:nvPr>
        </p:nvSpPr>
        <p:spPr bwMode="auto">
          <a:xfrm>
            <a:off x="652463" y="1376363"/>
            <a:ext cx="7929562" cy="4195762"/>
          </a:xfrm>
          <a:prstGeom prst="rect">
            <a:avLst/>
          </a:prstGeom>
          <a:noFill/>
          <a:ln w="9525">
            <a:noFill/>
            <a:miter lim="800000"/>
            <a:headEnd/>
            <a:tailEnd/>
          </a:ln>
          <a:effectLst/>
        </p:spPr>
        <p:txBody>
          <a:bodyPr vert="horz" wrap="square" lIns="80127" tIns="40065" rIns="80127" bIns="40065"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465398" name="Rectangle 54"/>
          <p:cNvSpPr>
            <a:spLocks noChangeArrowheads="1"/>
          </p:cNvSpPr>
          <p:nvPr/>
        </p:nvSpPr>
        <p:spPr bwMode="auto">
          <a:xfrm>
            <a:off x="655638" y="6451600"/>
            <a:ext cx="4819067" cy="265552"/>
          </a:xfrm>
          <a:prstGeom prst="rect">
            <a:avLst/>
          </a:prstGeom>
          <a:noFill/>
          <a:ln w="9525" algn="ctr">
            <a:noFill/>
            <a:miter lim="800000"/>
            <a:headEnd/>
            <a:tailEnd/>
          </a:ln>
          <a:effectLst/>
        </p:spPr>
        <p:txBody>
          <a:bodyPr wrap="none" lIns="80101" tIns="40052" rIns="80101" bIns="40052">
            <a:spAutoFit/>
          </a:bodyPr>
          <a:lstStyle/>
          <a:p>
            <a:pPr defTabSz="801688" eaLnBrk="0" fontAlgn="base" hangingPunct="0"/>
            <a:r>
              <a:rPr lang="en-US" altLang="zh-CN" sz="1200" dirty="0">
                <a:solidFill>
                  <a:srgbClr val="000000"/>
                </a:solidFill>
                <a:latin typeface="FrutigerNext LT Bold" pitchFamily="1" charset="0"/>
                <a:ea typeface="ＭＳ Ｐゴシック" pitchFamily="34" charset="-128"/>
              </a:rPr>
              <a:t>Copyright © </a:t>
            </a:r>
            <a:r>
              <a:rPr lang="en-US" altLang="zh-CN" sz="1200" dirty="0" smtClean="0">
                <a:solidFill>
                  <a:srgbClr val="000000"/>
                </a:solidFill>
                <a:latin typeface="FrutigerNext LT Bold" pitchFamily="1" charset="0"/>
                <a:ea typeface="ＭＳ Ｐゴシック" pitchFamily="34" charset="-128"/>
              </a:rPr>
              <a:t>2018 </a:t>
            </a:r>
            <a:r>
              <a:rPr lang="en-US" altLang="zh-CN" sz="1200" dirty="0">
                <a:solidFill>
                  <a:srgbClr val="000000"/>
                </a:solidFill>
                <a:latin typeface="FrutigerNext LT Bold" pitchFamily="1" charset="0"/>
                <a:ea typeface="ＭＳ Ｐゴシック" pitchFamily="34" charset="-128"/>
              </a:rPr>
              <a:t>Huawei Technologies Co., Ltd. All rights reserved. </a:t>
            </a:r>
          </a:p>
        </p:txBody>
      </p:sp>
      <p:sp>
        <p:nvSpPr>
          <p:cNvPr id="1465402" name="Rectangle 58"/>
          <p:cNvSpPr>
            <a:spLocks noChangeArrowheads="1"/>
          </p:cNvSpPr>
          <p:nvPr/>
        </p:nvSpPr>
        <p:spPr bwMode="auto">
          <a:xfrm>
            <a:off x="-1908175" y="528638"/>
            <a:ext cx="1844675" cy="5307012"/>
          </a:xfrm>
          <a:prstGeom prst="rect">
            <a:avLst/>
          </a:prstGeom>
          <a:noFill/>
          <a:ln w="9525">
            <a:noFill/>
            <a:miter lim="800000"/>
            <a:headEnd/>
            <a:tailEnd/>
          </a:ln>
          <a:effectLst/>
        </p:spPr>
        <p:txBody>
          <a:bodyPr lIns="80124" tIns="40063" rIns="80124" bIns="40063"/>
          <a:lstStyle/>
          <a:p>
            <a:pPr algn="r" defTabSz="801688" fontAlgn="base">
              <a:lnSpc>
                <a:spcPct val="105000"/>
              </a:lnSpc>
              <a:spcBef>
                <a:spcPct val="30000"/>
              </a:spcBef>
              <a:buClr>
                <a:srgbClr val="808080"/>
              </a:buClr>
              <a:buSzPct val="60000"/>
              <a:buFont typeface="Wingdings" pitchFamily="2" charset="2"/>
              <a:buNone/>
            </a:pPr>
            <a:r>
              <a:rPr lang="zh-CN" altLang="en-US" sz="1100">
                <a:solidFill>
                  <a:srgbClr val="FFFFFF"/>
                </a:solidFill>
              </a:rPr>
              <a:t>英文标题</a:t>
            </a:r>
            <a:r>
              <a:rPr lang="en-US" altLang="zh-CN" sz="1100">
                <a:solidFill>
                  <a:srgbClr val="FFFFFF"/>
                </a:solidFill>
              </a:rPr>
              <a:t>:32-35pt  </a:t>
            </a:r>
          </a:p>
          <a:p>
            <a:pPr algn="r" defTabSz="801688" fontAlgn="base">
              <a:lnSpc>
                <a:spcPct val="105000"/>
              </a:lnSpc>
              <a:spcBef>
                <a:spcPct val="30000"/>
              </a:spcBef>
              <a:buClr>
                <a:srgbClr val="808080"/>
              </a:buClr>
              <a:buSzPct val="60000"/>
              <a:buFont typeface="Wingdings" pitchFamily="2" charset="2"/>
              <a:buNone/>
            </a:pPr>
            <a:r>
              <a:rPr lang="zh-CN" altLang="en-US" sz="1100">
                <a:solidFill>
                  <a:srgbClr val="FFFFFF"/>
                </a:solidFill>
              </a:rPr>
              <a:t>颜色</a:t>
            </a:r>
            <a:r>
              <a:rPr lang="en-US" altLang="zh-CN" sz="1100">
                <a:solidFill>
                  <a:srgbClr val="FFFFFF"/>
                </a:solidFill>
              </a:rPr>
              <a:t>: R153 G0 B0</a:t>
            </a:r>
          </a:p>
          <a:p>
            <a:pPr algn="r" defTabSz="801688" fontAlgn="base">
              <a:lnSpc>
                <a:spcPct val="105000"/>
              </a:lnSpc>
              <a:spcBef>
                <a:spcPct val="30000"/>
              </a:spcBef>
              <a:buClr>
                <a:srgbClr val="808080"/>
              </a:buClr>
              <a:buSzPct val="60000"/>
              <a:buFont typeface="Wingdings" pitchFamily="2" charset="2"/>
              <a:buNone/>
            </a:pPr>
            <a:r>
              <a:rPr lang="zh-CN" altLang="en-US" sz="1100">
                <a:solidFill>
                  <a:srgbClr val="FFFFFF"/>
                </a:solidFill>
                <a:latin typeface="FrutigerNext LT Regular" pitchFamily="34" charset="0"/>
              </a:rPr>
              <a:t>内部使用字体 </a:t>
            </a:r>
            <a:r>
              <a:rPr lang="en-US" altLang="zh-CN" sz="1100">
                <a:solidFill>
                  <a:srgbClr val="FFFFFF"/>
                </a:solidFill>
                <a:latin typeface="FrutigerNext LT Regular" pitchFamily="34" charset="0"/>
              </a:rPr>
              <a:t>:</a:t>
            </a:r>
          </a:p>
          <a:p>
            <a:pPr algn="r" defTabSz="801688" fontAlgn="base">
              <a:lnSpc>
                <a:spcPct val="105000"/>
              </a:lnSpc>
              <a:spcBef>
                <a:spcPct val="30000"/>
              </a:spcBef>
              <a:buClr>
                <a:srgbClr val="808080"/>
              </a:buClr>
              <a:buSzPct val="60000"/>
              <a:buFont typeface="Wingdings" pitchFamily="2" charset="2"/>
              <a:buNone/>
            </a:pPr>
            <a:r>
              <a:rPr lang="en-US" altLang="zh-CN" sz="1100">
                <a:solidFill>
                  <a:srgbClr val="FFFFFF"/>
                </a:solidFill>
                <a:latin typeface="FrutigerNext LT Regular" pitchFamily="34" charset="0"/>
              </a:rPr>
              <a:t>FrutigerNext LT Medium</a:t>
            </a:r>
          </a:p>
          <a:p>
            <a:pPr algn="r" defTabSz="801688" fontAlgn="base">
              <a:lnSpc>
                <a:spcPct val="105000"/>
              </a:lnSpc>
              <a:spcBef>
                <a:spcPct val="30000"/>
              </a:spcBef>
              <a:buClr>
                <a:srgbClr val="808080"/>
              </a:buClr>
              <a:buSzPct val="60000"/>
              <a:buFont typeface="Wingdings" pitchFamily="2" charset="2"/>
              <a:buNone/>
            </a:pPr>
            <a:r>
              <a:rPr lang="zh-CN" altLang="en-US" sz="1100">
                <a:solidFill>
                  <a:srgbClr val="FFFFFF"/>
                </a:solidFill>
                <a:latin typeface="FrutigerNext LT Regular" pitchFamily="34" charset="0"/>
              </a:rPr>
              <a:t>外部使用字体 </a:t>
            </a:r>
            <a:r>
              <a:rPr lang="en-US" altLang="zh-CN" sz="1100">
                <a:solidFill>
                  <a:srgbClr val="FFFFFF"/>
                </a:solidFill>
                <a:latin typeface="FrutigerNext LT Regular" pitchFamily="34" charset="0"/>
              </a:rPr>
              <a:t>: Arial</a:t>
            </a:r>
          </a:p>
          <a:p>
            <a:pPr algn="r" defTabSz="801688" fontAlgn="base">
              <a:lnSpc>
                <a:spcPct val="105000"/>
              </a:lnSpc>
              <a:spcBef>
                <a:spcPct val="30000"/>
              </a:spcBef>
              <a:buClr>
                <a:srgbClr val="808080"/>
              </a:buClr>
              <a:buSzPct val="60000"/>
              <a:buFont typeface="Wingdings" pitchFamily="2" charset="2"/>
              <a:buNone/>
            </a:pPr>
            <a:endParaRPr lang="en-US" altLang="zh-CN" sz="1100">
              <a:solidFill>
                <a:srgbClr val="FFFFFF"/>
              </a:solidFill>
            </a:endParaRPr>
          </a:p>
          <a:p>
            <a:pPr algn="r" defTabSz="801688" fontAlgn="base">
              <a:lnSpc>
                <a:spcPct val="105000"/>
              </a:lnSpc>
              <a:spcBef>
                <a:spcPct val="30000"/>
              </a:spcBef>
              <a:buClr>
                <a:srgbClr val="808080"/>
              </a:buClr>
              <a:buSzPct val="60000"/>
              <a:buFont typeface="Wingdings" pitchFamily="2" charset="2"/>
              <a:buNone/>
            </a:pPr>
            <a:r>
              <a:rPr lang="zh-CN" altLang="en-US" sz="1100">
                <a:solidFill>
                  <a:srgbClr val="FFFFFF"/>
                </a:solidFill>
              </a:rPr>
              <a:t>中文标题</a:t>
            </a:r>
            <a:r>
              <a:rPr lang="en-US" altLang="zh-CN" sz="1100">
                <a:solidFill>
                  <a:srgbClr val="FFFFFF"/>
                </a:solidFill>
              </a:rPr>
              <a:t>:30-32pt  </a:t>
            </a:r>
          </a:p>
          <a:p>
            <a:pPr algn="r" defTabSz="801688" fontAlgn="base">
              <a:lnSpc>
                <a:spcPct val="105000"/>
              </a:lnSpc>
              <a:spcBef>
                <a:spcPct val="30000"/>
              </a:spcBef>
              <a:buClr>
                <a:srgbClr val="808080"/>
              </a:buClr>
              <a:buSzPct val="60000"/>
              <a:buFont typeface="Wingdings" pitchFamily="2" charset="2"/>
              <a:buNone/>
            </a:pPr>
            <a:r>
              <a:rPr lang="zh-CN" altLang="en-US" sz="1100">
                <a:solidFill>
                  <a:srgbClr val="FFFFFF"/>
                </a:solidFill>
              </a:rPr>
              <a:t>颜色</a:t>
            </a:r>
            <a:r>
              <a:rPr lang="en-US" altLang="zh-CN" sz="1100">
                <a:solidFill>
                  <a:srgbClr val="FFFFFF"/>
                </a:solidFill>
              </a:rPr>
              <a:t>: R153 G0 B0</a:t>
            </a:r>
          </a:p>
          <a:p>
            <a:pPr algn="r" defTabSz="801688" fontAlgn="base">
              <a:lnSpc>
                <a:spcPct val="105000"/>
              </a:lnSpc>
              <a:spcBef>
                <a:spcPct val="30000"/>
              </a:spcBef>
              <a:buClr>
                <a:srgbClr val="808080"/>
              </a:buClr>
              <a:buSzPct val="60000"/>
              <a:buFont typeface="Wingdings" pitchFamily="2" charset="2"/>
              <a:buNone/>
            </a:pPr>
            <a:r>
              <a:rPr lang="zh-CN" altLang="en-US" sz="1100">
                <a:solidFill>
                  <a:srgbClr val="FFFFFF"/>
                </a:solidFill>
              </a:rPr>
              <a:t>字体</a:t>
            </a:r>
            <a:r>
              <a:rPr lang="en-US" altLang="zh-CN" sz="1100">
                <a:solidFill>
                  <a:srgbClr val="FFFFFF"/>
                </a:solidFill>
              </a:rPr>
              <a:t>:</a:t>
            </a:r>
            <a:r>
              <a:rPr lang="zh-CN" altLang="en-US" sz="1100">
                <a:solidFill>
                  <a:srgbClr val="FFFFFF"/>
                </a:solidFill>
              </a:rPr>
              <a:t>黑体</a:t>
            </a:r>
          </a:p>
          <a:p>
            <a:pPr algn="r" defTabSz="801688" fontAlgn="base">
              <a:lnSpc>
                <a:spcPct val="105000"/>
              </a:lnSpc>
              <a:spcBef>
                <a:spcPct val="30000"/>
              </a:spcBef>
              <a:buClr>
                <a:srgbClr val="808080"/>
              </a:buClr>
              <a:buSzPct val="60000"/>
              <a:buFont typeface="Wingdings" pitchFamily="2" charset="2"/>
              <a:buNone/>
            </a:pPr>
            <a:endParaRPr lang="zh-CN" altLang="en-US" sz="1100">
              <a:solidFill>
                <a:srgbClr val="FFFFFF"/>
              </a:solidFill>
            </a:endParaRPr>
          </a:p>
          <a:p>
            <a:pPr algn="r" defTabSz="801688" fontAlgn="base">
              <a:lnSpc>
                <a:spcPct val="105000"/>
              </a:lnSpc>
              <a:spcBef>
                <a:spcPct val="30000"/>
              </a:spcBef>
              <a:buClr>
                <a:srgbClr val="808080"/>
              </a:buClr>
              <a:buSzPct val="60000"/>
              <a:buFont typeface="Wingdings" pitchFamily="2" charset="2"/>
              <a:buNone/>
            </a:pPr>
            <a:endParaRPr lang="zh-CN" altLang="en-US" sz="1100">
              <a:solidFill>
                <a:srgbClr val="FFFFFF"/>
              </a:solidFill>
            </a:endParaRPr>
          </a:p>
          <a:p>
            <a:pPr algn="r" defTabSz="801688" fontAlgn="base">
              <a:lnSpc>
                <a:spcPct val="105000"/>
              </a:lnSpc>
              <a:spcBef>
                <a:spcPct val="30000"/>
              </a:spcBef>
              <a:buClr>
                <a:srgbClr val="808080"/>
              </a:buClr>
              <a:buSzPct val="60000"/>
              <a:buFont typeface="Wingdings" pitchFamily="2" charset="2"/>
              <a:buNone/>
            </a:pPr>
            <a:endParaRPr lang="zh-CN" altLang="en-US" sz="1100">
              <a:solidFill>
                <a:srgbClr val="FFFFFF"/>
              </a:solidFill>
            </a:endParaRPr>
          </a:p>
          <a:p>
            <a:pPr algn="r" defTabSz="801688" fontAlgn="base">
              <a:lnSpc>
                <a:spcPct val="105000"/>
              </a:lnSpc>
              <a:spcBef>
                <a:spcPct val="30000"/>
              </a:spcBef>
              <a:buClr>
                <a:srgbClr val="808080"/>
              </a:buClr>
              <a:buSzPct val="60000"/>
              <a:buFont typeface="Wingdings" pitchFamily="2" charset="2"/>
              <a:buNone/>
            </a:pPr>
            <a:r>
              <a:rPr lang="zh-CN" altLang="en-US" sz="1100">
                <a:solidFill>
                  <a:srgbClr val="FFFFFF"/>
                </a:solidFill>
              </a:rPr>
              <a:t>英文正文</a:t>
            </a:r>
            <a:r>
              <a:rPr lang="en-US" altLang="zh-CN" sz="1100">
                <a:solidFill>
                  <a:srgbClr val="FFFFFF"/>
                </a:solidFill>
              </a:rPr>
              <a:t>:20-22pt</a:t>
            </a:r>
          </a:p>
          <a:p>
            <a:pPr algn="r" defTabSz="801688" fontAlgn="base">
              <a:lnSpc>
                <a:spcPct val="105000"/>
              </a:lnSpc>
              <a:spcBef>
                <a:spcPct val="30000"/>
              </a:spcBef>
              <a:buClr>
                <a:srgbClr val="808080"/>
              </a:buClr>
              <a:buSzPct val="60000"/>
              <a:buFont typeface="Wingdings" pitchFamily="2" charset="2"/>
              <a:buNone/>
            </a:pPr>
            <a:r>
              <a:rPr lang="zh-CN" altLang="en-US" sz="1100">
                <a:solidFill>
                  <a:srgbClr val="FFFFFF"/>
                </a:solidFill>
              </a:rPr>
              <a:t>子目录 </a:t>
            </a:r>
            <a:r>
              <a:rPr lang="en-US" altLang="zh-CN" sz="1100">
                <a:solidFill>
                  <a:srgbClr val="FFFFFF"/>
                </a:solidFill>
              </a:rPr>
              <a:t>(2-5</a:t>
            </a:r>
            <a:r>
              <a:rPr lang="zh-CN" altLang="en-US" sz="1100">
                <a:solidFill>
                  <a:srgbClr val="FFFFFF"/>
                </a:solidFill>
              </a:rPr>
              <a:t>级</a:t>
            </a:r>
            <a:r>
              <a:rPr lang="en-US" altLang="zh-CN" sz="1100">
                <a:solidFill>
                  <a:srgbClr val="FFFFFF"/>
                </a:solidFill>
              </a:rPr>
              <a:t>) :18pt  </a:t>
            </a:r>
          </a:p>
          <a:p>
            <a:pPr algn="r" defTabSz="801688" fontAlgn="base">
              <a:lnSpc>
                <a:spcPct val="105000"/>
              </a:lnSpc>
              <a:spcBef>
                <a:spcPct val="30000"/>
              </a:spcBef>
              <a:buClr>
                <a:srgbClr val="808080"/>
              </a:buClr>
              <a:buSzPct val="60000"/>
              <a:buFont typeface="Wingdings" pitchFamily="2" charset="2"/>
              <a:buNone/>
            </a:pPr>
            <a:r>
              <a:rPr lang="zh-CN" altLang="en-US" sz="1100">
                <a:solidFill>
                  <a:srgbClr val="FFFFFF"/>
                </a:solidFill>
              </a:rPr>
              <a:t>颜色</a:t>
            </a:r>
            <a:r>
              <a:rPr lang="en-US" altLang="zh-CN" sz="1100">
                <a:solidFill>
                  <a:srgbClr val="FFFFFF"/>
                </a:solidFill>
              </a:rPr>
              <a:t>:</a:t>
            </a:r>
            <a:r>
              <a:rPr lang="zh-CN" altLang="en-US" sz="1100">
                <a:solidFill>
                  <a:srgbClr val="FFFFFF"/>
                </a:solidFill>
              </a:rPr>
              <a:t>黑色</a:t>
            </a:r>
          </a:p>
          <a:p>
            <a:pPr algn="r" defTabSz="801688" fontAlgn="base">
              <a:lnSpc>
                <a:spcPct val="105000"/>
              </a:lnSpc>
              <a:spcBef>
                <a:spcPct val="30000"/>
              </a:spcBef>
              <a:buClr>
                <a:srgbClr val="808080"/>
              </a:buClr>
              <a:buSzPct val="60000"/>
              <a:buFont typeface="Wingdings" pitchFamily="2" charset="2"/>
              <a:buNone/>
            </a:pPr>
            <a:r>
              <a:rPr lang="zh-CN" altLang="en-US" sz="1100">
                <a:solidFill>
                  <a:srgbClr val="FFFFFF"/>
                </a:solidFill>
                <a:latin typeface="FrutigerNext LT Regular" pitchFamily="34" charset="0"/>
              </a:rPr>
              <a:t>内部使用字体 </a:t>
            </a:r>
            <a:r>
              <a:rPr lang="en-US" altLang="zh-CN" sz="1100">
                <a:solidFill>
                  <a:srgbClr val="FFFFFF"/>
                </a:solidFill>
                <a:latin typeface="FrutigerNext LT Regular" pitchFamily="34" charset="0"/>
              </a:rPr>
              <a:t>:</a:t>
            </a:r>
          </a:p>
          <a:p>
            <a:pPr algn="r" defTabSz="801688" fontAlgn="base">
              <a:lnSpc>
                <a:spcPct val="105000"/>
              </a:lnSpc>
              <a:spcBef>
                <a:spcPct val="30000"/>
              </a:spcBef>
              <a:buClr>
                <a:srgbClr val="808080"/>
              </a:buClr>
              <a:buSzPct val="60000"/>
              <a:buFont typeface="Wingdings" pitchFamily="2" charset="2"/>
              <a:buNone/>
            </a:pPr>
            <a:r>
              <a:rPr lang="en-US" altLang="zh-CN" sz="1100">
                <a:solidFill>
                  <a:srgbClr val="FFFFFF"/>
                </a:solidFill>
                <a:latin typeface="FrutigerNext LT Regular" pitchFamily="34" charset="0"/>
              </a:rPr>
              <a:t>FrutigerNext LT Regular</a:t>
            </a:r>
          </a:p>
          <a:p>
            <a:pPr algn="r" defTabSz="801688" fontAlgn="base">
              <a:lnSpc>
                <a:spcPct val="105000"/>
              </a:lnSpc>
              <a:spcBef>
                <a:spcPct val="30000"/>
              </a:spcBef>
              <a:buClr>
                <a:srgbClr val="808080"/>
              </a:buClr>
              <a:buSzPct val="60000"/>
              <a:buFont typeface="Wingdings" pitchFamily="2" charset="2"/>
              <a:buNone/>
            </a:pPr>
            <a:r>
              <a:rPr lang="zh-CN" altLang="en-US" sz="1100">
                <a:solidFill>
                  <a:srgbClr val="FFFFFF"/>
                </a:solidFill>
                <a:latin typeface="FrutigerNext LT Regular" pitchFamily="34" charset="0"/>
              </a:rPr>
              <a:t>外部使用字体 </a:t>
            </a:r>
            <a:r>
              <a:rPr lang="en-US" altLang="zh-CN" sz="1100">
                <a:solidFill>
                  <a:srgbClr val="FFFFFF"/>
                </a:solidFill>
                <a:latin typeface="FrutigerNext LT Regular" pitchFamily="34" charset="0"/>
              </a:rPr>
              <a:t>: Arial</a:t>
            </a:r>
          </a:p>
          <a:p>
            <a:pPr algn="r" defTabSz="801688" fontAlgn="base">
              <a:lnSpc>
                <a:spcPct val="105000"/>
              </a:lnSpc>
              <a:spcBef>
                <a:spcPct val="30000"/>
              </a:spcBef>
              <a:buClr>
                <a:srgbClr val="808080"/>
              </a:buClr>
              <a:buSzPct val="60000"/>
              <a:buFont typeface="Wingdings" pitchFamily="2" charset="2"/>
              <a:buNone/>
            </a:pPr>
            <a:endParaRPr lang="en-US" altLang="zh-CN" sz="1100">
              <a:solidFill>
                <a:srgbClr val="FFFFFF"/>
              </a:solidFill>
            </a:endParaRPr>
          </a:p>
          <a:p>
            <a:pPr algn="r" defTabSz="801688" fontAlgn="base">
              <a:lnSpc>
                <a:spcPct val="105000"/>
              </a:lnSpc>
              <a:spcBef>
                <a:spcPct val="30000"/>
              </a:spcBef>
              <a:buClr>
                <a:srgbClr val="808080"/>
              </a:buClr>
              <a:buSzPct val="60000"/>
              <a:buFont typeface="Wingdings" pitchFamily="2" charset="2"/>
              <a:buNone/>
            </a:pPr>
            <a:r>
              <a:rPr lang="zh-CN" altLang="en-US" sz="1100">
                <a:solidFill>
                  <a:srgbClr val="FFFFFF"/>
                </a:solidFill>
              </a:rPr>
              <a:t>中文正文</a:t>
            </a:r>
            <a:r>
              <a:rPr lang="en-US" altLang="zh-CN" sz="1100">
                <a:solidFill>
                  <a:srgbClr val="FFFFFF"/>
                </a:solidFill>
              </a:rPr>
              <a:t>:18-20pt</a:t>
            </a:r>
          </a:p>
          <a:p>
            <a:pPr algn="r" defTabSz="801688" fontAlgn="base">
              <a:lnSpc>
                <a:spcPct val="105000"/>
              </a:lnSpc>
              <a:spcBef>
                <a:spcPct val="30000"/>
              </a:spcBef>
              <a:buClr>
                <a:srgbClr val="808080"/>
              </a:buClr>
              <a:buSzPct val="60000"/>
              <a:buFont typeface="Wingdings" pitchFamily="2" charset="2"/>
              <a:buNone/>
            </a:pPr>
            <a:r>
              <a:rPr lang="zh-CN" altLang="en-US" sz="1100">
                <a:solidFill>
                  <a:srgbClr val="FFFFFF"/>
                </a:solidFill>
              </a:rPr>
              <a:t>子目录</a:t>
            </a:r>
            <a:r>
              <a:rPr lang="en-US" altLang="zh-CN" sz="1100">
                <a:solidFill>
                  <a:srgbClr val="FFFFFF"/>
                </a:solidFill>
              </a:rPr>
              <a:t>(2-5</a:t>
            </a:r>
            <a:r>
              <a:rPr lang="zh-CN" altLang="en-US" sz="1100">
                <a:solidFill>
                  <a:srgbClr val="FFFFFF"/>
                </a:solidFill>
              </a:rPr>
              <a:t>级</a:t>
            </a:r>
            <a:r>
              <a:rPr lang="en-US" altLang="zh-CN" sz="1100">
                <a:solidFill>
                  <a:srgbClr val="FFFFFF"/>
                </a:solidFill>
              </a:rPr>
              <a:t>):18pt </a:t>
            </a:r>
          </a:p>
          <a:p>
            <a:pPr algn="r" defTabSz="801688" fontAlgn="base">
              <a:lnSpc>
                <a:spcPct val="105000"/>
              </a:lnSpc>
              <a:spcBef>
                <a:spcPct val="30000"/>
              </a:spcBef>
              <a:buClr>
                <a:srgbClr val="808080"/>
              </a:buClr>
              <a:buSzPct val="60000"/>
              <a:buFont typeface="Wingdings" pitchFamily="2" charset="2"/>
              <a:buNone/>
            </a:pPr>
            <a:r>
              <a:rPr lang="zh-CN" altLang="en-US" sz="1100">
                <a:solidFill>
                  <a:srgbClr val="FFFFFF"/>
                </a:solidFill>
              </a:rPr>
              <a:t>颜色</a:t>
            </a:r>
            <a:r>
              <a:rPr lang="en-US" altLang="zh-CN" sz="1100">
                <a:solidFill>
                  <a:srgbClr val="FFFFFF"/>
                </a:solidFill>
              </a:rPr>
              <a:t>:</a:t>
            </a:r>
            <a:r>
              <a:rPr lang="zh-CN" altLang="en-US" sz="1100">
                <a:solidFill>
                  <a:srgbClr val="FFFFFF"/>
                </a:solidFill>
              </a:rPr>
              <a:t>黑色</a:t>
            </a:r>
          </a:p>
          <a:p>
            <a:pPr algn="r" defTabSz="801688" fontAlgn="base">
              <a:lnSpc>
                <a:spcPct val="105000"/>
              </a:lnSpc>
              <a:spcBef>
                <a:spcPct val="30000"/>
              </a:spcBef>
              <a:buClr>
                <a:srgbClr val="808080"/>
              </a:buClr>
              <a:buSzPct val="60000"/>
              <a:buFont typeface="Wingdings" pitchFamily="2" charset="2"/>
              <a:buNone/>
            </a:pPr>
            <a:r>
              <a:rPr lang="zh-CN" altLang="en-US" sz="1100">
                <a:solidFill>
                  <a:srgbClr val="FFFFFF"/>
                </a:solidFill>
              </a:rPr>
              <a:t>字体</a:t>
            </a:r>
            <a:r>
              <a:rPr lang="en-US" altLang="zh-CN" sz="1100">
                <a:solidFill>
                  <a:srgbClr val="FFFFFF"/>
                </a:solidFill>
              </a:rPr>
              <a:t>:</a:t>
            </a:r>
            <a:r>
              <a:rPr lang="zh-CN" altLang="en-US" sz="1100">
                <a:solidFill>
                  <a:srgbClr val="FFFFFF"/>
                </a:solidFill>
              </a:rPr>
              <a:t>细黑体 </a:t>
            </a:r>
          </a:p>
          <a:p>
            <a:pPr algn="r" defTabSz="801688" fontAlgn="base">
              <a:lnSpc>
                <a:spcPct val="105000"/>
              </a:lnSpc>
              <a:spcBef>
                <a:spcPct val="30000"/>
              </a:spcBef>
              <a:buClr>
                <a:srgbClr val="808080"/>
              </a:buClr>
              <a:buSzPct val="60000"/>
              <a:buFont typeface="Wingdings" pitchFamily="2" charset="2"/>
              <a:buNone/>
            </a:pPr>
            <a:endParaRPr lang="zh-CN" altLang="en-US" sz="1100">
              <a:solidFill>
                <a:srgbClr val="FFFFFF"/>
              </a:solidFill>
            </a:endParaRPr>
          </a:p>
          <a:p>
            <a:pPr algn="r" defTabSz="801688" fontAlgn="base">
              <a:lnSpc>
                <a:spcPct val="105000"/>
              </a:lnSpc>
              <a:spcBef>
                <a:spcPct val="30000"/>
              </a:spcBef>
              <a:buClr>
                <a:srgbClr val="808080"/>
              </a:buClr>
              <a:buSzPct val="60000"/>
              <a:buFont typeface="Wingdings" pitchFamily="2" charset="2"/>
              <a:buNone/>
            </a:pPr>
            <a:endParaRPr lang="zh-CN" altLang="en-US" sz="1100">
              <a:solidFill>
                <a:srgbClr val="FFFFFF"/>
              </a:solidFill>
            </a:endParaRPr>
          </a:p>
          <a:p>
            <a:pPr algn="r" defTabSz="801688" fontAlgn="base">
              <a:lnSpc>
                <a:spcPct val="105000"/>
              </a:lnSpc>
              <a:spcBef>
                <a:spcPct val="30000"/>
              </a:spcBef>
              <a:buClr>
                <a:srgbClr val="808080"/>
              </a:buClr>
              <a:buSzPct val="60000"/>
              <a:buFont typeface="Wingdings" pitchFamily="2" charset="2"/>
              <a:buNone/>
            </a:pPr>
            <a:endParaRPr lang="zh-CN" altLang="en-US" sz="1100">
              <a:solidFill>
                <a:srgbClr val="FFFFFF"/>
              </a:solidFill>
            </a:endParaRPr>
          </a:p>
          <a:p>
            <a:pPr algn="r" defTabSz="801688" fontAlgn="base">
              <a:lnSpc>
                <a:spcPct val="105000"/>
              </a:lnSpc>
              <a:spcBef>
                <a:spcPct val="30000"/>
              </a:spcBef>
              <a:buClr>
                <a:srgbClr val="808080"/>
              </a:buClr>
              <a:buSzPct val="60000"/>
              <a:buFont typeface="Wingdings" pitchFamily="2" charset="2"/>
              <a:buNone/>
            </a:pPr>
            <a:endParaRPr lang="zh-CN" altLang="en-US" sz="1100">
              <a:solidFill>
                <a:srgbClr val="FFFFFF"/>
              </a:solidFill>
            </a:endParaRPr>
          </a:p>
          <a:p>
            <a:pPr algn="r" defTabSz="801688" fontAlgn="base">
              <a:lnSpc>
                <a:spcPct val="105000"/>
              </a:lnSpc>
              <a:spcBef>
                <a:spcPct val="30000"/>
              </a:spcBef>
              <a:buClr>
                <a:srgbClr val="808080"/>
              </a:buClr>
              <a:buSzPct val="60000"/>
              <a:buFont typeface="Wingdings" pitchFamily="2" charset="2"/>
              <a:buNone/>
            </a:pPr>
            <a:endParaRPr lang="en-US" altLang="zh-CN" sz="1100">
              <a:solidFill>
                <a:srgbClr val="000000"/>
              </a:solidFill>
            </a:endParaRPr>
          </a:p>
        </p:txBody>
      </p:sp>
      <p:sp>
        <p:nvSpPr>
          <p:cNvPr id="1465403" name="Rectangle 59"/>
          <p:cNvSpPr>
            <a:spLocks noChangeArrowheads="1"/>
          </p:cNvSpPr>
          <p:nvPr/>
        </p:nvSpPr>
        <p:spPr bwMode="auto">
          <a:xfrm>
            <a:off x="9199563" y="1423988"/>
            <a:ext cx="1049337" cy="2005012"/>
          </a:xfrm>
          <a:prstGeom prst="rect">
            <a:avLst/>
          </a:prstGeom>
          <a:noFill/>
          <a:ln w="9525">
            <a:noFill/>
            <a:miter lim="800000"/>
            <a:headEnd/>
            <a:tailEnd/>
          </a:ln>
          <a:effectLst/>
        </p:spPr>
        <p:txBody>
          <a:bodyPr lIns="80124" tIns="40063" rIns="80124" bIns="40063"/>
          <a:lstStyle/>
          <a:p>
            <a:pPr defTabSz="801688" fontAlgn="base">
              <a:lnSpc>
                <a:spcPct val="120000"/>
              </a:lnSpc>
              <a:spcBef>
                <a:spcPct val="30000"/>
              </a:spcBef>
              <a:buClr>
                <a:srgbClr val="808080"/>
              </a:buClr>
              <a:buSzPct val="60000"/>
              <a:buFont typeface="Wingdings" pitchFamily="2" charset="2"/>
              <a:buNone/>
            </a:pPr>
            <a:r>
              <a:rPr lang="zh-CN" altLang="en-US" sz="1100">
                <a:solidFill>
                  <a:srgbClr val="FFFFFF"/>
                </a:solidFill>
                <a:latin typeface="华文细黑" pitchFamily="2" charset="-122"/>
              </a:rPr>
              <a:t>配色参考方案：</a:t>
            </a:r>
          </a:p>
          <a:p>
            <a:pPr defTabSz="801688" fontAlgn="base">
              <a:lnSpc>
                <a:spcPct val="120000"/>
              </a:lnSpc>
              <a:spcBef>
                <a:spcPct val="30000"/>
              </a:spcBef>
              <a:buClr>
                <a:srgbClr val="808080"/>
              </a:buClr>
              <a:buSzPct val="60000"/>
              <a:buFont typeface="Wingdings" pitchFamily="2" charset="2"/>
              <a:buNone/>
            </a:pPr>
            <a:r>
              <a:rPr lang="zh-CN" altLang="en-US" sz="1100">
                <a:solidFill>
                  <a:srgbClr val="FFFFFF"/>
                </a:solidFill>
                <a:latin typeface="华文细黑" pitchFamily="2" charset="-122"/>
              </a:rPr>
              <a:t>建议同一页面内不超过四种颜色，以下是</a:t>
            </a:r>
            <a:r>
              <a:rPr lang="en-US" altLang="zh-CN" sz="1100">
                <a:solidFill>
                  <a:srgbClr val="FFFFFF"/>
                </a:solidFill>
                <a:latin typeface="华文细黑" pitchFamily="2" charset="-122"/>
              </a:rPr>
              <a:t>13</a:t>
            </a:r>
            <a:r>
              <a:rPr lang="zh-CN" altLang="en-US" sz="1100">
                <a:solidFill>
                  <a:srgbClr val="FFFFFF"/>
                </a:solidFill>
                <a:latin typeface="华文细黑" pitchFamily="2" charset="-122"/>
              </a:rPr>
              <a:t>组配色方案，同一页面内只选择一组使用。（仅供参考）</a:t>
            </a:r>
          </a:p>
          <a:p>
            <a:pPr defTabSz="801688" fontAlgn="base">
              <a:lnSpc>
                <a:spcPct val="125000"/>
              </a:lnSpc>
              <a:spcBef>
                <a:spcPct val="30000"/>
              </a:spcBef>
              <a:buClr>
                <a:srgbClr val="808080"/>
              </a:buClr>
              <a:buSzPct val="60000"/>
              <a:buFont typeface="Wingdings" pitchFamily="2" charset="2"/>
              <a:buNone/>
            </a:pPr>
            <a:endParaRPr lang="zh-CN" altLang="en-US" sz="1100">
              <a:solidFill>
                <a:srgbClr val="FFFFFF"/>
              </a:solidFill>
              <a:latin typeface="华文细黑" pitchFamily="2" charset="-122"/>
            </a:endParaRPr>
          </a:p>
          <a:p>
            <a:pPr defTabSz="801688" fontAlgn="base">
              <a:lnSpc>
                <a:spcPct val="125000"/>
              </a:lnSpc>
              <a:spcBef>
                <a:spcPct val="30000"/>
              </a:spcBef>
              <a:buClr>
                <a:srgbClr val="808080"/>
              </a:buClr>
              <a:buSzPct val="60000"/>
              <a:buFont typeface="Wingdings" pitchFamily="2" charset="2"/>
              <a:buChar char="l"/>
            </a:pPr>
            <a:endParaRPr lang="zh-CN" altLang="en-US" sz="1100">
              <a:solidFill>
                <a:srgbClr val="FFFFFF"/>
              </a:solidFill>
              <a:latin typeface="华文细黑" pitchFamily="2" charset="-122"/>
            </a:endParaRPr>
          </a:p>
          <a:p>
            <a:pPr defTabSz="801688" fontAlgn="base">
              <a:lnSpc>
                <a:spcPct val="125000"/>
              </a:lnSpc>
              <a:spcBef>
                <a:spcPct val="30000"/>
              </a:spcBef>
              <a:buClr>
                <a:srgbClr val="808080"/>
              </a:buClr>
              <a:buSzPct val="60000"/>
              <a:buFont typeface="Wingdings" pitchFamily="2" charset="2"/>
              <a:buChar char="l"/>
            </a:pPr>
            <a:endParaRPr lang="en-US" altLang="zh-CN" sz="1100">
              <a:solidFill>
                <a:srgbClr val="FFFFFF"/>
              </a:solidFill>
              <a:latin typeface="华文细黑" pitchFamily="2" charset="-122"/>
            </a:endParaRPr>
          </a:p>
        </p:txBody>
      </p:sp>
      <p:sp>
        <p:nvSpPr>
          <p:cNvPr id="1465404" name="Rectangle 60"/>
          <p:cNvSpPr>
            <a:spLocks noChangeArrowheads="1"/>
          </p:cNvSpPr>
          <p:nvPr/>
        </p:nvSpPr>
        <p:spPr bwMode="auto">
          <a:xfrm>
            <a:off x="9199563" y="-61913"/>
            <a:ext cx="1049337" cy="838201"/>
          </a:xfrm>
          <a:prstGeom prst="rect">
            <a:avLst/>
          </a:prstGeom>
          <a:noFill/>
          <a:ln w="9525">
            <a:noFill/>
            <a:miter lim="800000"/>
            <a:headEnd/>
            <a:tailEnd/>
          </a:ln>
          <a:effectLst/>
        </p:spPr>
        <p:txBody>
          <a:bodyPr lIns="80124" tIns="40063" rIns="80124" bIns="40063"/>
          <a:lstStyle/>
          <a:p>
            <a:pPr defTabSz="801688" fontAlgn="base">
              <a:lnSpc>
                <a:spcPct val="120000"/>
              </a:lnSpc>
              <a:spcBef>
                <a:spcPct val="30000"/>
              </a:spcBef>
              <a:buClr>
                <a:srgbClr val="808080"/>
              </a:buClr>
              <a:buSzPct val="60000"/>
              <a:buFont typeface="Wingdings" pitchFamily="2" charset="2"/>
              <a:buNone/>
            </a:pPr>
            <a:r>
              <a:rPr lang="zh-CN" altLang="en-US" sz="1100">
                <a:solidFill>
                  <a:srgbClr val="FFFFFF"/>
                </a:solidFill>
                <a:latin typeface="华文细黑" pitchFamily="2" charset="-122"/>
              </a:rPr>
              <a:t>客户或者合作伙伴的标志放在右上角</a:t>
            </a:r>
            <a:r>
              <a:rPr lang="en-US" altLang="zh-CN" sz="1100">
                <a:solidFill>
                  <a:srgbClr val="FFFFFF"/>
                </a:solidFill>
                <a:latin typeface="华文细黑" pitchFamily="2" charset="-122"/>
              </a:rPr>
              <a:t>.</a:t>
            </a:r>
          </a:p>
          <a:p>
            <a:pPr defTabSz="801688" fontAlgn="base">
              <a:lnSpc>
                <a:spcPct val="125000"/>
              </a:lnSpc>
              <a:spcBef>
                <a:spcPct val="30000"/>
              </a:spcBef>
              <a:buClr>
                <a:srgbClr val="808080"/>
              </a:buClr>
              <a:buSzPct val="60000"/>
              <a:buFont typeface="Wingdings" pitchFamily="2" charset="2"/>
              <a:buNone/>
            </a:pPr>
            <a:endParaRPr lang="en-US" altLang="zh-CN" sz="1100">
              <a:solidFill>
                <a:srgbClr val="FFFFFF"/>
              </a:solidFill>
              <a:latin typeface="华文细黑" pitchFamily="2" charset="-122"/>
            </a:endParaRPr>
          </a:p>
          <a:p>
            <a:pPr defTabSz="801688" fontAlgn="base">
              <a:lnSpc>
                <a:spcPct val="125000"/>
              </a:lnSpc>
              <a:spcBef>
                <a:spcPct val="30000"/>
              </a:spcBef>
              <a:buClr>
                <a:srgbClr val="808080"/>
              </a:buClr>
              <a:buSzPct val="60000"/>
              <a:buFont typeface="Wingdings" pitchFamily="2" charset="2"/>
              <a:buChar char="l"/>
            </a:pPr>
            <a:endParaRPr lang="en-US" altLang="zh-CN" sz="1100">
              <a:solidFill>
                <a:srgbClr val="FFFFFF"/>
              </a:solidFill>
              <a:latin typeface="华文细黑" pitchFamily="2" charset="-122"/>
            </a:endParaRPr>
          </a:p>
          <a:p>
            <a:pPr defTabSz="801688" fontAlgn="base">
              <a:lnSpc>
                <a:spcPct val="125000"/>
              </a:lnSpc>
              <a:spcBef>
                <a:spcPct val="30000"/>
              </a:spcBef>
              <a:buClr>
                <a:srgbClr val="808080"/>
              </a:buClr>
              <a:buSzPct val="60000"/>
              <a:buFont typeface="Wingdings" pitchFamily="2" charset="2"/>
              <a:buChar char="l"/>
            </a:pPr>
            <a:endParaRPr lang="en-US" altLang="zh-CN" sz="1100">
              <a:solidFill>
                <a:srgbClr val="FFFFFF"/>
              </a:solidFill>
              <a:latin typeface="华文细黑" pitchFamily="2" charset="-122"/>
            </a:endParaRPr>
          </a:p>
        </p:txBody>
      </p:sp>
      <p:sp>
        <p:nvSpPr>
          <p:cNvPr id="1465405" name="Rectangle 61"/>
          <p:cNvSpPr>
            <a:spLocks noChangeArrowheads="1"/>
          </p:cNvSpPr>
          <p:nvPr/>
        </p:nvSpPr>
        <p:spPr bwMode="auto">
          <a:xfrm>
            <a:off x="9269413" y="3429000"/>
            <a:ext cx="919162" cy="3490913"/>
          </a:xfrm>
          <a:prstGeom prst="rect">
            <a:avLst/>
          </a:prstGeom>
          <a:solidFill>
            <a:schemeClr val="bg1"/>
          </a:solidFill>
          <a:ln w="9525" algn="ctr">
            <a:noFill/>
            <a:miter lim="800000"/>
            <a:headEnd/>
            <a:tailEnd/>
          </a:ln>
          <a:effectLst/>
        </p:spPr>
        <p:txBody>
          <a:bodyPr lIns="91425" tIns="45712" rIns="91425" bIns="45712" anchor="ctr">
            <a:spAutoFit/>
          </a:bodyPr>
          <a:lstStyle/>
          <a:p>
            <a:endParaRPr lang="zh-CN" altLang="en-US">
              <a:solidFill>
                <a:srgbClr val="000000"/>
              </a:solidFill>
            </a:endParaRPr>
          </a:p>
        </p:txBody>
      </p:sp>
      <p:grpSp>
        <p:nvGrpSpPr>
          <p:cNvPr id="2" name="Group 62"/>
          <p:cNvGrpSpPr>
            <a:grpSpLocks/>
          </p:cNvGrpSpPr>
          <p:nvPr/>
        </p:nvGrpSpPr>
        <p:grpSpPr bwMode="auto">
          <a:xfrm>
            <a:off x="9355138" y="3789363"/>
            <a:ext cx="739775" cy="182562"/>
            <a:chOff x="5893" y="2387"/>
            <a:chExt cx="466" cy="115"/>
          </a:xfrm>
        </p:grpSpPr>
        <p:sp>
          <p:nvSpPr>
            <p:cNvPr id="1465407" name="Rectangle 63"/>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endParaRPr lang="zh-CN" altLang="en-US">
                <a:solidFill>
                  <a:srgbClr val="000000"/>
                </a:solidFill>
              </a:endParaRPr>
            </a:p>
          </p:txBody>
        </p:sp>
        <p:sp>
          <p:nvSpPr>
            <p:cNvPr id="1465408" name="Rectangle 64"/>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endParaRPr lang="zh-CN" altLang="en-US">
                <a:solidFill>
                  <a:srgbClr val="000000"/>
                </a:solidFill>
              </a:endParaRPr>
            </a:p>
          </p:txBody>
        </p:sp>
        <p:sp>
          <p:nvSpPr>
            <p:cNvPr id="1465409" name="Rectangle 65"/>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endParaRPr lang="zh-CN" altLang="en-US">
                <a:solidFill>
                  <a:srgbClr val="000000"/>
                </a:solidFill>
              </a:endParaRPr>
            </a:p>
          </p:txBody>
        </p:sp>
        <p:sp>
          <p:nvSpPr>
            <p:cNvPr id="1465410" name="Rectangle 66"/>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endParaRPr lang="zh-CN" altLang="en-US">
                <a:solidFill>
                  <a:srgbClr val="000000"/>
                </a:solidFill>
              </a:endParaRPr>
            </a:p>
          </p:txBody>
        </p:sp>
      </p:grpSp>
      <p:grpSp>
        <p:nvGrpSpPr>
          <p:cNvPr id="3" name="Group 67"/>
          <p:cNvGrpSpPr>
            <a:grpSpLocks/>
          </p:cNvGrpSpPr>
          <p:nvPr/>
        </p:nvGrpSpPr>
        <p:grpSpPr bwMode="auto">
          <a:xfrm>
            <a:off x="9355138" y="4005263"/>
            <a:ext cx="739775" cy="182562"/>
            <a:chOff x="5893" y="2523"/>
            <a:chExt cx="466" cy="115"/>
          </a:xfrm>
        </p:grpSpPr>
        <p:sp>
          <p:nvSpPr>
            <p:cNvPr id="1465412" name="Rectangle 68"/>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endParaRPr lang="zh-CN" altLang="en-US">
                <a:solidFill>
                  <a:srgbClr val="000000"/>
                </a:solidFill>
              </a:endParaRPr>
            </a:p>
          </p:txBody>
        </p:sp>
        <p:sp>
          <p:nvSpPr>
            <p:cNvPr id="1465413" name="Rectangle 69"/>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endParaRPr lang="zh-CN" altLang="en-US">
                <a:solidFill>
                  <a:srgbClr val="000000"/>
                </a:solidFill>
              </a:endParaRPr>
            </a:p>
          </p:txBody>
        </p:sp>
        <p:sp>
          <p:nvSpPr>
            <p:cNvPr id="1465414" name="Rectangle 70"/>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endParaRPr lang="zh-CN" altLang="en-US">
                <a:solidFill>
                  <a:srgbClr val="000000"/>
                </a:solidFill>
              </a:endParaRPr>
            </a:p>
          </p:txBody>
        </p:sp>
        <p:sp>
          <p:nvSpPr>
            <p:cNvPr id="1465415" name="Rectangle 71"/>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endParaRPr lang="zh-CN" altLang="en-US">
                <a:solidFill>
                  <a:srgbClr val="000000"/>
                </a:solidFill>
              </a:endParaRPr>
            </a:p>
          </p:txBody>
        </p:sp>
      </p:grpSp>
      <p:grpSp>
        <p:nvGrpSpPr>
          <p:cNvPr id="4" name="Group 72"/>
          <p:cNvGrpSpPr>
            <a:grpSpLocks/>
          </p:cNvGrpSpPr>
          <p:nvPr/>
        </p:nvGrpSpPr>
        <p:grpSpPr bwMode="auto">
          <a:xfrm>
            <a:off x="9355138" y="4221163"/>
            <a:ext cx="739775" cy="182562"/>
            <a:chOff x="5893" y="2659"/>
            <a:chExt cx="466" cy="115"/>
          </a:xfrm>
        </p:grpSpPr>
        <p:sp>
          <p:nvSpPr>
            <p:cNvPr id="1465417" name="Rectangle 73"/>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endParaRPr lang="zh-CN" altLang="en-US">
                <a:solidFill>
                  <a:srgbClr val="000000"/>
                </a:solidFill>
              </a:endParaRPr>
            </a:p>
          </p:txBody>
        </p:sp>
        <p:sp>
          <p:nvSpPr>
            <p:cNvPr id="1465418" name="Rectangle 74"/>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endParaRPr lang="zh-CN" altLang="en-US">
                <a:solidFill>
                  <a:srgbClr val="000000"/>
                </a:solidFill>
              </a:endParaRPr>
            </a:p>
          </p:txBody>
        </p:sp>
        <p:sp>
          <p:nvSpPr>
            <p:cNvPr id="1465419" name="Rectangle 75"/>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endParaRPr lang="zh-CN" altLang="en-US">
                <a:solidFill>
                  <a:srgbClr val="000000"/>
                </a:solidFill>
              </a:endParaRPr>
            </a:p>
          </p:txBody>
        </p:sp>
        <p:sp>
          <p:nvSpPr>
            <p:cNvPr id="1465420" name="Rectangle 76"/>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endParaRPr lang="zh-CN" altLang="en-US">
                <a:solidFill>
                  <a:srgbClr val="000000"/>
                </a:solidFill>
              </a:endParaRPr>
            </a:p>
          </p:txBody>
        </p:sp>
      </p:grpSp>
      <p:grpSp>
        <p:nvGrpSpPr>
          <p:cNvPr id="5" name="Group 77"/>
          <p:cNvGrpSpPr>
            <a:grpSpLocks/>
          </p:cNvGrpSpPr>
          <p:nvPr/>
        </p:nvGrpSpPr>
        <p:grpSpPr bwMode="auto">
          <a:xfrm>
            <a:off x="9355138" y="3573463"/>
            <a:ext cx="739775" cy="188912"/>
            <a:chOff x="5893" y="2251"/>
            <a:chExt cx="466" cy="119"/>
          </a:xfrm>
        </p:grpSpPr>
        <p:sp>
          <p:nvSpPr>
            <p:cNvPr id="1465422" name="Rectangle 78"/>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endParaRPr lang="zh-CN" altLang="en-US">
                <a:solidFill>
                  <a:srgbClr val="000000"/>
                </a:solidFill>
              </a:endParaRPr>
            </a:p>
          </p:txBody>
        </p:sp>
        <p:sp>
          <p:nvSpPr>
            <p:cNvPr id="1465423" name="Rectangle 79"/>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endParaRPr lang="zh-CN" altLang="en-US">
                <a:solidFill>
                  <a:srgbClr val="000000"/>
                </a:solidFill>
              </a:endParaRPr>
            </a:p>
          </p:txBody>
        </p:sp>
        <p:sp>
          <p:nvSpPr>
            <p:cNvPr id="1465424" name="Rectangle 80"/>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endParaRPr lang="zh-CN" altLang="en-US">
                <a:solidFill>
                  <a:srgbClr val="000000"/>
                </a:solidFill>
              </a:endParaRPr>
            </a:p>
          </p:txBody>
        </p:sp>
        <p:sp>
          <p:nvSpPr>
            <p:cNvPr id="1465425" name="Rectangle 81"/>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endParaRPr lang="zh-CN" altLang="en-US">
                <a:solidFill>
                  <a:srgbClr val="000000"/>
                </a:solidFill>
              </a:endParaRPr>
            </a:p>
          </p:txBody>
        </p:sp>
      </p:grpSp>
      <p:grpSp>
        <p:nvGrpSpPr>
          <p:cNvPr id="6" name="Group 82"/>
          <p:cNvGrpSpPr>
            <a:grpSpLocks/>
          </p:cNvGrpSpPr>
          <p:nvPr/>
        </p:nvGrpSpPr>
        <p:grpSpPr bwMode="auto">
          <a:xfrm>
            <a:off x="9355138" y="4581525"/>
            <a:ext cx="739775" cy="182563"/>
            <a:chOff x="5893" y="2886"/>
            <a:chExt cx="466" cy="115"/>
          </a:xfrm>
        </p:grpSpPr>
        <p:sp>
          <p:nvSpPr>
            <p:cNvPr id="1465427" name="Rectangle 83"/>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endParaRPr lang="zh-CN" altLang="en-US">
                <a:solidFill>
                  <a:srgbClr val="000000"/>
                </a:solidFill>
              </a:endParaRPr>
            </a:p>
          </p:txBody>
        </p:sp>
        <p:sp>
          <p:nvSpPr>
            <p:cNvPr id="1465428" name="Rectangle 84"/>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endParaRPr lang="zh-CN" altLang="en-US">
                <a:solidFill>
                  <a:srgbClr val="000000"/>
                </a:solidFill>
              </a:endParaRPr>
            </a:p>
          </p:txBody>
        </p:sp>
        <p:sp>
          <p:nvSpPr>
            <p:cNvPr id="1465429" name="Rectangle 85"/>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endParaRPr lang="zh-CN" altLang="en-US">
                <a:solidFill>
                  <a:srgbClr val="000000"/>
                </a:solidFill>
              </a:endParaRPr>
            </a:p>
          </p:txBody>
        </p:sp>
        <p:sp>
          <p:nvSpPr>
            <p:cNvPr id="1465430" name="Rectangle 86"/>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endParaRPr lang="zh-CN" altLang="en-US">
                <a:solidFill>
                  <a:srgbClr val="000000"/>
                </a:solidFill>
              </a:endParaRPr>
            </a:p>
          </p:txBody>
        </p:sp>
      </p:grpSp>
      <p:grpSp>
        <p:nvGrpSpPr>
          <p:cNvPr id="7" name="Group 87"/>
          <p:cNvGrpSpPr>
            <a:grpSpLocks/>
          </p:cNvGrpSpPr>
          <p:nvPr/>
        </p:nvGrpSpPr>
        <p:grpSpPr bwMode="auto">
          <a:xfrm>
            <a:off x="9355138" y="4797425"/>
            <a:ext cx="739775" cy="182563"/>
            <a:chOff x="5893" y="3022"/>
            <a:chExt cx="466" cy="115"/>
          </a:xfrm>
        </p:grpSpPr>
        <p:sp>
          <p:nvSpPr>
            <p:cNvPr id="1465432" name="Rectangle 88"/>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endParaRPr lang="zh-CN" altLang="en-US">
                <a:solidFill>
                  <a:srgbClr val="000000"/>
                </a:solidFill>
              </a:endParaRPr>
            </a:p>
          </p:txBody>
        </p:sp>
        <p:sp>
          <p:nvSpPr>
            <p:cNvPr id="1465433" name="Rectangle 89"/>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endParaRPr lang="zh-CN" altLang="en-US">
                <a:solidFill>
                  <a:srgbClr val="000000"/>
                </a:solidFill>
              </a:endParaRPr>
            </a:p>
          </p:txBody>
        </p:sp>
        <p:sp>
          <p:nvSpPr>
            <p:cNvPr id="1465434" name="Rectangle 90"/>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endParaRPr lang="zh-CN" altLang="en-US">
                <a:solidFill>
                  <a:srgbClr val="000000"/>
                </a:solidFill>
              </a:endParaRPr>
            </a:p>
          </p:txBody>
        </p:sp>
        <p:sp>
          <p:nvSpPr>
            <p:cNvPr id="1465435" name="Rectangle 91"/>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endParaRPr lang="zh-CN" altLang="en-US">
                <a:solidFill>
                  <a:srgbClr val="000000"/>
                </a:solidFill>
              </a:endParaRPr>
            </a:p>
          </p:txBody>
        </p:sp>
      </p:grpSp>
      <p:grpSp>
        <p:nvGrpSpPr>
          <p:cNvPr id="8" name="Group 92"/>
          <p:cNvGrpSpPr>
            <a:grpSpLocks/>
          </p:cNvGrpSpPr>
          <p:nvPr/>
        </p:nvGrpSpPr>
        <p:grpSpPr bwMode="auto">
          <a:xfrm>
            <a:off x="9355138" y="5013325"/>
            <a:ext cx="739775" cy="182563"/>
            <a:chOff x="5893" y="3158"/>
            <a:chExt cx="466" cy="115"/>
          </a:xfrm>
        </p:grpSpPr>
        <p:sp>
          <p:nvSpPr>
            <p:cNvPr id="1465437" name="Rectangle 93"/>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endParaRPr lang="zh-CN" altLang="en-US">
                <a:solidFill>
                  <a:srgbClr val="000000"/>
                </a:solidFill>
              </a:endParaRPr>
            </a:p>
          </p:txBody>
        </p:sp>
        <p:sp>
          <p:nvSpPr>
            <p:cNvPr id="1465438" name="Rectangle 94"/>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endParaRPr lang="zh-CN" altLang="en-US">
                <a:solidFill>
                  <a:srgbClr val="000000"/>
                </a:solidFill>
              </a:endParaRPr>
            </a:p>
          </p:txBody>
        </p:sp>
        <p:sp>
          <p:nvSpPr>
            <p:cNvPr id="1465439" name="Rectangle 95"/>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endParaRPr lang="zh-CN" altLang="en-US">
                <a:solidFill>
                  <a:srgbClr val="000000"/>
                </a:solidFill>
              </a:endParaRPr>
            </a:p>
          </p:txBody>
        </p:sp>
        <p:sp>
          <p:nvSpPr>
            <p:cNvPr id="1465440" name="Rectangle 96"/>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endParaRPr lang="zh-CN" altLang="en-US">
                <a:solidFill>
                  <a:srgbClr val="000000"/>
                </a:solidFill>
              </a:endParaRPr>
            </a:p>
          </p:txBody>
        </p:sp>
      </p:grpSp>
      <p:grpSp>
        <p:nvGrpSpPr>
          <p:cNvPr id="9" name="Group 97"/>
          <p:cNvGrpSpPr>
            <a:grpSpLocks/>
          </p:cNvGrpSpPr>
          <p:nvPr/>
        </p:nvGrpSpPr>
        <p:grpSpPr bwMode="auto">
          <a:xfrm>
            <a:off x="9355138" y="5373688"/>
            <a:ext cx="739775" cy="182562"/>
            <a:chOff x="5893" y="3385"/>
            <a:chExt cx="466" cy="115"/>
          </a:xfrm>
        </p:grpSpPr>
        <p:sp>
          <p:nvSpPr>
            <p:cNvPr id="1465442" name="Rectangle 98"/>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endParaRPr lang="zh-CN" altLang="en-US">
                <a:solidFill>
                  <a:srgbClr val="000000"/>
                </a:solidFill>
              </a:endParaRPr>
            </a:p>
          </p:txBody>
        </p:sp>
        <p:sp>
          <p:nvSpPr>
            <p:cNvPr id="1465443" name="Rectangle 99"/>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endParaRPr lang="zh-CN" altLang="en-US">
                <a:solidFill>
                  <a:srgbClr val="000000"/>
                </a:solidFill>
              </a:endParaRPr>
            </a:p>
          </p:txBody>
        </p:sp>
        <p:sp>
          <p:nvSpPr>
            <p:cNvPr id="1465444" name="Rectangle 100"/>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endParaRPr lang="zh-CN" altLang="en-US">
                <a:solidFill>
                  <a:srgbClr val="000000"/>
                </a:solidFill>
              </a:endParaRPr>
            </a:p>
          </p:txBody>
        </p:sp>
        <p:sp>
          <p:nvSpPr>
            <p:cNvPr id="1465445" name="Rectangle 101"/>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endParaRPr lang="zh-CN" altLang="en-US">
                <a:solidFill>
                  <a:srgbClr val="000000"/>
                </a:solidFill>
              </a:endParaRPr>
            </a:p>
          </p:txBody>
        </p:sp>
      </p:grpSp>
      <p:grpSp>
        <p:nvGrpSpPr>
          <p:cNvPr id="10" name="Group 102"/>
          <p:cNvGrpSpPr>
            <a:grpSpLocks/>
          </p:cNvGrpSpPr>
          <p:nvPr/>
        </p:nvGrpSpPr>
        <p:grpSpPr bwMode="auto">
          <a:xfrm>
            <a:off x="9355138" y="5589588"/>
            <a:ext cx="739775" cy="182562"/>
            <a:chOff x="5893" y="3521"/>
            <a:chExt cx="466" cy="115"/>
          </a:xfrm>
        </p:grpSpPr>
        <p:sp>
          <p:nvSpPr>
            <p:cNvPr id="1465447" name="Rectangle 103"/>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endParaRPr lang="zh-CN" altLang="en-US">
                <a:solidFill>
                  <a:srgbClr val="000000"/>
                </a:solidFill>
              </a:endParaRPr>
            </a:p>
          </p:txBody>
        </p:sp>
        <p:sp>
          <p:nvSpPr>
            <p:cNvPr id="1465448" name="Rectangle 104"/>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endParaRPr lang="zh-CN" altLang="en-US">
                <a:solidFill>
                  <a:srgbClr val="000000"/>
                </a:solidFill>
              </a:endParaRPr>
            </a:p>
          </p:txBody>
        </p:sp>
        <p:sp>
          <p:nvSpPr>
            <p:cNvPr id="1465449" name="Rectangle 105"/>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endParaRPr lang="zh-CN" altLang="en-US">
                <a:solidFill>
                  <a:srgbClr val="000000"/>
                </a:solidFill>
              </a:endParaRPr>
            </a:p>
          </p:txBody>
        </p:sp>
        <p:sp>
          <p:nvSpPr>
            <p:cNvPr id="1465450" name="Rectangle 106"/>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endParaRPr lang="zh-CN" altLang="en-US">
                <a:solidFill>
                  <a:srgbClr val="000000"/>
                </a:solidFill>
              </a:endParaRPr>
            </a:p>
          </p:txBody>
        </p:sp>
      </p:grpSp>
      <p:grpSp>
        <p:nvGrpSpPr>
          <p:cNvPr id="11" name="Group 107"/>
          <p:cNvGrpSpPr>
            <a:grpSpLocks/>
          </p:cNvGrpSpPr>
          <p:nvPr/>
        </p:nvGrpSpPr>
        <p:grpSpPr bwMode="auto">
          <a:xfrm>
            <a:off x="9355138" y="5805488"/>
            <a:ext cx="739775" cy="182562"/>
            <a:chOff x="5893" y="3657"/>
            <a:chExt cx="466" cy="115"/>
          </a:xfrm>
        </p:grpSpPr>
        <p:sp>
          <p:nvSpPr>
            <p:cNvPr id="1465452" name="Rectangle 108"/>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endParaRPr lang="zh-CN" altLang="en-US">
                <a:solidFill>
                  <a:srgbClr val="000000"/>
                </a:solidFill>
              </a:endParaRPr>
            </a:p>
          </p:txBody>
        </p:sp>
        <p:sp>
          <p:nvSpPr>
            <p:cNvPr id="1465453" name="Rectangle 109"/>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endParaRPr lang="zh-CN" altLang="en-US">
                <a:solidFill>
                  <a:srgbClr val="000000"/>
                </a:solidFill>
              </a:endParaRPr>
            </a:p>
          </p:txBody>
        </p:sp>
        <p:sp>
          <p:nvSpPr>
            <p:cNvPr id="1465454" name="Rectangle 110"/>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endParaRPr lang="zh-CN" altLang="en-US">
                <a:solidFill>
                  <a:srgbClr val="000000"/>
                </a:solidFill>
              </a:endParaRPr>
            </a:p>
          </p:txBody>
        </p:sp>
        <p:sp>
          <p:nvSpPr>
            <p:cNvPr id="1465455" name="Rectangle 111"/>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endParaRPr lang="zh-CN" altLang="en-US">
                <a:solidFill>
                  <a:srgbClr val="000000"/>
                </a:solidFill>
              </a:endParaRPr>
            </a:p>
          </p:txBody>
        </p:sp>
      </p:grpSp>
      <p:grpSp>
        <p:nvGrpSpPr>
          <p:cNvPr id="12" name="Group 112"/>
          <p:cNvGrpSpPr>
            <a:grpSpLocks/>
          </p:cNvGrpSpPr>
          <p:nvPr/>
        </p:nvGrpSpPr>
        <p:grpSpPr bwMode="auto">
          <a:xfrm>
            <a:off x="9355138" y="6165850"/>
            <a:ext cx="739775" cy="182563"/>
            <a:chOff x="5893" y="3884"/>
            <a:chExt cx="466" cy="115"/>
          </a:xfrm>
        </p:grpSpPr>
        <p:sp>
          <p:nvSpPr>
            <p:cNvPr id="1465457" name="Rectangle 113"/>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endParaRPr lang="zh-CN" altLang="en-US">
                <a:solidFill>
                  <a:srgbClr val="000000"/>
                </a:solidFill>
              </a:endParaRPr>
            </a:p>
          </p:txBody>
        </p:sp>
        <p:sp>
          <p:nvSpPr>
            <p:cNvPr id="1465458" name="Rectangle 114"/>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endParaRPr lang="zh-CN" altLang="en-US">
                <a:solidFill>
                  <a:srgbClr val="000000"/>
                </a:solidFill>
              </a:endParaRPr>
            </a:p>
          </p:txBody>
        </p:sp>
        <p:sp>
          <p:nvSpPr>
            <p:cNvPr id="1465459" name="Rectangle 115"/>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endParaRPr lang="zh-CN" altLang="en-US">
                <a:solidFill>
                  <a:srgbClr val="000000"/>
                </a:solidFill>
              </a:endParaRPr>
            </a:p>
          </p:txBody>
        </p:sp>
        <p:sp>
          <p:nvSpPr>
            <p:cNvPr id="1465460" name="Rectangle 116"/>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endParaRPr lang="zh-CN" altLang="en-US">
                <a:solidFill>
                  <a:srgbClr val="000000"/>
                </a:solidFill>
              </a:endParaRPr>
            </a:p>
          </p:txBody>
        </p:sp>
      </p:grpSp>
      <p:grpSp>
        <p:nvGrpSpPr>
          <p:cNvPr id="13" name="Group 117"/>
          <p:cNvGrpSpPr>
            <a:grpSpLocks/>
          </p:cNvGrpSpPr>
          <p:nvPr/>
        </p:nvGrpSpPr>
        <p:grpSpPr bwMode="auto">
          <a:xfrm>
            <a:off x="9355138" y="6391275"/>
            <a:ext cx="739775" cy="182563"/>
            <a:chOff x="5893" y="4026"/>
            <a:chExt cx="466" cy="115"/>
          </a:xfrm>
        </p:grpSpPr>
        <p:sp>
          <p:nvSpPr>
            <p:cNvPr id="1465462" name="Rectangle 118"/>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endParaRPr lang="zh-CN" altLang="en-US">
                <a:solidFill>
                  <a:srgbClr val="000000"/>
                </a:solidFill>
              </a:endParaRPr>
            </a:p>
          </p:txBody>
        </p:sp>
        <p:sp>
          <p:nvSpPr>
            <p:cNvPr id="1465463" name="Rectangle 119"/>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endParaRPr lang="zh-CN" altLang="en-US">
                <a:solidFill>
                  <a:srgbClr val="000000"/>
                </a:solidFill>
              </a:endParaRPr>
            </a:p>
          </p:txBody>
        </p:sp>
        <p:sp>
          <p:nvSpPr>
            <p:cNvPr id="1465464" name="Rectangle 120"/>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endParaRPr lang="zh-CN" altLang="en-US">
                <a:solidFill>
                  <a:srgbClr val="000000"/>
                </a:solidFill>
              </a:endParaRPr>
            </a:p>
          </p:txBody>
        </p:sp>
        <p:sp>
          <p:nvSpPr>
            <p:cNvPr id="1465465" name="Rectangle 121"/>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endParaRPr lang="zh-CN" altLang="en-US">
                <a:solidFill>
                  <a:srgbClr val="000000"/>
                </a:solidFill>
              </a:endParaRPr>
            </a:p>
          </p:txBody>
        </p:sp>
      </p:grpSp>
      <p:grpSp>
        <p:nvGrpSpPr>
          <p:cNvPr id="14" name="Group 122"/>
          <p:cNvGrpSpPr>
            <a:grpSpLocks/>
          </p:cNvGrpSpPr>
          <p:nvPr/>
        </p:nvGrpSpPr>
        <p:grpSpPr bwMode="auto">
          <a:xfrm>
            <a:off x="9355138" y="6615113"/>
            <a:ext cx="739775" cy="182562"/>
            <a:chOff x="5893" y="4167"/>
            <a:chExt cx="466" cy="115"/>
          </a:xfrm>
        </p:grpSpPr>
        <p:sp>
          <p:nvSpPr>
            <p:cNvPr id="1465467" name="Rectangle 123"/>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endParaRPr lang="zh-CN" altLang="en-US">
                <a:solidFill>
                  <a:srgbClr val="000000"/>
                </a:solidFill>
              </a:endParaRPr>
            </a:p>
          </p:txBody>
        </p:sp>
        <p:sp>
          <p:nvSpPr>
            <p:cNvPr id="1465468" name="Rectangle 124"/>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endParaRPr lang="zh-CN" altLang="en-US">
                <a:solidFill>
                  <a:srgbClr val="000000"/>
                </a:solidFill>
              </a:endParaRPr>
            </a:p>
          </p:txBody>
        </p:sp>
        <p:sp>
          <p:nvSpPr>
            <p:cNvPr id="1465469" name="Rectangle 125"/>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endParaRPr lang="zh-CN" altLang="en-US">
                <a:solidFill>
                  <a:srgbClr val="000000"/>
                </a:solidFill>
              </a:endParaRPr>
            </a:p>
          </p:txBody>
        </p:sp>
        <p:sp>
          <p:nvSpPr>
            <p:cNvPr id="1465470" name="Rectangle 126"/>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endParaRPr lang="zh-CN" altLang="en-US">
                <a:solidFill>
                  <a:srgbClr val="000000"/>
                </a:solidFill>
              </a:endParaRPr>
            </a:p>
          </p:txBody>
        </p:sp>
      </p:grpSp>
      <p:sp>
        <p:nvSpPr>
          <p:cNvPr id="1465471" name="Rectangle 127"/>
          <p:cNvSpPr>
            <a:spLocks noGrp="1" noChangeArrowheads="1"/>
          </p:cNvSpPr>
          <p:nvPr>
            <p:ph type="sldNum" sz="quarter" idx="4"/>
          </p:nvPr>
        </p:nvSpPr>
        <p:spPr bwMode="auto">
          <a:xfrm>
            <a:off x="6096000" y="6524625"/>
            <a:ext cx="1519238" cy="333375"/>
          </a:xfrm>
          <a:prstGeom prst="rect">
            <a:avLst/>
          </a:prstGeom>
          <a:noFill/>
          <a:ln w="9525" algn="ctr">
            <a:noFill/>
            <a:miter lim="800000"/>
            <a:headEnd/>
            <a:tailEnd/>
          </a:ln>
          <a:effectLst/>
        </p:spPr>
        <p:txBody>
          <a:bodyPr vert="horz" wrap="square" lIns="0" tIns="0" rIns="0" bIns="0" numCol="1" anchor="t" anchorCtr="0" compatLnSpc="1">
            <a:prstTxWarp prst="textNoShape">
              <a:avLst/>
            </a:prstTxWarp>
          </a:bodyPr>
          <a:lstStyle>
            <a:lvl1pPr defTabSz="877888" eaLnBrk="0" fontAlgn="base" hangingPunct="0">
              <a:lnSpc>
                <a:spcPct val="85000"/>
              </a:lnSpc>
              <a:defRPr sz="1200">
                <a:latin typeface="FrutigerNext LT Bold" pitchFamily="1" charset="0"/>
                <a:ea typeface="ＭＳ Ｐゴシック" pitchFamily="34" charset="-128"/>
              </a:defRPr>
            </a:lvl1pPr>
          </a:lstStyle>
          <a:p>
            <a:r>
              <a:rPr lang="en-US" altLang="zh-CN">
                <a:solidFill>
                  <a:srgbClr val="000000"/>
                </a:solidFill>
              </a:rPr>
              <a:t>Page</a:t>
            </a:r>
            <a:fld id="{D4789C36-C1FE-4AFB-B45B-65918AF97793}" type="slidenum">
              <a:rPr lang="en-US" altLang="zh-CN">
                <a:solidFill>
                  <a:srgbClr val="000000"/>
                </a:solidFill>
              </a:rPr>
              <a:pPr/>
              <a:t>‹#›</a:t>
            </a:fld>
            <a:endParaRPr lang="en-US" altLang="zh-CN">
              <a:solidFill>
                <a:srgbClr val="000000"/>
              </a:solidFill>
            </a:endParaRPr>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Lst>
  <p:timing>
    <p:tnLst>
      <p:par>
        <p:cTn id="1" dur="indefinite" restart="never" nodeType="tmRoot"/>
      </p:par>
    </p:tnLst>
  </p:timing>
  <p:hf hdr="0" ftr="0" dt="0"/>
  <p:txStyles>
    <p:titleStyle>
      <a:lvl1pPr algn="l" defTabSz="801688" rtl="0" eaLnBrk="1" fontAlgn="base" hangingPunct="1">
        <a:spcBef>
          <a:spcPct val="0"/>
        </a:spcBef>
        <a:spcAft>
          <a:spcPct val="0"/>
        </a:spcAft>
        <a:defRPr sz="3500">
          <a:solidFill>
            <a:srgbClr val="990000"/>
          </a:solidFill>
          <a:latin typeface="+mj-lt"/>
          <a:ea typeface="+mj-ea"/>
          <a:cs typeface="+mj-cs"/>
        </a:defRPr>
      </a:lvl1pPr>
      <a:lvl2pPr algn="l" defTabSz="801688" rtl="0" eaLnBrk="1" fontAlgn="base" hangingPunct="1">
        <a:spcBef>
          <a:spcPct val="0"/>
        </a:spcBef>
        <a:spcAft>
          <a:spcPct val="0"/>
        </a:spcAft>
        <a:defRPr sz="3500">
          <a:solidFill>
            <a:srgbClr val="990000"/>
          </a:solidFill>
          <a:latin typeface="FrutigerNext LT Medium" pitchFamily="34" charset="0"/>
          <a:ea typeface="黑体" pitchFamily="2" charset="-122"/>
        </a:defRPr>
      </a:lvl2pPr>
      <a:lvl3pPr algn="l" defTabSz="801688" rtl="0" eaLnBrk="1" fontAlgn="base" hangingPunct="1">
        <a:spcBef>
          <a:spcPct val="0"/>
        </a:spcBef>
        <a:spcAft>
          <a:spcPct val="0"/>
        </a:spcAft>
        <a:defRPr sz="3500">
          <a:solidFill>
            <a:srgbClr val="990000"/>
          </a:solidFill>
          <a:latin typeface="FrutigerNext LT Medium" pitchFamily="34" charset="0"/>
          <a:ea typeface="黑体" pitchFamily="2" charset="-122"/>
        </a:defRPr>
      </a:lvl3pPr>
      <a:lvl4pPr algn="l" defTabSz="801688" rtl="0" eaLnBrk="1" fontAlgn="base" hangingPunct="1">
        <a:spcBef>
          <a:spcPct val="0"/>
        </a:spcBef>
        <a:spcAft>
          <a:spcPct val="0"/>
        </a:spcAft>
        <a:defRPr sz="3500">
          <a:solidFill>
            <a:srgbClr val="990000"/>
          </a:solidFill>
          <a:latin typeface="FrutigerNext LT Medium" pitchFamily="34" charset="0"/>
          <a:ea typeface="黑体" pitchFamily="2" charset="-122"/>
        </a:defRPr>
      </a:lvl4pPr>
      <a:lvl5pPr algn="l" defTabSz="801688" rtl="0" eaLnBrk="1" fontAlgn="base" hangingPunct="1">
        <a:spcBef>
          <a:spcPct val="0"/>
        </a:spcBef>
        <a:spcAft>
          <a:spcPct val="0"/>
        </a:spcAft>
        <a:defRPr sz="3500">
          <a:solidFill>
            <a:srgbClr val="990000"/>
          </a:solidFill>
          <a:latin typeface="FrutigerNext LT Medium" pitchFamily="34" charset="0"/>
          <a:ea typeface="黑体" pitchFamily="2" charset="-122"/>
        </a:defRPr>
      </a:lvl5pPr>
      <a:lvl6pPr marL="457200" algn="l" defTabSz="801688" rtl="0" eaLnBrk="1" fontAlgn="base" hangingPunct="1">
        <a:spcBef>
          <a:spcPct val="0"/>
        </a:spcBef>
        <a:spcAft>
          <a:spcPct val="0"/>
        </a:spcAft>
        <a:defRPr sz="3500">
          <a:solidFill>
            <a:srgbClr val="990000"/>
          </a:solidFill>
          <a:latin typeface="FrutigerNext LT Medium" pitchFamily="34" charset="0"/>
          <a:ea typeface="黑体" pitchFamily="2" charset="-122"/>
        </a:defRPr>
      </a:lvl6pPr>
      <a:lvl7pPr marL="914400" algn="l" defTabSz="801688" rtl="0" eaLnBrk="1" fontAlgn="base" hangingPunct="1">
        <a:spcBef>
          <a:spcPct val="0"/>
        </a:spcBef>
        <a:spcAft>
          <a:spcPct val="0"/>
        </a:spcAft>
        <a:defRPr sz="3500">
          <a:solidFill>
            <a:srgbClr val="990000"/>
          </a:solidFill>
          <a:latin typeface="FrutigerNext LT Medium" pitchFamily="34" charset="0"/>
          <a:ea typeface="黑体" pitchFamily="2" charset="-122"/>
        </a:defRPr>
      </a:lvl7pPr>
      <a:lvl8pPr marL="1371600" algn="l" defTabSz="801688" rtl="0" eaLnBrk="1" fontAlgn="base" hangingPunct="1">
        <a:spcBef>
          <a:spcPct val="0"/>
        </a:spcBef>
        <a:spcAft>
          <a:spcPct val="0"/>
        </a:spcAft>
        <a:defRPr sz="3500">
          <a:solidFill>
            <a:srgbClr val="990000"/>
          </a:solidFill>
          <a:latin typeface="FrutigerNext LT Medium" pitchFamily="34" charset="0"/>
          <a:ea typeface="黑体" pitchFamily="2" charset="-122"/>
        </a:defRPr>
      </a:lvl8pPr>
      <a:lvl9pPr marL="1828800" algn="l" defTabSz="801688" rtl="0" eaLnBrk="1" fontAlgn="base" hangingPunct="1">
        <a:spcBef>
          <a:spcPct val="0"/>
        </a:spcBef>
        <a:spcAft>
          <a:spcPct val="0"/>
        </a:spcAft>
        <a:defRPr sz="3500">
          <a:solidFill>
            <a:srgbClr val="990000"/>
          </a:solidFill>
          <a:latin typeface="FrutigerNext LT Medium" pitchFamily="34" charset="0"/>
          <a:ea typeface="黑体" pitchFamily="2" charset="-122"/>
        </a:defRPr>
      </a:lvl9pPr>
    </p:titleStyle>
    <p:bodyStyle>
      <a:lvl1pPr marL="301625" indent="-301625" algn="l" defTabSz="801688" rtl="0" eaLnBrk="1" fontAlgn="base" hangingPunct="1">
        <a:lnSpc>
          <a:spcPct val="140000"/>
        </a:lnSpc>
        <a:spcBef>
          <a:spcPct val="30000"/>
        </a:spcBef>
        <a:spcAft>
          <a:spcPct val="0"/>
        </a:spcAft>
        <a:buClr>
          <a:srgbClr val="808080"/>
        </a:buClr>
        <a:buSzPct val="60000"/>
        <a:buFont typeface="Wingdings" pitchFamily="2" charset="2"/>
        <a:buChar char="l"/>
        <a:defRPr sz="2200">
          <a:solidFill>
            <a:schemeClr val="tx1"/>
          </a:solidFill>
          <a:latin typeface="+mn-lt"/>
          <a:ea typeface="+mn-ea"/>
          <a:cs typeface="+mn-cs"/>
        </a:defRPr>
      </a:lvl1pPr>
      <a:lvl2pPr marL="654050" indent="-252413" algn="l" defTabSz="801688" rtl="0" eaLnBrk="1" fontAlgn="base" hangingPunct="1">
        <a:lnSpc>
          <a:spcPct val="140000"/>
        </a:lnSpc>
        <a:spcBef>
          <a:spcPct val="30000"/>
        </a:spcBef>
        <a:spcAft>
          <a:spcPct val="0"/>
        </a:spcAft>
        <a:buClr>
          <a:srgbClr val="080808"/>
        </a:buClr>
        <a:buSzPct val="50000"/>
        <a:buFont typeface="Wingdings" pitchFamily="2" charset="2"/>
        <a:buChar char="p"/>
        <a:defRPr sz="2000">
          <a:solidFill>
            <a:schemeClr val="tx1"/>
          </a:solidFill>
          <a:latin typeface="+mn-lt"/>
          <a:ea typeface="+mn-ea"/>
        </a:defRPr>
      </a:lvl2pPr>
      <a:lvl3pPr marL="1003300" indent="-201613" algn="l" defTabSz="801688" rtl="0" eaLnBrk="1" fontAlgn="base" hangingPunct="1">
        <a:lnSpc>
          <a:spcPct val="140000"/>
        </a:lnSpc>
        <a:spcBef>
          <a:spcPct val="30000"/>
        </a:spcBef>
        <a:spcAft>
          <a:spcPct val="0"/>
        </a:spcAft>
        <a:buSzPct val="50000"/>
        <a:buFont typeface="Wingdings" pitchFamily="2" charset="2"/>
        <a:buChar char="n"/>
        <a:defRPr>
          <a:solidFill>
            <a:schemeClr val="tx1"/>
          </a:solidFill>
          <a:latin typeface="+mn-lt"/>
          <a:ea typeface="+mn-ea"/>
        </a:defRPr>
      </a:lvl3pPr>
      <a:lvl4pPr marL="1400175" indent="-198438" algn="l" defTabSz="801688" rtl="0" eaLnBrk="1" fontAlgn="base" hangingPunct="1">
        <a:lnSpc>
          <a:spcPct val="140000"/>
        </a:lnSpc>
        <a:spcBef>
          <a:spcPct val="30000"/>
        </a:spcBef>
        <a:spcAft>
          <a:spcPct val="0"/>
        </a:spcAft>
        <a:buChar char="–"/>
        <a:defRPr sz="1600">
          <a:solidFill>
            <a:schemeClr val="tx1"/>
          </a:solidFill>
          <a:latin typeface="+mj-lt"/>
          <a:ea typeface="+mn-ea"/>
        </a:defRPr>
      </a:lvl4pPr>
      <a:lvl5pPr marL="1800225" indent="-200025"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7425" indent="-200025"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4625" indent="-200025"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1825" indent="-200025"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29025" indent="-200025" algn="l" defTabSz="801688" rtl="0" eaLnBrk="1" fontAlgn="base" hangingPunct="1">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69444" name="Picture 4" descr="5"/>
          <p:cNvPicPr>
            <a:picLocks noChangeAspect="1" noChangeArrowheads="1"/>
          </p:cNvPicPr>
          <p:nvPr/>
        </p:nvPicPr>
        <p:blipFill>
          <a:blip r:embed="rId3" cstate="print"/>
          <a:srcRect/>
          <a:stretch>
            <a:fillRect/>
          </a:stretch>
        </p:blipFill>
        <p:spPr bwMode="auto">
          <a:xfrm>
            <a:off x="0" y="5943600"/>
            <a:ext cx="9144000" cy="931863"/>
          </a:xfrm>
          <a:prstGeom prst="rect">
            <a:avLst/>
          </a:prstGeom>
          <a:noFill/>
        </p:spPr>
      </p:pic>
      <p:sp>
        <p:nvSpPr>
          <p:cNvPr id="1469446" name="Text Box 6"/>
          <p:cNvSpPr txBox="1">
            <a:spLocks noChangeArrowheads="1"/>
          </p:cNvSpPr>
          <p:nvPr/>
        </p:nvSpPr>
        <p:spPr bwMode="auto">
          <a:xfrm>
            <a:off x="3435350" y="3189288"/>
            <a:ext cx="2530475" cy="444500"/>
          </a:xfrm>
          <a:prstGeom prst="rect">
            <a:avLst/>
          </a:prstGeom>
          <a:noFill/>
          <a:ln w="9525">
            <a:noFill/>
            <a:miter lim="800000"/>
            <a:headEnd/>
            <a:tailEnd/>
          </a:ln>
        </p:spPr>
        <p:txBody>
          <a:bodyPr wrap="none" lIns="78345" tIns="39172" rIns="78345" bIns="39172">
            <a:spAutoFit/>
          </a:bodyPr>
          <a:lstStyle/>
          <a:p>
            <a:pPr defTabSz="784225" eaLnBrk="0" fontAlgn="base" hangingPunct="0"/>
            <a:r>
              <a:rPr lang="en-US" altLang="zh-CN" sz="2400">
                <a:solidFill>
                  <a:srgbClr val="666666"/>
                </a:solidFill>
                <a:ea typeface="ＭＳ Ｐゴシック" pitchFamily="34" charset="-128"/>
              </a:rPr>
              <a:t>www.huawei.com</a:t>
            </a:r>
            <a:endParaRPr lang="en-US" altLang="zh-CN" sz="2000">
              <a:solidFill>
                <a:srgbClr val="990000"/>
              </a:solidFill>
              <a:ea typeface="ＭＳ Ｐゴシック" pitchFamily="34" charset="-128"/>
            </a:endParaRPr>
          </a:p>
        </p:txBody>
      </p:sp>
      <p:sp>
        <p:nvSpPr>
          <p:cNvPr id="1469447" name="Text Box 7"/>
          <p:cNvSpPr txBox="1">
            <a:spLocks noChangeArrowheads="1"/>
          </p:cNvSpPr>
          <p:nvPr/>
        </p:nvSpPr>
        <p:spPr bwMode="auto">
          <a:xfrm>
            <a:off x="4089400" y="2506663"/>
            <a:ext cx="1196975" cy="704850"/>
          </a:xfrm>
          <a:prstGeom prst="rect">
            <a:avLst/>
          </a:prstGeom>
          <a:noFill/>
          <a:ln w="9525">
            <a:noFill/>
            <a:miter lim="800000"/>
            <a:headEnd/>
            <a:tailEnd/>
          </a:ln>
        </p:spPr>
        <p:txBody>
          <a:bodyPr wrap="none" lIns="78358" tIns="39179" rIns="78358" bIns="39179">
            <a:spAutoFit/>
          </a:bodyPr>
          <a:lstStyle/>
          <a:p>
            <a:pPr defTabSz="784225" eaLnBrk="0" fontAlgn="base" hangingPunct="0"/>
            <a:r>
              <a:rPr lang="zh-CN" altLang="en-US" sz="4100">
                <a:solidFill>
                  <a:srgbClr val="990000"/>
                </a:solidFill>
              </a:rPr>
              <a:t>谢谢</a:t>
            </a:r>
          </a:p>
        </p:txBody>
      </p:sp>
    </p:spTree>
  </p:cSld>
  <p:clrMap bg1="lt1" tx1="dk1" bg2="lt2" tx2="dk2" accent1="accent1" accent2="accent2" accent3="accent3" accent4="accent4" accent5="accent5" accent6="accent6" hlink="hlink" folHlink="folHlink"/>
  <p:sldLayoutIdLst>
    <p:sldLayoutId id="2147483693" r:id="rId1"/>
  </p:sldLayoutIdLst>
  <p:timing>
    <p:tnLst>
      <p:par>
        <p:cTn id="1" dur="indefinite" restart="never" nodeType="tmRoot"/>
      </p:par>
    </p:tnLst>
  </p:timing>
  <p:txStyles>
    <p:titleStyle>
      <a:lvl1pPr algn="ctr" defTabSz="801688" rtl="0" fontAlgn="base">
        <a:spcBef>
          <a:spcPct val="0"/>
        </a:spcBef>
        <a:spcAft>
          <a:spcPct val="0"/>
        </a:spcAft>
        <a:defRPr sz="3700">
          <a:solidFill>
            <a:schemeClr val="tx2"/>
          </a:solidFill>
          <a:latin typeface="+mj-lt"/>
          <a:ea typeface="+mj-ea"/>
          <a:cs typeface="+mj-cs"/>
        </a:defRPr>
      </a:lvl1pPr>
      <a:lvl2pPr algn="ctr" defTabSz="801688" rtl="0" fontAlgn="base">
        <a:spcBef>
          <a:spcPct val="0"/>
        </a:spcBef>
        <a:spcAft>
          <a:spcPct val="0"/>
        </a:spcAft>
        <a:defRPr sz="3700">
          <a:solidFill>
            <a:schemeClr val="tx2"/>
          </a:solidFill>
          <a:latin typeface="Arial" charset="0"/>
          <a:ea typeface="宋体" charset="-122"/>
        </a:defRPr>
      </a:lvl2pPr>
      <a:lvl3pPr algn="ctr" defTabSz="801688" rtl="0" fontAlgn="base">
        <a:spcBef>
          <a:spcPct val="0"/>
        </a:spcBef>
        <a:spcAft>
          <a:spcPct val="0"/>
        </a:spcAft>
        <a:defRPr sz="3700">
          <a:solidFill>
            <a:schemeClr val="tx2"/>
          </a:solidFill>
          <a:latin typeface="Arial" charset="0"/>
          <a:ea typeface="宋体" charset="-122"/>
        </a:defRPr>
      </a:lvl3pPr>
      <a:lvl4pPr algn="ctr" defTabSz="801688" rtl="0" fontAlgn="base">
        <a:spcBef>
          <a:spcPct val="0"/>
        </a:spcBef>
        <a:spcAft>
          <a:spcPct val="0"/>
        </a:spcAft>
        <a:defRPr sz="3700">
          <a:solidFill>
            <a:schemeClr val="tx2"/>
          </a:solidFill>
          <a:latin typeface="Arial" charset="0"/>
          <a:ea typeface="宋体" charset="-122"/>
        </a:defRPr>
      </a:lvl4pPr>
      <a:lvl5pPr algn="ctr" defTabSz="801688" rtl="0" fontAlgn="base">
        <a:spcBef>
          <a:spcPct val="0"/>
        </a:spcBef>
        <a:spcAft>
          <a:spcPct val="0"/>
        </a:spcAft>
        <a:defRPr sz="3700">
          <a:solidFill>
            <a:schemeClr val="tx2"/>
          </a:solidFill>
          <a:latin typeface="Arial" charset="0"/>
          <a:ea typeface="宋体" charset="-122"/>
        </a:defRPr>
      </a:lvl5pPr>
      <a:lvl6pPr marL="457200" algn="ctr" defTabSz="801688" rtl="0" fontAlgn="base">
        <a:spcBef>
          <a:spcPct val="0"/>
        </a:spcBef>
        <a:spcAft>
          <a:spcPct val="0"/>
        </a:spcAft>
        <a:defRPr sz="3700">
          <a:solidFill>
            <a:schemeClr val="tx2"/>
          </a:solidFill>
          <a:latin typeface="Arial" charset="0"/>
          <a:ea typeface="宋体" charset="-122"/>
        </a:defRPr>
      </a:lvl6pPr>
      <a:lvl7pPr marL="914400" algn="ctr" defTabSz="801688" rtl="0" fontAlgn="base">
        <a:spcBef>
          <a:spcPct val="0"/>
        </a:spcBef>
        <a:spcAft>
          <a:spcPct val="0"/>
        </a:spcAft>
        <a:defRPr sz="3700">
          <a:solidFill>
            <a:schemeClr val="tx2"/>
          </a:solidFill>
          <a:latin typeface="Arial" charset="0"/>
          <a:ea typeface="宋体" charset="-122"/>
        </a:defRPr>
      </a:lvl7pPr>
      <a:lvl8pPr marL="1371600" algn="ctr" defTabSz="801688" rtl="0" fontAlgn="base">
        <a:spcBef>
          <a:spcPct val="0"/>
        </a:spcBef>
        <a:spcAft>
          <a:spcPct val="0"/>
        </a:spcAft>
        <a:defRPr sz="3700">
          <a:solidFill>
            <a:schemeClr val="tx2"/>
          </a:solidFill>
          <a:latin typeface="Arial" charset="0"/>
          <a:ea typeface="宋体" charset="-122"/>
        </a:defRPr>
      </a:lvl8pPr>
      <a:lvl9pPr marL="1828800" algn="ctr" defTabSz="801688" rtl="0" fontAlgn="base">
        <a:spcBef>
          <a:spcPct val="0"/>
        </a:spcBef>
        <a:spcAft>
          <a:spcPct val="0"/>
        </a:spcAft>
        <a:defRPr sz="3700">
          <a:solidFill>
            <a:schemeClr val="tx2"/>
          </a:solidFill>
          <a:latin typeface="Arial" charset="0"/>
          <a:ea typeface="宋体" charset="-122"/>
        </a:defRPr>
      </a:lvl9pPr>
    </p:titleStyle>
    <p:bodyStyle>
      <a:lvl1pPr marL="301625" indent="-301625" algn="l" defTabSz="801688" rtl="0" fontAlgn="base">
        <a:spcBef>
          <a:spcPct val="20000"/>
        </a:spcBef>
        <a:spcAft>
          <a:spcPct val="0"/>
        </a:spcAft>
        <a:buChar char="•"/>
        <a:defRPr sz="2800">
          <a:solidFill>
            <a:schemeClr val="tx1"/>
          </a:solidFill>
          <a:latin typeface="+mn-lt"/>
          <a:ea typeface="+mn-ea"/>
          <a:cs typeface="+mn-cs"/>
        </a:defRPr>
      </a:lvl1pPr>
      <a:lvl2pPr marL="654050" indent="-252413" algn="l" defTabSz="801688" rtl="0" fontAlgn="base">
        <a:spcBef>
          <a:spcPct val="20000"/>
        </a:spcBef>
        <a:spcAft>
          <a:spcPct val="0"/>
        </a:spcAft>
        <a:buChar char="–"/>
        <a:defRPr sz="2500">
          <a:solidFill>
            <a:schemeClr val="tx1"/>
          </a:solidFill>
          <a:latin typeface="+mn-lt"/>
          <a:ea typeface="+mn-ea"/>
        </a:defRPr>
      </a:lvl2pPr>
      <a:lvl3pPr marL="1003300" indent="-201613" algn="l" defTabSz="801688" rtl="0" fontAlgn="base">
        <a:spcBef>
          <a:spcPct val="20000"/>
        </a:spcBef>
        <a:spcAft>
          <a:spcPct val="0"/>
        </a:spcAft>
        <a:buChar char="•"/>
        <a:defRPr sz="2200">
          <a:solidFill>
            <a:schemeClr val="tx1"/>
          </a:solidFill>
          <a:latin typeface="+mn-lt"/>
          <a:ea typeface="+mn-ea"/>
        </a:defRPr>
      </a:lvl3pPr>
      <a:lvl4pPr marL="1400175" indent="-198438" algn="l" defTabSz="801688" rtl="0" fontAlgn="base">
        <a:spcBef>
          <a:spcPct val="20000"/>
        </a:spcBef>
        <a:spcAft>
          <a:spcPct val="0"/>
        </a:spcAft>
        <a:buChar char="–"/>
        <a:defRPr sz="1700">
          <a:solidFill>
            <a:schemeClr val="tx1"/>
          </a:solidFill>
          <a:latin typeface="+mn-lt"/>
          <a:ea typeface="+mn-ea"/>
        </a:defRPr>
      </a:lvl4pPr>
      <a:lvl5pPr marL="1800225" indent="-200025" algn="l" defTabSz="801688" rtl="0" fontAlgn="base">
        <a:spcBef>
          <a:spcPct val="20000"/>
        </a:spcBef>
        <a:spcAft>
          <a:spcPct val="0"/>
        </a:spcAft>
        <a:buChar char="»"/>
        <a:defRPr sz="1700">
          <a:solidFill>
            <a:schemeClr val="tx1"/>
          </a:solidFill>
          <a:latin typeface="+mn-lt"/>
          <a:ea typeface="+mn-ea"/>
        </a:defRPr>
      </a:lvl5pPr>
      <a:lvl6pPr marL="2257425" indent="-200025" algn="l" defTabSz="801688" rtl="0" fontAlgn="base">
        <a:spcBef>
          <a:spcPct val="20000"/>
        </a:spcBef>
        <a:spcAft>
          <a:spcPct val="0"/>
        </a:spcAft>
        <a:buChar char="»"/>
        <a:defRPr sz="1700">
          <a:solidFill>
            <a:schemeClr val="tx1"/>
          </a:solidFill>
          <a:latin typeface="+mn-lt"/>
          <a:ea typeface="+mn-ea"/>
        </a:defRPr>
      </a:lvl6pPr>
      <a:lvl7pPr marL="2714625" indent="-200025" algn="l" defTabSz="801688" rtl="0" fontAlgn="base">
        <a:spcBef>
          <a:spcPct val="20000"/>
        </a:spcBef>
        <a:spcAft>
          <a:spcPct val="0"/>
        </a:spcAft>
        <a:buChar char="»"/>
        <a:defRPr sz="1700">
          <a:solidFill>
            <a:schemeClr val="tx1"/>
          </a:solidFill>
          <a:latin typeface="+mn-lt"/>
          <a:ea typeface="+mn-ea"/>
        </a:defRPr>
      </a:lvl7pPr>
      <a:lvl8pPr marL="3171825" indent="-200025" algn="l" defTabSz="801688" rtl="0" fontAlgn="base">
        <a:spcBef>
          <a:spcPct val="20000"/>
        </a:spcBef>
        <a:spcAft>
          <a:spcPct val="0"/>
        </a:spcAft>
        <a:buChar char="»"/>
        <a:defRPr sz="1700">
          <a:solidFill>
            <a:schemeClr val="tx1"/>
          </a:solidFill>
          <a:latin typeface="+mn-lt"/>
          <a:ea typeface="+mn-ea"/>
        </a:defRPr>
      </a:lvl8pPr>
      <a:lvl9pPr marL="3629025" indent="-200025" algn="l" defTabSz="801688" rtl="0" fontAlgn="base">
        <a:spcBef>
          <a:spcPct val="20000"/>
        </a:spcBef>
        <a:spcAft>
          <a:spcPct val="0"/>
        </a:spcAft>
        <a:buChar char="»"/>
        <a:defRPr sz="17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19.e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18.emf"/><Relationship Id="rId4" Type="http://schemas.openxmlformats.org/officeDocument/2006/relationships/oleObject" Target="../embeddings/oleObject3.bin"/></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cid:_1_08F4DFFC08F4DA8800702F30862578EC" TargetMode="External"/><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cid:image001.png@01CD7BE0.E1EC6870" TargetMode="External"/><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94.wmf"/><Relationship Id="rId5" Type="http://schemas.openxmlformats.org/officeDocument/2006/relationships/oleObject" Target="../embeddings/oleObject5.bin"/><Relationship Id="rId4" Type="http://schemas.openxmlformats.org/officeDocument/2006/relationships/image" Target="../media/image9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cid:image004.png@01CD798D.E344D0E0" TargetMode="External"/><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99.wmf"/><Relationship Id="rId4" Type="http://schemas.openxmlformats.org/officeDocument/2006/relationships/oleObject" Target="../embeddings/oleObject6.bin"/></Relationships>
</file>

<file path=ppt/slides/_rels/slide12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cid:image008.png@01CD7C6F.F902B250"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103.wmf"/><Relationship Id="rId4" Type="http://schemas.openxmlformats.org/officeDocument/2006/relationships/oleObject" Target="../embeddings/oleObject7.bin"/></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98.xml"/><Relationship Id="rId7" Type="http://schemas.openxmlformats.org/officeDocument/2006/relationships/image" Target="../media/image105.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9.bin"/><Relationship Id="rId5" Type="http://schemas.openxmlformats.org/officeDocument/2006/relationships/image" Target="../media/image104.wmf"/><Relationship Id="rId4" Type="http://schemas.openxmlformats.org/officeDocument/2006/relationships/oleObject" Target="../embeddings/oleObject8.bin"/></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106.wmf"/><Relationship Id="rId4" Type="http://schemas.openxmlformats.org/officeDocument/2006/relationships/oleObject" Target="../embeddings/oleObject10.bin"/></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107.wmf"/></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108.wmf"/></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109.wmf"/></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110.wmf"/></Relationships>
</file>

<file path=ppt/slides/_rels/slide1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0.xml"/><Relationship Id="rId1" Type="http://schemas.openxmlformats.org/officeDocument/2006/relationships/slideLayout" Target="../slideLayouts/slideLayout8.xml"/></Relationships>
</file>

<file path=ppt/slides/_rels/slide13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01.xml"/><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3.xml"/><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04.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7.xml"/><Relationship Id="rId1" Type="http://schemas.openxmlformats.org/officeDocument/2006/relationships/slideLayout" Target="../slideLayouts/slideLayout8.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22.png"/></Relationships>
</file>

<file path=ppt/slides/_rels/slide14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8.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9.e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8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hyperlink" Target="http://support.huawei.com/hdx/pages/DOC100035279731189423/03/DOC100035279731189423/03/resources/hert/mbts/mml/comm/mml/mod_gtpu.html"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notesSlide" Target="../notesSlides/notesSlide9.xml"/><Relationship Id="rId7" Type="http://schemas.openxmlformats.org/officeDocument/2006/relationships/image" Target="../media/image15.jpeg"/><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14.jpeg"/><Relationship Id="rId11" Type="http://schemas.openxmlformats.org/officeDocument/2006/relationships/image" Target="../media/image11.png"/><Relationship Id="rId5" Type="http://schemas.openxmlformats.org/officeDocument/2006/relationships/image" Target="../media/image13.png"/><Relationship Id="rId10" Type="http://schemas.openxmlformats.org/officeDocument/2006/relationships/oleObject" Target="../embeddings/oleObject2.bin"/><Relationship Id="rId4" Type="http://schemas.openxmlformats.org/officeDocument/2006/relationships/image" Target="../media/image12.jpeg"/><Relationship Id="rId9" Type="http://schemas.openxmlformats.org/officeDocument/2006/relationships/image" Target="../media/image17.jpe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8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428" name="Rectangle 36"/>
          <p:cNvSpPr>
            <a:spLocks noGrp="1" noChangeArrowheads="1"/>
          </p:cNvSpPr>
          <p:nvPr>
            <p:ph type="ctrTitle"/>
          </p:nvPr>
        </p:nvSpPr>
        <p:spPr>
          <a:xfrm>
            <a:off x="647700" y="1392238"/>
            <a:ext cx="5453555" cy="1666875"/>
          </a:xfrm>
        </p:spPr>
        <p:txBody>
          <a:bodyPr/>
          <a:lstStyle/>
          <a:p>
            <a:r>
              <a:rPr lang="en-US" altLang="zh-CN" dirty="0" smtClean="0"/>
              <a:t>eNodeB LTE </a:t>
            </a:r>
            <a:r>
              <a:rPr lang="zh-CN" altLang="en-US" dirty="0" smtClean="0"/>
              <a:t>传输故障专题</a:t>
            </a:r>
            <a:endParaRPr lang="zh-CN" altLang="en-US" dirty="0"/>
          </a:p>
        </p:txBody>
      </p:sp>
      <p:sp>
        <p:nvSpPr>
          <p:cNvPr id="1211430" name="DtsShapeName" descr="4D8CC8E7GB965315C55EB3D5@EG@1CEG098AA\9;&gt;@DE71139125!!!BIHO@]e71139125!@5E15C21102E29D086D浇唆尼写蓟黔ⅹ郑颂籽吓泞变W0/1/qnu!!!!!!!!!!!!!!!!!!!!!!!!!!!!!!!!!!!!!!!!!!!!!!!!!!!!!!!!!!!!!!!!!!!!!!!!!!!!!!!!!!!!!!!!!!!!!!!!!!!!!!!!!!!!!!!!!!!!!!!!!!!!!!!!!!!!!!!!!!!!!!!!!!!!!!!!!!!!!!!!!!!!!!!!!!!!!!!!!!!!!!!!!!!!!!!!!!!!!!!!!!!!!!!!!!!!!!!!!!!!!!!!!!!!!!!!!!!!!!!!!!!!!!!!!!!!!!!!!!!!!!!!!!!!!!!!!!!!!!!!!!!!!!!!!!!!!!!!!!!!!!!!!!!!!!!!!!!!!!!!!!!!!!!!!!!!!!!!!!!!!!!!!!!!!!!!!!!!!!!!!!!!!!!!!!!!!!!!!!!!!!!!!!!!!!!!!!!!!!!!!!!!!!!!!!!!!!!!!!!!!!!!!!!!!!!!!!!!!!!!!!!!!!!!!!!!!!!!!!!!!!!!!!!!!!!!!!!!!!!!!!!!!!!!!!!!!!!!!!!!!!!!!!!!!!!!!!!!!!!!!!!!!!!!!!!!!!!!!!!!!!!!!!!!!!!!!!!!!!!!!!!!!!!!!!!!!!!!!!!!!!!!!!!!!!!!!!!!!!!!!!!!!!!!!!!!!!!!!!!!!!!!!!!!!!!!!!!!!!!!!!!!!!!!!!!!!!!!!!!!!!!!!!!!!!!!!!!!!!!!!!!!!!!!!!!!!!!!!!!!!!!!!!!!!!!!!!!!!!!!!!!!!!!!!!!!!!!!!!!!!!!!!!!!!!!!!!!!!!!!!!!!!!!!!!!!!!!!!!!!!!!!!!!!!!!!!!!!!!!!!!!!!!!!!!!!!!!!!!!!!!!!!!!!!!!!!!!!!!!!!!!!!!!!!!!!!!!!!!!!!!!!!!!!!!!!!!!!!!!!!!!!!!!!!!!!!!!!!!!!!!!!!!!!!!!!!!!!!!!!!!!!!!!!!!!!!!!!!!!!!!!!!!!!!!!!!!!!!!!!!!!!!!!!!!!!!!!!!!!!!!!!!!!!!!!!!!!!!!!!!!!!!!!!!!!!!!!!!!!!!!!!!!!!!!!!!!!!!!!!!!!!!!!!!!!!!!!!!!!!!!!!!!!!!!!!!!!!!!!!!!!!!!!!!!!!!!!!!!!!!!!!!!!!!!!!!!!!!!!!!!!!!!!!!!!!!!!!!!!!!!!!!!!!!!!!!!!!!!!!!!!!!!!!!!!!!!!!!!!!!!!!!!!!!!!!!!!!!!!!!!!!!!!!!!!!!!!!!!!!!!!!!!!!!!!!!!!!!!!!!!!!!!!!!!!!!!!!!!!!!!!!!!!!!!!!!!!!!!!!!!!!!!!!!!!!!!!!!!!!!!!!!!!!!!!!!!!!!!!!!!!!!!!!!!!!!!!!!!!!!!!!!!!!!!!!!!!!!!!!!!!!!!!!!!!!!!!!!!!!!!!!!!!!!!!!!!!!!!!!!!!!!!!!!!!!!!!!!!!!!!!!!!!!!!!!!!!!!!!!!!!!!!!!!!!!!!!!!!!!!!!!!!!!!!!!!!!!!!!!!!!!!!!!!!!!!!!!!!!!!!!!!!!!!!!!!!!!!!!!!!!!!!!!!!!!!!!!!!!!!!!!!!!!!!!!!!!!!!!!!!!!!!!!!!!!!!!!!!!!!!!!!!!!!!!!!!!!!!!!!!!!!!!!!!!!!!!!!!!!!!!!!!!!!!!!!!!!!!!!!!!!!!!!!!!!!!!!!!!!!!!!!!!!!!!!!!!!!!!!!!!!!!!!!!!!!!!!!!!!!!!!!!!!!!!!!!!!!!!!!!!!!!!!!!!!!!!!!!!!!!!!!!!!!!!!!!!!!!!!!!!!!!!!!!!!!!!!!!!!!!!!!!!!!!!!!!!!!!!!!!!!!!!!!!!!!!!!!!!!!!!!!!!!!!!!!!!!!!!!!!!!!!!!!!!!!!!!!!!!!!!!!!!!!!!!!!!!!!!!!!!!!!!!!!!!!!!!!!!!!!!!!!!!!!!!!!!!!!!!!!!!!!!!!!!!!!!!!!!!!!!!!!!!!!!!!!!!!!!!!!!!!!!!!!!!!!!!!!!!!!!!!!!!!!!!!!!!!!!!!!!!!!!!!!!!!!!!!!!!!!!!!!!!!!!!!!!!!!!!!!!!!!!!!!!!!!!!!!!!!!!!!!!!!!!!!!!!!!!!!!!!!!!!!!!!!!!!!!!!!!!!!!!!!!!!!!!!!!!!!!!!!!!!!!!!!!!!!!!!!!!!!!!!!!!!!!!!!!!!!!!!!!!!!!!!!!!!!!!!!!!!!!!!!!!!!!!!!!!!!!!!!!!!!!!!!!!!!!!!!!!!!!!!!!!!!!!!!!!!!!!!!!!!!!!!!!!!!!!!!!!!!!!!!!!!!!!!!!!!!!!!!!!!!!!!!!!!!!!!!!!!!!!!!!!!!!!!!!!!!!!!!!!!!1!?" hidden="1"/>
          <p:cNvSpPr>
            <a:spLocks noChangeArrowheads="1"/>
          </p:cNvSpPr>
          <p:nvPr/>
        </p:nvSpPr>
        <p:spPr bwMode="auto">
          <a:xfrm>
            <a:off x="0" y="0"/>
            <a:ext cx="1588" cy="1588"/>
          </a:xfrm>
          <a:custGeom>
            <a:avLst/>
            <a:gdLst>
              <a:gd name="T0" fmla="*/ 10860 w 21600"/>
              <a:gd name="T1" fmla="*/ 2187 h 21600"/>
              <a:gd name="T2" fmla="*/ 2928 w 21600"/>
              <a:gd name="T3" fmla="*/ 10800 h 21600"/>
              <a:gd name="T4" fmla="*/ 10860 w 21600"/>
              <a:gd name="T5" fmla="*/ 21600 h 21600"/>
              <a:gd name="T6" fmla="*/ 18672 w 21600"/>
              <a:gd name="T7" fmla="*/ 10800 h 21600"/>
              <a:gd name="T8" fmla="*/ 17694720 60000 65536"/>
              <a:gd name="T9" fmla="*/ 11796480 60000 65536"/>
              <a:gd name="T10" fmla="*/ 5898240 60000 65536"/>
              <a:gd name="T11" fmla="*/ 0 60000 65536"/>
              <a:gd name="T12" fmla="*/ 5037 w 21600"/>
              <a:gd name="T13" fmla="*/ 2277 h 21600"/>
              <a:gd name="T14" fmla="*/ 16557 w 21600"/>
              <a:gd name="T15" fmla="*/ 13677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chemeClr val="accent1"/>
          </a:solidFill>
          <a:ln w="9525" algn="ctr">
            <a:solidFill>
              <a:schemeClr val="tx1"/>
            </a:solidFill>
            <a:miter lim="800000"/>
            <a:headEnd/>
            <a:tailEnd/>
          </a:ln>
          <a:effectLst/>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zh-CN" altLang="en-US" dirty="0" smtClean="0"/>
              <a:t>故障定位方法</a:t>
            </a:r>
          </a:p>
        </p:txBody>
      </p:sp>
      <p:sp>
        <p:nvSpPr>
          <p:cNvPr id="18435" name="内容占位符 2"/>
          <p:cNvSpPr>
            <a:spLocks noGrp="1"/>
          </p:cNvSpPr>
          <p:nvPr>
            <p:ph idx="1"/>
          </p:nvPr>
        </p:nvSpPr>
        <p:spPr/>
        <p:txBody>
          <a:bodyPr/>
          <a:lstStyle/>
          <a:p>
            <a:pPr>
              <a:defRPr/>
            </a:pPr>
            <a:r>
              <a:rPr lang="zh-CN" altLang="zh-CN" sz="2400" dirty="0" smtClean="0">
                <a:latin typeface="+mn-ea"/>
                <a:cs typeface="Times New Roman" pitchFamily="18" charset="0"/>
              </a:rPr>
              <a:t>常用的故障</a:t>
            </a:r>
            <a:r>
              <a:rPr lang="zh-CN" altLang="en-US" sz="2400" dirty="0" smtClean="0">
                <a:latin typeface="+mn-ea"/>
                <a:cs typeface="Times New Roman" pitchFamily="18" charset="0"/>
              </a:rPr>
              <a:t>处理</a:t>
            </a:r>
            <a:r>
              <a:rPr lang="zh-CN" altLang="zh-CN" sz="2400" dirty="0" smtClean="0">
                <a:latin typeface="+mn-ea"/>
                <a:cs typeface="Times New Roman" pitchFamily="18" charset="0"/>
              </a:rPr>
              <a:t>方法</a:t>
            </a:r>
            <a:endParaRPr lang="en-US" altLang="zh-CN" sz="2400" dirty="0" smtClean="0">
              <a:latin typeface="+mn-ea"/>
              <a:cs typeface="Times New Roman" pitchFamily="18" charset="0"/>
            </a:endParaRPr>
          </a:p>
          <a:p>
            <a:pPr lvl="1">
              <a:defRPr/>
            </a:pPr>
            <a:r>
              <a:rPr lang="zh-CN" altLang="en-US" dirty="0" smtClean="0">
                <a:latin typeface="+mn-ea"/>
                <a:cs typeface="Times New Roman" pitchFamily="18" charset="0"/>
              </a:rPr>
              <a:t>分层法</a:t>
            </a:r>
          </a:p>
          <a:p>
            <a:pPr lvl="1">
              <a:defRPr/>
            </a:pPr>
            <a:r>
              <a:rPr lang="zh-CN" altLang="en-US" dirty="0" smtClean="0">
                <a:latin typeface="+mn-ea"/>
                <a:cs typeface="Times New Roman" pitchFamily="18" charset="0"/>
              </a:rPr>
              <a:t>分段法</a:t>
            </a:r>
          </a:p>
          <a:p>
            <a:pPr lvl="1">
              <a:defRPr/>
            </a:pPr>
            <a:r>
              <a:rPr lang="zh-CN" altLang="en-US" dirty="0" smtClean="0">
                <a:latin typeface="+mn-ea"/>
                <a:cs typeface="Times New Roman" pitchFamily="18" charset="0"/>
              </a:rPr>
              <a:t>替换法</a:t>
            </a:r>
          </a:p>
          <a:p>
            <a:pPr>
              <a:defRPr/>
            </a:pPr>
            <a:r>
              <a:rPr lang="zh-CN" altLang="en-US" sz="2400" dirty="0" smtClean="0">
                <a:solidFill>
                  <a:srgbClr val="000000"/>
                </a:solidFill>
                <a:latin typeface="+mn-ea"/>
                <a:cs typeface="Times New Roman" pitchFamily="18" charset="0"/>
              </a:rPr>
              <a:t>在实际网络故障排错时，可以先采用分段法确定故障点，再通过分层或其它方法排除故障</a:t>
            </a:r>
            <a:endParaRPr lang="zh-CN" altLang="en-US" sz="2400" dirty="0" smtClean="0">
              <a:latin typeface="+mn-ea"/>
              <a:cs typeface="Times New Roman" pitchFamily="18" charset="0"/>
            </a:endParaRPr>
          </a:p>
        </p:txBody>
      </p:sp>
      <p:sp>
        <p:nvSpPr>
          <p:cNvPr id="21508" name="灯片编号占位符 3"/>
          <p:cNvSpPr>
            <a:spLocks noGrp="1"/>
          </p:cNvSpPr>
          <p:nvPr>
            <p:ph type="sldNum" sz="quarter" idx="10"/>
          </p:nvPr>
        </p:nvSpPr>
        <p:spPr>
          <a:noFill/>
        </p:spPr>
        <p:txBody>
          <a:bodyPr/>
          <a:lstStyle/>
          <a:p>
            <a:r>
              <a:rPr lang="en-US" altLang="zh-CN" smtClean="0"/>
              <a:t>Page</a:t>
            </a:r>
            <a:fld id="{012FEA08-CA07-43FA-9AF6-37AF173182CA}" type="slidenum">
              <a:rPr lang="en-US" altLang="zh-CN" smtClean="0"/>
              <a:pPr/>
              <a:t>9</a:t>
            </a:fld>
            <a:endParaRPr lang="en-US" altLang="zh-CN" smtClean="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维护链路连通性检测</a:t>
            </a:r>
            <a:endParaRPr lang="zh-CN" altLang="en-US" dirty="0"/>
          </a:p>
        </p:txBody>
      </p:sp>
      <p:sp>
        <p:nvSpPr>
          <p:cNvPr id="3" name="内容占位符 2"/>
          <p:cNvSpPr>
            <a:spLocks noGrp="1"/>
          </p:cNvSpPr>
          <p:nvPr>
            <p:ph idx="1"/>
          </p:nvPr>
        </p:nvSpPr>
        <p:spPr/>
        <p:txBody>
          <a:bodyPr/>
          <a:lstStyle/>
          <a:p>
            <a:r>
              <a:rPr lang="en-US" altLang="zh-CN" dirty="0" smtClean="0"/>
              <a:t>U2000</a:t>
            </a:r>
            <a:r>
              <a:rPr lang="zh-CN" altLang="en-US" dirty="0" smtClean="0"/>
              <a:t>服务器上用</a:t>
            </a:r>
            <a:r>
              <a:rPr lang="en-US" altLang="zh-CN" dirty="0" smtClean="0"/>
              <a:t>putty</a:t>
            </a:r>
            <a:r>
              <a:rPr lang="zh-CN" altLang="en-US" dirty="0" smtClean="0"/>
              <a:t>软件登陆使用</a:t>
            </a:r>
            <a:r>
              <a:rPr lang="en-US" altLang="zh-CN" dirty="0" smtClean="0"/>
              <a:t>Ping</a:t>
            </a:r>
            <a:r>
              <a:rPr lang="zh-CN" altLang="en-US" dirty="0" smtClean="0"/>
              <a:t>、</a:t>
            </a:r>
            <a:r>
              <a:rPr lang="en-US" altLang="zh-CN" dirty="0" err="1" smtClean="0"/>
              <a:t>Traceroute</a:t>
            </a:r>
            <a:endParaRPr lang="en-US" altLang="zh-CN" dirty="0" smtClean="0"/>
          </a:p>
          <a:p>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r>
              <a:rPr lang="en-US" altLang="zh-CN" smtClean="0"/>
              <a:t>Page</a:t>
            </a:r>
            <a:fld id="{B77D227A-1AE4-4BCD-9973-754D0181BA73}" type="slidenum">
              <a:rPr lang="en-US" altLang="zh-CN" smtClean="0"/>
              <a:pPr/>
              <a:t>99</a:t>
            </a:fld>
            <a:endParaRPr lang="en-US" altLang="zh-CN"/>
          </a:p>
        </p:txBody>
      </p:sp>
      <p:pic>
        <p:nvPicPr>
          <p:cNvPr id="7171" name="Picture 3"/>
          <p:cNvPicPr>
            <a:picLocks noChangeAspect="1" noChangeArrowheads="1"/>
          </p:cNvPicPr>
          <p:nvPr/>
        </p:nvPicPr>
        <p:blipFill>
          <a:blip r:embed="rId3" cstate="print"/>
          <a:srcRect/>
          <a:stretch>
            <a:fillRect/>
          </a:stretch>
        </p:blipFill>
        <p:spPr bwMode="auto">
          <a:xfrm>
            <a:off x="1390650" y="2130928"/>
            <a:ext cx="6361113" cy="3829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eNodeB</a:t>
            </a:r>
            <a:r>
              <a:rPr lang="zh-CN" altLang="en-US" dirty="0" smtClean="0"/>
              <a:t> </a:t>
            </a:r>
            <a:r>
              <a:rPr lang="en-US" altLang="zh-CN" dirty="0" smtClean="0"/>
              <a:t>MAC</a:t>
            </a:r>
            <a:r>
              <a:rPr lang="zh-CN" altLang="en-US" dirty="0" smtClean="0"/>
              <a:t>跟踪分析</a:t>
            </a:r>
            <a:endParaRPr lang="zh-CN" altLang="en-US" dirty="0"/>
          </a:p>
        </p:txBody>
      </p:sp>
      <p:sp>
        <p:nvSpPr>
          <p:cNvPr id="3" name="内容占位符 2"/>
          <p:cNvSpPr>
            <a:spLocks noGrp="1"/>
          </p:cNvSpPr>
          <p:nvPr>
            <p:ph idx="1"/>
          </p:nvPr>
        </p:nvSpPr>
        <p:spPr/>
        <p:txBody>
          <a:bodyPr/>
          <a:lstStyle/>
          <a:p>
            <a:r>
              <a:rPr lang="en-US" altLang="zh-CN" dirty="0" smtClean="0"/>
              <a:t>eNodeB</a:t>
            </a:r>
            <a:r>
              <a:rPr lang="zh-CN" altLang="en-US" dirty="0" smtClean="0"/>
              <a:t>侧开启</a:t>
            </a:r>
            <a:r>
              <a:rPr lang="en-US" altLang="zh-CN" dirty="0" smtClean="0"/>
              <a:t>MAC</a:t>
            </a:r>
            <a:r>
              <a:rPr lang="zh-CN" altLang="en-US" dirty="0" smtClean="0"/>
              <a:t>跟踪</a:t>
            </a:r>
            <a:endParaRPr lang="en-US" altLang="zh-CN" dirty="0" smtClean="0"/>
          </a:p>
        </p:txBody>
      </p:sp>
      <p:sp>
        <p:nvSpPr>
          <p:cNvPr id="4" name="灯片编号占位符 3"/>
          <p:cNvSpPr>
            <a:spLocks noGrp="1"/>
          </p:cNvSpPr>
          <p:nvPr>
            <p:ph type="sldNum" sz="quarter" idx="10"/>
          </p:nvPr>
        </p:nvSpPr>
        <p:spPr/>
        <p:txBody>
          <a:bodyPr/>
          <a:lstStyle/>
          <a:p>
            <a:r>
              <a:rPr lang="en-US" altLang="zh-CN" smtClean="0"/>
              <a:t>Page</a:t>
            </a:r>
            <a:fld id="{B77D227A-1AE4-4BCD-9973-754D0181BA73}" type="slidenum">
              <a:rPr lang="en-US" altLang="zh-CN" smtClean="0"/>
              <a:pPr/>
              <a:t>100</a:t>
            </a:fld>
            <a:endParaRPr lang="en-US" altLang="zh-CN"/>
          </a:p>
        </p:txBody>
      </p:sp>
      <p:pic>
        <p:nvPicPr>
          <p:cNvPr id="10242" name="Picture 2"/>
          <p:cNvPicPr>
            <a:picLocks noChangeAspect="1" noChangeArrowheads="1"/>
          </p:cNvPicPr>
          <p:nvPr/>
        </p:nvPicPr>
        <p:blipFill>
          <a:blip r:embed="rId3" cstate="print"/>
          <a:srcRect/>
          <a:stretch>
            <a:fillRect/>
          </a:stretch>
        </p:blipFill>
        <p:spPr bwMode="auto">
          <a:xfrm>
            <a:off x="414338" y="2079920"/>
            <a:ext cx="8313737" cy="4000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a:stretch>
            <a:fillRect/>
          </a:stretch>
        </p:blipFill>
        <p:spPr bwMode="auto">
          <a:xfrm>
            <a:off x="740370" y="1346540"/>
            <a:ext cx="7124700" cy="4838700"/>
          </a:xfrm>
          <a:prstGeom prst="rect">
            <a:avLst/>
          </a:prstGeom>
          <a:noFill/>
          <a:ln w="9525">
            <a:noFill/>
            <a:miter lim="800000"/>
            <a:headEnd/>
            <a:tailEnd/>
          </a:ln>
          <a:effectLst/>
        </p:spPr>
      </p:pic>
      <p:sp>
        <p:nvSpPr>
          <p:cNvPr id="2" name="标题 1"/>
          <p:cNvSpPr>
            <a:spLocks noGrp="1"/>
          </p:cNvSpPr>
          <p:nvPr>
            <p:ph type="title"/>
          </p:nvPr>
        </p:nvSpPr>
        <p:spPr/>
        <p:txBody>
          <a:bodyPr/>
          <a:lstStyle/>
          <a:p>
            <a:r>
              <a:rPr lang="en-US" altLang="zh-CN" dirty="0" smtClean="0"/>
              <a:t>eNodeB</a:t>
            </a:r>
            <a:r>
              <a:rPr lang="zh-CN" altLang="en-US" dirty="0" smtClean="0"/>
              <a:t> </a:t>
            </a:r>
            <a:r>
              <a:rPr lang="en-US" altLang="zh-CN" dirty="0" smtClean="0"/>
              <a:t>MAC</a:t>
            </a:r>
            <a:r>
              <a:rPr lang="zh-CN" altLang="en-US" dirty="0" smtClean="0"/>
              <a:t>跟踪分析</a:t>
            </a:r>
            <a:r>
              <a:rPr lang="en-US" altLang="zh-CN" dirty="0" smtClean="0"/>
              <a:t>(</a:t>
            </a:r>
            <a:r>
              <a:rPr lang="zh-CN" altLang="en-US" dirty="0" smtClean="0"/>
              <a:t>续</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r>
              <a:rPr lang="en-US" altLang="zh-CN" smtClean="0"/>
              <a:t>Page</a:t>
            </a:r>
            <a:fld id="{B77D227A-1AE4-4BCD-9973-754D0181BA73}" type="slidenum">
              <a:rPr lang="en-US" altLang="zh-CN" smtClean="0"/>
              <a:pPr/>
              <a:t>101</a:t>
            </a:fld>
            <a:endParaRPr lang="en-US" altLang="zh-CN"/>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srcRect/>
          <a:stretch>
            <a:fillRect/>
          </a:stretch>
        </p:blipFill>
        <p:spPr bwMode="auto">
          <a:xfrm>
            <a:off x="740274" y="1264345"/>
            <a:ext cx="7216140" cy="4937760"/>
          </a:xfrm>
          <a:prstGeom prst="rect">
            <a:avLst/>
          </a:prstGeom>
          <a:noFill/>
          <a:ln w="9525">
            <a:noFill/>
            <a:miter lim="800000"/>
            <a:headEnd/>
            <a:tailEnd/>
          </a:ln>
          <a:effectLst/>
        </p:spPr>
      </p:pic>
      <p:sp>
        <p:nvSpPr>
          <p:cNvPr id="2" name="标题 1"/>
          <p:cNvSpPr>
            <a:spLocks noGrp="1"/>
          </p:cNvSpPr>
          <p:nvPr>
            <p:ph type="title"/>
          </p:nvPr>
        </p:nvSpPr>
        <p:spPr/>
        <p:txBody>
          <a:bodyPr/>
          <a:lstStyle/>
          <a:p>
            <a:r>
              <a:rPr lang="en-US" altLang="zh-CN" dirty="0" smtClean="0"/>
              <a:t>eNodeB</a:t>
            </a:r>
            <a:r>
              <a:rPr lang="zh-CN" altLang="en-US" dirty="0" smtClean="0"/>
              <a:t> </a:t>
            </a:r>
            <a:r>
              <a:rPr lang="en-US" altLang="zh-CN" dirty="0" smtClean="0"/>
              <a:t>MAC</a:t>
            </a:r>
            <a:r>
              <a:rPr lang="zh-CN" altLang="en-US" dirty="0" smtClean="0"/>
              <a:t>跟踪分析</a:t>
            </a:r>
            <a:r>
              <a:rPr lang="en-US" altLang="zh-CN" dirty="0" smtClean="0"/>
              <a:t>(</a:t>
            </a:r>
            <a:r>
              <a:rPr lang="zh-CN" altLang="en-US" dirty="0" smtClean="0"/>
              <a:t>续</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r>
              <a:rPr lang="en-US" altLang="zh-CN" smtClean="0"/>
              <a:t>Page</a:t>
            </a:r>
            <a:fld id="{B77D227A-1AE4-4BCD-9973-754D0181BA73}" type="slidenum">
              <a:rPr lang="en-US" altLang="zh-CN" smtClean="0"/>
              <a:pPr/>
              <a:t>102</a:t>
            </a:fld>
            <a:endParaRPr lang="en-US" altLang="zh-CN"/>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PnP</a:t>
            </a:r>
            <a:r>
              <a:rPr lang="zh-CN" altLang="en-US" dirty="0" smtClean="0"/>
              <a:t>跟踪分析</a:t>
            </a:r>
            <a:endParaRPr lang="zh-CN" altLang="en-US" dirty="0"/>
          </a:p>
        </p:txBody>
      </p:sp>
      <p:sp>
        <p:nvSpPr>
          <p:cNvPr id="3" name="内容占位符 2"/>
          <p:cNvSpPr>
            <a:spLocks noGrp="1"/>
          </p:cNvSpPr>
          <p:nvPr>
            <p:ph idx="1"/>
          </p:nvPr>
        </p:nvSpPr>
        <p:spPr/>
        <p:txBody>
          <a:bodyPr/>
          <a:lstStyle/>
          <a:p>
            <a:r>
              <a:rPr lang="en-US" altLang="zh-CN" dirty="0" smtClean="0"/>
              <a:t>eNodeB</a:t>
            </a:r>
            <a:r>
              <a:rPr lang="zh-CN" altLang="en-US" dirty="0" smtClean="0"/>
              <a:t>侧开启</a:t>
            </a:r>
            <a:r>
              <a:rPr lang="en-US" altLang="zh-CN" dirty="0" smtClean="0"/>
              <a:t>PnP</a:t>
            </a:r>
            <a:r>
              <a:rPr lang="zh-CN" altLang="en-US" dirty="0" smtClean="0"/>
              <a:t>跟踪</a:t>
            </a:r>
            <a:endParaRPr lang="en-US" altLang="zh-CN" dirty="0" smtClean="0"/>
          </a:p>
        </p:txBody>
      </p:sp>
      <p:sp>
        <p:nvSpPr>
          <p:cNvPr id="4" name="灯片编号占位符 3"/>
          <p:cNvSpPr>
            <a:spLocks noGrp="1"/>
          </p:cNvSpPr>
          <p:nvPr>
            <p:ph type="sldNum" sz="quarter" idx="10"/>
          </p:nvPr>
        </p:nvSpPr>
        <p:spPr/>
        <p:txBody>
          <a:bodyPr/>
          <a:lstStyle/>
          <a:p>
            <a:r>
              <a:rPr lang="en-US" altLang="zh-CN" smtClean="0"/>
              <a:t>Page</a:t>
            </a:r>
            <a:fld id="{B77D227A-1AE4-4BCD-9973-754D0181BA73}" type="slidenum">
              <a:rPr lang="en-US" altLang="zh-CN" smtClean="0"/>
              <a:pPr/>
              <a:t>103</a:t>
            </a:fld>
            <a:endParaRPr lang="en-US" altLang="zh-CN"/>
          </a:p>
        </p:txBody>
      </p:sp>
      <p:pic>
        <p:nvPicPr>
          <p:cNvPr id="6146" name="Picture 2"/>
          <p:cNvPicPr>
            <a:picLocks noChangeAspect="1" noChangeArrowheads="1"/>
          </p:cNvPicPr>
          <p:nvPr/>
        </p:nvPicPr>
        <p:blipFill>
          <a:blip r:embed="rId3" cstate="print"/>
          <a:srcRect/>
          <a:stretch>
            <a:fillRect/>
          </a:stretch>
        </p:blipFill>
        <p:spPr bwMode="auto">
          <a:xfrm>
            <a:off x="297946" y="1945985"/>
            <a:ext cx="8507144" cy="424285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灯片编号占位符 3"/>
          <p:cNvSpPr>
            <a:spLocks noGrp="1"/>
          </p:cNvSpPr>
          <p:nvPr>
            <p:ph type="sldNum" sz="quarter" idx="10"/>
          </p:nvPr>
        </p:nvSpPr>
        <p:spPr>
          <a:noFill/>
        </p:spPr>
        <p:txBody>
          <a:bodyPr/>
          <a:lstStyle/>
          <a:p>
            <a:pPr defTabSz="877888"/>
            <a:r>
              <a:rPr lang="en-US" altLang="zh-CN" smtClean="0"/>
              <a:t>Page</a:t>
            </a:r>
            <a:fld id="{EC5BFFBA-35DC-476D-BD25-95335046623C}" type="slidenum">
              <a:rPr lang="en-US" altLang="zh-CN" smtClean="0"/>
              <a:pPr defTabSz="877888"/>
              <a:t>104</a:t>
            </a:fld>
            <a:endParaRPr lang="en-US" altLang="zh-CN" smtClean="0"/>
          </a:p>
        </p:txBody>
      </p:sp>
      <p:sp>
        <p:nvSpPr>
          <p:cNvPr id="61443" name="Rectangle 2"/>
          <p:cNvSpPr>
            <a:spLocks noGrp="1" noChangeArrowheads="1"/>
          </p:cNvSpPr>
          <p:nvPr>
            <p:ph type="title"/>
          </p:nvPr>
        </p:nvSpPr>
        <p:spPr>
          <a:xfrm>
            <a:off x="1317625" y="358775"/>
            <a:ext cx="7054850" cy="868363"/>
          </a:xfrm>
        </p:spPr>
        <p:txBody>
          <a:bodyPr/>
          <a:lstStyle/>
          <a:p>
            <a:pPr eaLnBrk="1" hangingPunct="1"/>
            <a:r>
              <a:rPr lang="zh-CN" altLang="en-US" smtClean="0"/>
              <a:t>目  录</a:t>
            </a:r>
          </a:p>
        </p:txBody>
      </p:sp>
      <p:sp>
        <p:nvSpPr>
          <p:cNvPr id="8196" name="Rectangle 3"/>
          <p:cNvSpPr>
            <a:spLocks noGrp="1" noChangeArrowheads="1"/>
          </p:cNvSpPr>
          <p:nvPr>
            <p:ph type="body" idx="1"/>
          </p:nvPr>
        </p:nvSpPr>
        <p:spPr>
          <a:xfrm>
            <a:off x="652463" y="1376363"/>
            <a:ext cx="7929562" cy="3343275"/>
          </a:xfrm>
        </p:spPr>
        <p:txBody>
          <a:bodyPr/>
          <a:lstStyle/>
          <a:p>
            <a:pPr marL="457200" indent="-457200">
              <a:buClr>
                <a:schemeClr val="tx1"/>
              </a:buClr>
              <a:buSzTx/>
              <a:buFont typeface="+mj-lt"/>
              <a:buAutoNum type="arabicPeriod"/>
              <a:defRPr/>
            </a:pPr>
            <a:r>
              <a:rPr lang="en-US" altLang="zh-CN" dirty="0" smtClean="0">
                <a:solidFill>
                  <a:srgbClr val="777777"/>
                </a:solidFill>
              </a:rPr>
              <a:t>eNodeB</a:t>
            </a:r>
            <a:r>
              <a:rPr lang="zh-CN" altLang="en-US" dirty="0" smtClean="0">
                <a:solidFill>
                  <a:srgbClr val="777777"/>
                </a:solidFill>
              </a:rPr>
              <a:t>传输类故障处理概述</a:t>
            </a:r>
            <a:endParaRPr lang="en-US" altLang="zh-CN" dirty="0" smtClean="0">
              <a:solidFill>
                <a:srgbClr val="777777"/>
              </a:solidFill>
            </a:endParaRPr>
          </a:p>
          <a:p>
            <a:pPr marL="457200" indent="-457200" eaLnBrk="1" hangingPunct="1">
              <a:buClr>
                <a:schemeClr val="tx1"/>
              </a:buClr>
              <a:buSzTx/>
              <a:buFont typeface="+mj-lt"/>
              <a:buAutoNum type="arabicPeriod"/>
              <a:defRPr/>
            </a:pPr>
            <a:r>
              <a:rPr lang="en-US" altLang="zh-CN" dirty="0" smtClean="0">
                <a:solidFill>
                  <a:srgbClr val="777777"/>
                </a:solidFill>
              </a:rPr>
              <a:t>eNodeB</a:t>
            </a:r>
            <a:r>
              <a:rPr lang="zh-CN" altLang="en-US" dirty="0" smtClean="0">
                <a:solidFill>
                  <a:srgbClr val="777777"/>
                </a:solidFill>
              </a:rPr>
              <a:t>传输故障定位分析</a:t>
            </a:r>
            <a:endParaRPr lang="en-US" altLang="zh-CN" dirty="0" smtClean="0">
              <a:solidFill>
                <a:srgbClr val="777777"/>
              </a:solidFill>
            </a:endParaRPr>
          </a:p>
          <a:p>
            <a:pPr marL="457200" indent="-457200">
              <a:buClr>
                <a:schemeClr val="tx1"/>
              </a:buClr>
              <a:buSzTx/>
              <a:buFont typeface="+mj-lt"/>
              <a:buAutoNum type="arabicPeriod"/>
              <a:defRPr/>
            </a:pPr>
            <a:r>
              <a:rPr lang="en-US" altLang="zh-CN" b="1" dirty="0" smtClean="0"/>
              <a:t>eNodeB</a:t>
            </a:r>
            <a:r>
              <a:rPr lang="zh-CN" altLang="en-US" b="1" dirty="0" smtClean="0"/>
              <a:t>传输类故障典型案例分析</a:t>
            </a:r>
            <a:endParaRPr lang="en-US" altLang="zh-CN" b="1" dirty="0" smtClean="0"/>
          </a:p>
          <a:p>
            <a:pPr marL="782638" lvl="1" indent="-381000" eaLnBrk="1" hangingPunct="1">
              <a:buFont typeface="Wingdings" pitchFamily="2" charset="2"/>
              <a:buNone/>
              <a:defRPr/>
            </a:pPr>
            <a:endParaRPr lang="zh-CN" altLang="en-US" dirty="0" smtClean="0">
              <a:solidFill>
                <a:srgbClr val="777777"/>
              </a:solidFill>
            </a:endParaRPr>
          </a:p>
          <a:p>
            <a:pPr marL="771525" lvl="1" indent="-419100" eaLnBrk="1" hangingPunct="1">
              <a:buClr>
                <a:schemeClr val="tx1"/>
              </a:buClr>
              <a:buSzTx/>
              <a:buFont typeface="Wingdings" pitchFamily="2" charset="2"/>
              <a:buNone/>
              <a:defRPr/>
            </a:pPr>
            <a:endParaRPr lang="zh-CN" altLang="en-US" dirty="0" smtClean="0"/>
          </a:p>
          <a:p>
            <a:pPr marL="419100" indent="-419100" eaLnBrk="1" hangingPunct="1">
              <a:buClr>
                <a:schemeClr val="tx1"/>
              </a:buClr>
              <a:buSzTx/>
              <a:buFont typeface="Wingdings" pitchFamily="2" charset="2"/>
              <a:buNone/>
              <a:defRPr/>
            </a:pPr>
            <a:endParaRPr lang="zh-CN" altLang="en-US" dirty="0" smtClean="0"/>
          </a:p>
        </p:txBody>
      </p:sp>
      <p:pic>
        <p:nvPicPr>
          <p:cNvPr id="61445" name="Picture 19" descr="目录 copy"/>
          <p:cNvPicPr>
            <a:picLocks noChangeAspect="1" noChangeArrowheads="1"/>
          </p:cNvPicPr>
          <p:nvPr/>
        </p:nvPicPr>
        <p:blipFill>
          <a:blip r:embed="rId3" cstate="print"/>
          <a:srcRect/>
          <a:stretch>
            <a:fillRect/>
          </a:stretch>
        </p:blipFill>
        <p:spPr bwMode="auto">
          <a:xfrm>
            <a:off x="704850" y="468313"/>
            <a:ext cx="615950" cy="619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1"/>
          <p:cNvSpPr>
            <a:spLocks noGrp="1"/>
          </p:cNvSpPr>
          <p:nvPr>
            <p:ph type="title"/>
          </p:nvPr>
        </p:nvSpPr>
        <p:spPr/>
        <p:txBody>
          <a:bodyPr/>
          <a:lstStyle/>
          <a:p>
            <a:r>
              <a:rPr lang="zh-CN" altLang="en-US" sz="3200" dirty="0" smtClean="0"/>
              <a:t>案例一：光纤损坏引起传输光模块收发异常告警</a:t>
            </a:r>
          </a:p>
        </p:txBody>
      </p:sp>
      <p:sp>
        <p:nvSpPr>
          <p:cNvPr id="92163" name="内容占位符 2"/>
          <p:cNvSpPr>
            <a:spLocks noGrp="1"/>
          </p:cNvSpPr>
          <p:nvPr>
            <p:ph idx="1"/>
          </p:nvPr>
        </p:nvSpPr>
        <p:spPr/>
        <p:txBody>
          <a:bodyPr/>
          <a:lstStyle/>
          <a:p>
            <a:r>
              <a:rPr lang="zh-CN" altLang="en-US" dirty="0" smtClean="0"/>
              <a:t>现象描述</a:t>
            </a:r>
            <a:endParaRPr lang="en-US" altLang="zh-CN" dirty="0" smtClean="0"/>
          </a:p>
          <a:p>
            <a:pPr lvl="1"/>
            <a:r>
              <a:rPr lang="zh-CN" altLang="en-US" dirty="0" smtClean="0"/>
              <a:t>某</a:t>
            </a:r>
            <a:r>
              <a:rPr lang="en-US" altLang="zh-CN" dirty="0" smtClean="0"/>
              <a:t>LTE</a:t>
            </a:r>
            <a:r>
              <a:rPr lang="zh-CN" altLang="en-US" dirty="0" smtClean="0"/>
              <a:t>局点，基站上报“传输光模块收发异常告警”，告警提示原因为“接收功率过低”</a:t>
            </a:r>
            <a:endParaRPr lang="en-US" altLang="zh-CN" dirty="0" smtClean="0"/>
          </a:p>
          <a:p>
            <a:r>
              <a:rPr lang="zh-CN" altLang="en-US" dirty="0" smtClean="0">
                <a:solidFill>
                  <a:srgbClr val="000000"/>
                </a:solidFill>
              </a:rPr>
              <a:t>原因分析</a:t>
            </a:r>
            <a:endParaRPr lang="en-US" altLang="zh-CN" dirty="0" smtClean="0">
              <a:solidFill>
                <a:srgbClr val="000000"/>
              </a:solidFill>
            </a:endParaRPr>
          </a:p>
          <a:p>
            <a:pPr lvl="1"/>
            <a:r>
              <a:rPr lang="zh-CN" altLang="en-US" dirty="0" smtClean="0">
                <a:solidFill>
                  <a:srgbClr val="000000"/>
                </a:solidFill>
              </a:rPr>
              <a:t>本</a:t>
            </a:r>
            <a:r>
              <a:rPr lang="en-US" altLang="zh-CN" dirty="0" smtClean="0">
                <a:solidFill>
                  <a:srgbClr val="000000"/>
                </a:solidFill>
              </a:rPr>
              <a:t>/</a:t>
            </a:r>
            <a:r>
              <a:rPr lang="zh-CN" altLang="en-US" dirty="0" smtClean="0">
                <a:solidFill>
                  <a:srgbClr val="000000"/>
                </a:solidFill>
              </a:rPr>
              <a:t>对端设备光模块未插紧或故障</a:t>
            </a:r>
            <a:endParaRPr lang="en-US" altLang="zh-CN" dirty="0" smtClean="0">
              <a:solidFill>
                <a:srgbClr val="000000"/>
              </a:solidFill>
            </a:endParaRPr>
          </a:p>
          <a:p>
            <a:pPr lvl="1"/>
            <a:r>
              <a:rPr lang="zh-CN" altLang="en-US" dirty="0" smtClean="0">
                <a:solidFill>
                  <a:srgbClr val="000000"/>
                </a:solidFill>
              </a:rPr>
              <a:t>光模块和光纤不匹配</a:t>
            </a:r>
            <a:endParaRPr lang="en-US" altLang="zh-CN" dirty="0" smtClean="0">
              <a:solidFill>
                <a:srgbClr val="000000"/>
              </a:solidFill>
            </a:endParaRPr>
          </a:p>
          <a:p>
            <a:pPr lvl="1"/>
            <a:r>
              <a:rPr lang="zh-CN" altLang="en-US" dirty="0" smtClean="0">
                <a:solidFill>
                  <a:srgbClr val="000000"/>
                </a:solidFill>
              </a:rPr>
              <a:t>本</a:t>
            </a:r>
            <a:r>
              <a:rPr lang="en-US" altLang="zh-CN" dirty="0" smtClean="0">
                <a:solidFill>
                  <a:srgbClr val="000000"/>
                </a:solidFill>
              </a:rPr>
              <a:t>/</a:t>
            </a:r>
            <a:r>
              <a:rPr lang="zh-CN" altLang="en-US" dirty="0" smtClean="0">
                <a:solidFill>
                  <a:srgbClr val="000000"/>
                </a:solidFill>
              </a:rPr>
              <a:t>对端光模块不匹配</a:t>
            </a:r>
            <a:endParaRPr lang="en-US" altLang="zh-CN" dirty="0" smtClean="0">
              <a:solidFill>
                <a:srgbClr val="000000"/>
              </a:solidFill>
            </a:endParaRPr>
          </a:p>
          <a:p>
            <a:pPr lvl="1"/>
            <a:r>
              <a:rPr lang="zh-CN" altLang="en-US" dirty="0" smtClean="0">
                <a:solidFill>
                  <a:srgbClr val="000000"/>
                </a:solidFill>
              </a:rPr>
              <a:t>光纤损坏</a:t>
            </a:r>
            <a:endParaRPr lang="en-US" altLang="zh-CN" dirty="0" smtClean="0">
              <a:solidFill>
                <a:srgbClr val="000000"/>
              </a:solidFill>
            </a:endParaRPr>
          </a:p>
          <a:p>
            <a:pPr lvl="1"/>
            <a:r>
              <a:rPr lang="zh-CN" altLang="en-US" dirty="0" smtClean="0">
                <a:solidFill>
                  <a:srgbClr val="000000"/>
                </a:solidFill>
              </a:rPr>
              <a:t>本</a:t>
            </a:r>
            <a:r>
              <a:rPr lang="en-US" altLang="zh-CN" dirty="0" smtClean="0">
                <a:solidFill>
                  <a:srgbClr val="000000"/>
                </a:solidFill>
              </a:rPr>
              <a:t>/</a:t>
            </a:r>
            <a:r>
              <a:rPr lang="zh-CN" altLang="en-US" dirty="0" smtClean="0">
                <a:solidFill>
                  <a:srgbClr val="000000"/>
                </a:solidFill>
              </a:rPr>
              <a:t>对端设备单板或端口</a:t>
            </a:r>
            <a:r>
              <a:rPr lang="zh-CN" altLang="en-US" smtClean="0">
                <a:solidFill>
                  <a:srgbClr val="000000"/>
                </a:solidFill>
              </a:rPr>
              <a:t>故障</a:t>
            </a:r>
            <a:endParaRPr lang="en-US" altLang="zh-CN" dirty="0" smtClean="0">
              <a:solidFill>
                <a:srgbClr val="000000"/>
              </a:solidFill>
            </a:endParaRPr>
          </a:p>
        </p:txBody>
      </p:sp>
      <p:sp>
        <p:nvSpPr>
          <p:cNvPr id="92164" name="灯片编号占位符 3"/>
          <p:cNvSpPr>
            <a:spLocks noGrp="1"/>
          </p:cNvSpPr>
          <p:nvPr>
            <p:ph type="sldNum" sz="quarter" idx="10"/>
          </p:nvPr>
        </p:nvSpPr>
        <p:spPr>
          <a:noFill/>
        </p:spPr>
        <p:txBody>
          <a:bodyPr/>
          <a:lstStyle/>
          <a:p>
            <a:r>
              <a:rPr lang="en-US" altLang="zh-CN" smtClean="0"/>
              <a:t>Page</a:t>
            </a:r>
            <a:fld id="{96EDAE63-0FDE-481C-9466-6CC3FF42F0B6}" type="slidenum">
              <a:rPr lang="en-US" altLang="zh-CN" smtClean="0"/>
              <a:pPr/>
              <a:t>105</a:t>
            </a:fld>
            <a:endParaRPr lang="en-US" altLang="zh-CN" smtClean="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1"/>
          <p:cNvSpPr>
            <a:spLocks noGrp="1"/>
          </p:cNvSpPr>
          <p:nvPr>
            <p:ph type="title"/>
          </p:nvPr>
        </p:nvSpPr>
        <p:spPr/>
        <p:txBody>
          <a:bodyPr/>
          <a:lstStyle/>
          <a:p>
            <a:r>
              <a:rPr lang="zh-CN" altLang="en-US" smtClean="0"/>
              <a:t>故障处理</a:t>
            </a:r>
          </a:p>
        </p:txBody>
      </p:sp>
      <p:sp>
        <p:nvSpPr>
          <p:cNvPr id="93187" name="内容占位符 2"/>
          <p:cNvSpPr>
            <a:spLocks noGrp="1"/>
          </p:cNvSpPr>
          <p:nvPr>
            <p:ph idx="1"/>
          </p:nvPr>
        </p:nvSpPr>
        <p:spPr/>
        <p:txBody>
          <a:bodyPr/>
          <a:lstStyle/>
          <a:p>
            <a:r>
              <a:rPr lang="zh-CN" altLang="en-US" sz="2000" dirty="0" smtClean="0"/>
              <a:t>处理过程</a:t>
            </a:r>
            <a:endParaRPr lang="en-US" altLang="zh-CN" sz="2000" dirty="0" smtClean="0"/>
          </a:p>
          <a:p>
            <a:pPr lvl="1"/>
            <a:r>
              <a:rPr lang="zh-CN" altLang="en-US" sz="1800" dirty="0" smtClean="0"/>
              <a:t>重新插拔本端和对端光模块，并记录光模块的规格，告警仍然存在</a:t>
            </a:r>
            <a:endParaRPr lang="en-US" altLang="zh-CN" sz="1800" dirty="0" smtClean="0"/>
          </a:p>
          <a:p>
            <a:pPr lvl="1"/>
            <a:r>
              <a:rPr lang="zh-CN" altLang="en-US" sz="1800" dirty="0" smtClean="0"/>
              <a:t>比对基站侧和传输侧的光模块规格，两端均匹配</a:t>
            </a:r>
            <a:endParaRPr lang="en-US" altLang="zh-CN" sz="1800" dirty="0" smtClean="0"/>
          </a:p>
          <a:p>
            <a:pPr lvl="1"/>
            <a:r>
              <a:rPr lang="zh-CN" altLang="en-US" sz="1800" dirty="0" smtClean="0"/>
              <a:t>利用替换法更换两端光模块，告警未消除</a:t>
            </a:r>
            <a:endParaRPr lang="en-US" altLang="zh-CN" sz="1800" dirty="0" smtClean="0"/>
          </a:p>
          <a:p>
            <a:pPr lvl="1"/>
            <a:r>
              <a:rPr lang="zh-CN" altLang="en-US" sz="1800" dirty="0" smtClean="0"/>
              <a:t>检查光模块和光纤的匹配情况，即单模光纤配单模光模块，多模光纤配多模光模块，告警未消除</a:t>
            </a:r>
            <a:endParaRPr lang="en-US" altLang="zh-CN" sz="1800" dirty="0" smtClean="0"/>
          </a:p>
          <a:p>
            <a:pPr lvl="1"/>
            <a:r>
              <a:rPr lang="zh-CN" altLang="en-US" sz="1800" dirty="0" smtClean="0"/>
              <a:t>用光功率计测量两端的收发功率，发现基站侧接收功率比较低</a:t>
            </a:r>
            <a:endParaRPr lang="en-US" altLang="zh-CN" sz="1800" dirty="0" smtClean="0"/>
          </a:p>
          <a:p>
            <a:endParaRPr lang="en-US" altLang="zh-CN" dirty="0" smtClean="0"/>
          </a:p>
          <a:p>
            <a:endParaRPr lang="en-US" altLang="zh-CN" dirty="0" smtClean="0"/>
          </a:p>
          <a:p>
            <a:endParaRPr lang="zh-CN" altLang="en-US" dirty="0" smtClean="0"/>
          </a:p>
        </p:txBody>
      </p:sp>
      <p:sp>
        <p:nvSpPr>
          <p:cNvPr id="93188" name="灯片编号占位符 3"/>
          <p:cNvSpPr>
            <a:spLocks noGrp="1"/>
          </p:cNvSpPr>
          <p:nvPr>
            <p:ph type="sldNum" sz="quarter" idx="10"/>
          </p:nvPr>
        </p:nvSpPr>
        <p:spPr>
          <a:noFill/>
        </p:spPr>
        <p:txBody>
          <a:bodyPr/>
          <a:lstStyle/>
          <a:p>
            <a:r>
              <a:rPr lang="en-US" altLang="zh-CN" smtClean="0"/>
              <a:t>Page</a:t>
            </a:r>
            <a:fld id="{A4F2249E-B6D6-4FF2-AB2C-895D3138571A}" type="slidenum">
              <a:rPr lang="en-US" altLang="zh-CN" smtClean="0"/>
              <a:pPr/>
              <a:t>106</a:t>
            </a:fld>
            <a:endParaRPr lang="en-US" altLang="zh-CN" smtClean="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标题 1"/>
          <p:cNvSpPr>
            <a:spLocks noGrp="1"/>
          </p:cNvSpPr>
          <p:nvPr>
            <p:ph type="title"/>
          </p:nvPr>
        </p:nvSpPr>
        <p:spPr/>
        <p:txBody>
          <a:bodyPr/>
          <a:lstStyle/>
          <a:p>
            <a:r>
              <a:rPr lang="zh-CN" altLang="en-US" smtClean="0"/>
              <a:t>故障定位与处理</a:t>
            </a:r>
          </a:p>
        </p:txBody>
      </p:sp>
      <p:sp>
        <p:nvSpPr>
          <p:cNvPr id="94211" name="内容占位符 2"/>
          <p:cNvSpPr>
            <a:spLocks noGrp="1"/>
          </p:cNvSpPr>
          <p:nvPr>
            <p:ph idx="1"/>
          </p:nvPr>
        </p:nvSpPr>
        <p:spPr/>
        <p:txBody>
          <a:bodyPr/>
          <a:lstStyle/>
          <a:p>
            <a:r>
              <a:rPr lang="zh-CN" altLang="en-US" dirty="0" smtClean="0"/>
              <a:t>故障定位</a:t>
            </a:r>
            <a:endParaRPr lang="en-US" altLang="zh-CN" dirty="0" smtClean="0"/>
          </a:p>
          <a:p>
            <a:pPr lvl="1"/>
            <a:r>
              <a:rPr lang="zh-CN" altLang="en-US" dirty="0" smtClean="0"/>
              <a:t>由于基站到传输设备的光纤损坏导致接收功率过低</a:t>
            </a:r>
            <a:endParaRPr lang="en-US" altLang="zh-CN" dirty="0" smtClean="0"/>
          </a:p>
          <a:p>
            <a:r>
              <a:rPr lang="zh-CN" altLang="en-US" dirty="0" smtClean="0">
                <a:solidFill>
                  <a:srgbClr val="000000"/>
                </a:solidFill>
              </a:rPr>
              <a:t>故障处理</a:t>
            </a:r>
            <a:endParaRPr lang="en-US" altLang="zh-CN" dirty="0" smtClean="0">
              <a:solidFill>
                <a:srgbClr val="000000"/>
              </a:solidFill>
            </a:endParaRPr>
          </a:p>
          <a:p>
            <a:pPr lvl="1"/>
            <a:r>
              <a:rPr lang="zh-CN" altLang="en-US" dirty="0" smtClean="0">
                <a:solidFill>
                  <a:srgbClr val="000000"/>
                </a:solidFill>
              </a:rPr>
              <a:t>联系施工队更换从基站到传输设备间的光纤，告警消除</a:t>
            </a:r>
            <a:endParaRPr lang="en-US" altLang="zh-CN" dirty="0" smtClean="0">
              <a:solidFill>
                <a:srgbClr val="000000"/>
              </a:solidFill>
            </a:endParaRPr>
          </a:p>
          <a:p>
            <a:pPr lvl="1"/>
            <a:endParaRPr lang="zh-CN" altLang="en-US" dirty="0" smtClean="0"/>
          </a:p>
        </p:txBody>
      </p:sp>
      <p:sp>
        <p:nvSpPr>
          <p:cNvPr id="94212" name="灯片编号占位符 3"/>
          <p:cNvSpPr>
            <a:spLocks noGrp="1"/>
          </p:cNvSpPr>
          <p:nvPr>
            <p:ph type="sldNum" sz="quarter" idx="10"/>
          </p:nvPr>
        </p:nvSpPr>
        <p:spPr>
          <a:noFill/>
        </p:spPr>
        <p:txBody>
          <a:bodyPr/>
          <a:lstStyle/>
          <a:p>
            <a:r>
              <a:rPr lang="en-US" altLang="zh-CN" smtClean="0"/>
              <a:t>Page</a:t>
            </a:r>
            <a:fld id="{D705E574-2734-47A9-B344-1E421A5C44E5}" type="slidenum">
              <a:rPr lang="en-US" altLang="zh-CN" smtClean="0"/>
              <a:pPr/>
              <a:t>107</a:t>
            </a:fld>
            <a:endParaRPr lang="en-US" altLang="zh-CN" smtClean="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标题 1"/>
          <p:cNvSpPr>
            <a:spLocks noGrp="1"/>
          </p:cNvSpPr>
          <p:nvPr>
            <p:ph type="title"/>
          </p:nvPr>
        </p:nvSpPr>
        <p:spPr/>
        <p:txBody>
          <a:bodyPr/>
          <a:lstStyle/>
          <a:p>
            <a:r>
              <a:rPr lang="zh-CN" altLang="en-US" sz="3200" dirty="0" smtClean="0"/>
              <a:t>案例二：交换机</a:t>
            </a:r>
            <a:r>
              <a:rPr lang="en-US" altLang="zh-CN" sz="3200" dirty="0" smtClean="0"/>
              <a:t>VLAN</a:t>
            </a:r>
            <a:r>
              <a:rPr lang="zh-CN" altLang="en-US" sz="3200" dirty="0" smtClean="0"/>
              <a:t>端口错接导致</a:t>
            </a:r>
            <a:r>
              <a:rPr lang="en-US" altLang="zh-CN" sz="3200" dirty="0" smtClean="0"/>
              <a:t>S1</a:t>
            </a:r>
            <a:r>
              <a:rPr lang="zh-CN" altLang="en-US" sz="3200" dirty="0" smtClean="0"/>
              <a:t>链路异常</a:t>
            </a:r>
          </a:p>
        </p:txBody>
      </p:sp>
      <p:sp>
        <p:nvSpPr>
          <p:cNvPr id="95235" name="内容占位符 2"/>
          <p:cNvSpPr>
            <a:spLocks noGrp="1"/>
          </p:cNvSpPr>
          <p:nvPr>
            <p:ph idx="1"/>
          </p:nvPr>
        </p:nvSpPr>
        <p:spPr/>
        <p:txBody>
          <a:bodyPr/>
          <a:lstStyle/>
          <a:p>
            <a:r>
              <a:rPr lang="zh-CN" altLang="en-US" dirty="0" smtClean="0"/>
              <a:t>现象描述：</a:t>
            </a:r>
            <a:endParaRPr lang="en-US" altLang="zh-CN" dirty="0" smtClean="0"/>
          </a:p>
          <a:p>
            <a:pPr lvl="1"/>
            <a:r>
              <a:rPr lang="zh-CN" altLang="en-US" dirty="0" smtClean="0"/>
              <a:t>在</a:t>
            </a:r>
            <a:r>
              <a:rPr lang="en-US" altLang="zh-CN" dirty="0" smtClean="0"/>
              <a:t>N</a:t>
            </a:r>
            <a:r>
              <a:rPr lang="zh-CN" altLang="en-US" dirty="0" smtClean="0"/>
              <a:t>国进行</a:t>
            </a:r>
            <a:r>
              <a:rPr lang="en-US" altLang="zh-CN" dirty="0" smtClean="0"/>
              <a:t>LTE</a:t>
            </a:r>
            <a:r>
              <a:rPr lang="zh-CN" altLang="en-US" dirty="0" smtClean="0"/>
              <a:t>开站过程中发现小区无法激活，基站上报“</a:t>
            </a:r>
            <a:r>
              <a:rPr lang="en-US" altLang="zh-CN" dirty="0" smtClean="0"/>
              <a:t>SCTP</a:t>
            </a:r>
            <a:r>
              <a:rPr lang="zh-CN" altLang="en-US" dirty="0" smtClean="0"/>
              <a:t>链路故障告警”</a:t>
            </a:r>
            <a:endParaRPr lang="en-US" altLang="zh-CN" dirty="0" smtClean="0"/>
          </a:p>
          <a:p>
            <a:r>
              <a:rPr lang="zh-CN" altLang="en-US" dirty="0" smtClean="0">
                <a:solidFill>
                  <a:srgbClr val="000000"/>
                </a:solidFill>
              </a:rPr>
              <a:t>原因分析：</a:t>
            </a:r>
            <a:endParaRPr lang="en-US" altLang="zh-CN" dirty="0" smtClean="0">
              <a:solidFill>
                <a:srgbClr val="000000"/>
              </a:solidFill>
            </a:endParaRPr>
          </a:p>
          <a:p>
            <a:pPr lvl="1"/>
            <a:r>
              <a:rPr lang="en-US" altLang="zh-CN" dirty="0" smtClean="0"/>
              <a:t>S1</a:t>
            </a:r>
            <a:r>
              <a:rPr lang="zh-CN" altLang="en-US" dirty="0" smtClean="0"/>
              <a:t>接口的物理层有问题</a:t>
            </a:r>
            <a:endParaRPr lang="en-US" altLang="zh-CN" dirty="0" smtClean="0">
              <a:solidFill>
                <a:srgbClr val="000000"/>
              </a:solidFill>
            </a:endParaRPr>
          </a:p>
          <a:p>
            <a:pPr lvl="1"/>
            <a:r>
              <a:rPr lang="en-US" altLang="zh-CN" dirty="0" smtClean="0"/>
              <a:t>S1</a:t>
            </a:r>
            <a:r>
              <a:rPr lang="zh-CN" altLang="en-US" dirty="0" smtClean="0"/>
              <a:t>接口的</a:t>
            </a:r>
            <a:r>
              <a:rPr lang="en-US" altLang="zh-CN" dirty="0" smtClean="0"/>
              <a:t>IP</a:t>
            </a:r>
            <a:r>
              <a:rPr lang="zh-CN" altLang="en-US" dirty="0" smtClean="0"/>
              <a:t>层配置有问题，包括</a:t>
            </a:r>
            <a:r>
              <a:rPr lang="en-US" altLang="zh-CN" dirty="0" smtClean="0"/>
              <a:t>eNodeB</a:t>
            </a:r>
            <a:r>
              <a:rPr lang="zh-CN" altLang="en-US" dirty="0" smtClean="0"/>
              <a:t>侧以及核心网侧</a:t>
            </a:r>
            <a:endParaRPr lang="en-US" altLang="zh-CN" dirty="0" smtClean="0"/>
          </a:p>
          <a:p>
            <a:pPr lvl="1"/>
            <a:r>
              <a:rPr lang="zh-CN" altLang="en-US" dirty="0" smtClean="0"/>
              <a:t>其它原因</a:t>
            </a:r>
          </a:p>
        </p:txBody>
      </p:sp>
      <p:sp>
        <p:nvSpPr>
          <p:cNvPr id="95236" name="灯片编号占位符 3"/>
          <p:cNvSpPr>
            <a:spLocks noGrp="1"/>
          </p:cNvSpPr>
          <p:nvPr>
            <p:ph type="sldNum" sz="quarter" idx="10"/>
          </p:nvPr>
        </p:nvSpPr>
        <p:spPr>
          <a:noFill/>
        </p:spPr>
        <p:txBody>
          <a:bodyPr/>
          <a:lstStyle/>
          <a:p>
            <a:r>
              <a:rPr lang="en-US" altLang="zh-CN" smtClean="0"/>
              <a:t>Page</a:t>
            </a:r>
            <a:fld id="{2C5A5D13-B0F8-4DFF-901E-AEB17B26558A}" type="slidenum">
              <a:rPr lang="en-US" altLang="zh-CN" smtClean="0"/>
              <a:pPr/>
              <a:t>108</a:t>
            </a:fld>
            <a:endParaRPr lang="en-US" altLang="zh-CN"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标题 1"/>
          <p:cNvSpPr>
            <a:spLocks noGrp="1"/>
          </p:cNvSpPr>
          <p:nvPr>
            <p:ph type="title"/>
          </p:nvPr>
        </p:nvSpPr>
        <p:spPr/>
        <p:txBody>
          <a:bodyPr/>
          <a:lstStyle/>
          <a:p>
            <a:r>
              <a:rPr lang="zh-CN" altLang="en-US" smtClean="0"/>
              <a:t>分层法</a:t>
            </a:r>
          </a:p>
        </p:txBody>
      </p:sp>
      <p:sp>
        <p:nvSpPr>
          <p:cNvPr id="2053" name="内容占位符 2"/>
          <p:cNvSpPr>
            <a:spLocks noGrp="1"/>
          </p:cNvSpPr>
          <p:nvPr>
            <p:ph idx="1"/>
          </p:nvPr>
        </p:nvSpPr>
        <p:spPr/>
        <p:txBody>
          <a:bodyPr/>
          <a:lstStyle/>
          <a:p>
            <a:r>
              <a:rPr lang="en-US" altLang="zh-CN" smtClean="0"/>
              <a:t>S1</a:t>
            </a:r>
            <a:r>
              <a:rPr lang="zh-CN" altLang="en-US" smtClean="0"/>
              <a:t>接口协议栈</a:t>
            </a:r>
          </a:p>
        </p:txBody>
      </p:sp>
      <p:sp>
        <p:nvSpPr>
          <p:cNvPr id="2054" name="灯片编号占位符 3"/>
          <p:cNvSpPr>
            <a:spLocks noGrp="1"/>
          </p:cNvSpPr>
          <p:nvPr>
            <p:ph type="sldNum" sz="quarter" idx="10"/>
          </p:nvPr>
        </p:nvSpPr>
        <p:spPr>
          <a:noFill/>
        </p:spPr>
        <p:txBody>
          <a:bodyPr/>
          <a:lstStyle/>
          <a:p>
            <a:r>
              <a:rPr lang="en-US" altLang="zh-CN" smtClean="0"/>
              <a:t>Page</a:t>
            </a:r>
            <a:fld id="{A6E8241B-09EF-4975-A214-283AFAE4E388}" type="slidenum">
              <a:rPr lang="en-US" altLang="zh-CN" smtClean="0"/>
              <a:pPr/>
              <a:t>10</a:t>
            </a:fld>
            <a:endParaRPr lang="en-US" altLang="zh-CN" smtClean="0"/>
          </a:p>
        </p:txBody>
      </p:sp>
      <p:graphicFrame>
        <p:nvGraphicFramePr>
          <p:cNvPr id="2050" name="Object 3"/>
          <p:cNvGraphicFramePr>
            <a:graphicFrameLocks noChangeAspect="1"/>
          </p:cNvGraphicFramePr>
          <p:nvPr/>
        </p:nvGraphicFramePr>
        <p:xfrm>
          <a:off x="2124075" y="2349500"/>
          <a:ext cx="3032125" cy="3654425"/>
        </p:xfrm>
        <a:graphic>
          <a:graphicData uri="http://schemas.openxmlformats.org/presentationml/2006/ole">
            <mc:AlternateContent xmlns:mc="http://schemas.openxmlformats.org/markup-compatibility/2006">
              <mc:Choice xmlns:v="urn:schemas-microsoft-com:vml" Requires="v">
                <p:oleObj spid="_x0000_s365640" name="Visio" r:id="rId4" imgW="2038863" imgH="1856063" progId="">
                  <p:embed/>
                </p:oleObj>
              </mc:Choice>
              <mc:Fallback>
                <p:oleObj name="Visio" r:id="rId4" imgW="2038863" imgH="1856063" progId="">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4075" y="2349500"/>
                        <a:ext cx="3032125" cy="365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1" name="Object 4"/>
          <p:cNvGraphicFramePr>
            <a:graphicFrameLocks noChangeAspect="1"/>
          </p:cNvGraphicFramePr>
          <p:nvPr/>
        </p:nvGraphicFramePr>
        <p:xfrm>
          <a:off x="5462588" y="2366963"/>
          <a:ext cx="3119437" cy="3498850"/>
        </p:xfrm>
        <a:graphic>
          <a:graphicData uri="http://schemas.openxmlformats.org/presentationml/2006/ole">
            <mc:AlternateContent xmlns:mc="http://schemas.openxmlformats.org/markup-compatibility/2006">
              <mc:Choice xmlns:v="urn:schemas-microsoft-com:vml" Requires="v">
                <p:oleObj spid="_x0000_s365641" name="Visio" r:id="rId6" imgW="2108454" imgH="1789176" progId="">
                  <p:embed/>
                </p:oleObj>
              </mc:Choice>
              <mc:Fallback>
                <p:oleObj name="Visio" r:id="rId6" imgW="2108454" imgH="1789176" progId="">
                  <p:embed/>
                  <p:pic>
                    <p:nvPicPr>
                      <p:cNvPr id="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62588" y="2366963"/>
                        <a:ext cx="3119437" cy="349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9" name="直接连接符 8"/>
          <p:cNvCxnSpPr/>
          <p:nvPr/>
        </p:nvCxnSpPr>
        <p:spPr bwMode="auto">
          <a:xfrm>
            <a:off x="641350" y="4849813"/>
            <a:ext cx="7940675" cy="0"/>
          </a:xfrm>
          <a:prstGeom prst="line">
            <a:avLst/>
          </a:prstGeom>
          <a:solidFill>
            <a:schemeClr val="accent1"/>
          </a:solidFill>
          <a:ln w="19050" cap="flat" cmpd="sng" algn="ctr">
            <a:solidFill>
              <a:schemeClr val="accent1">
                <a:lumMod val="75000"/>
              </a:schemeClr>
            </a:solidFill>
            <a:prstDash val="dash"/>
            <a:round/>
            <a:headEnd type="none" w="med" len="med"/>
            <a:tailEnd type="none" w="med" len="med"/>
          </a:ln>
          <a:effectLst/>
        </p:spPr>
      </p:cxnSp>
      <p:sp>
        <p:nvSpPr>
          <p:cNvPr id="11" name="矩形 10"/>
          <p:cNvSpPr>
            <a:spLocks noChangeArrowheads="1"/>
          </p:cNvSpPr>
          <p:nvPr/>
        </p:nvSpPr>
        <p:spPr bwMode="auto">
          <a:xfrm>
            <a:off x="323850" y="4459288"/>
            <a:ext cx="1439863" cy="288925"/>
          </a:xfrm>
          <a:prstGeom prst="rect">
            <a:avLst/>
          </a:prstGeom>
          <a:solidFill>
            <a:schemeClr val="accent1"/>
          </a:solidFill>
          <a:ln w="9525" algn="ctr">
            <a:solidFill>
              <a:schemeClr val="tx1"/>
            </a:solidFill>
            <a:round/>
            <a:headEnd/>
            <a:tailEnd/>
          </a:ln>
        </p:spPr>
        <p:txBody>
          <a:bodyPr anchor="ctr"/>
          <a:lstStyle/>
          <a:p>
            <a:pPr algn="ctr"/>
            <a:r>
              <a:rPr lang="zh-CN" altLang="en-US"/>
              <a:t>物理层</a:t>
            </a:r>
          </a:p>
        </p:txBody>
      </p:sp>
      <p:cxnSp>
        <p:nvCxnSpPr>
          <p:cNvPr id="13" name="直接连接符 12"/>
          <p:cNvCxnSpPr>
            <a:cxnSpLocks noChangeShapeType="1"/>
          </p:cNvCxnSpPr>
          <p:nvPr/>
        </p:nvCxnSpPr>
        <p:spPr bwMode="auto">
          <a:xfrm>
            <a:off x="592138" y="4381500"/>
            <a:ext cx="7940675" cy="0"/>
          </a:xfrm>
          <a:prstGeom prst="line">
            <a:avLst/>
          </a:prstGeom>
          <a:noFill/>
          <a:ln w="19050" algn="ctr">
            <a:solidFill>
              <a:srgbClr val="92D050"/>
            </a:solidFill>
            <a:prstDash val="dash"/>
            <a:round/>
            <a:headEnd/>
            <a:tailEnd/>
          </a:ln>
        </p:spPr>
      </p:cxnSp>
      <p:sp>
        <p:nvSpPr>
          <p:cNvPr id="14" name="矩形 13"/>
          <p:cNvSpPr/>
          <p:nvPr/>
        </p:nvSpPr>
        <p:spPr bwMode="auto">
          <a:xfrm>
            <a:off x="323850" y="4013200"/>
            <a:ext cx="1439863" cy="290513"/>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anchor="ctr"/>
          <a:lstStyle/>
          <a:p>
            <a:pPr algn="ctr">
              <a:defRPr/>
            </a:pPr>
            <a:r>
              <a:rPr lang="zh-CN" altLang="en-US" dirty="0"/>
              <a:t>数据链路层</a:t>
            </a:r>
          </a:p>
        </p:txBody>
      </p:sp>
      <p:cxnSp>
        <p:nvCxnSpPr>
          <p:cNvPr id="15" name="直接连接符 14"/>
          <p:cNvCxnSpPr>
            <a:cxnSpLocks noChangeShapeType="1"/>
          </p:cNvCxnSpPr>
          <p:nvPr/>
        </p:nvCxnSpPr>
        <p:spPr bwMode="auto">
          <a:xfrm>
            <a:off x="611188" y="3911600"/>
            <a:ext cx="7940675" cy="0"/>
          </a:xfrm>
          <a:prstGeom prst="line">
            <a:avLst/>
          </a:prstGeom>
          <a:noFill/>
          <a:ln w="19050" algn="ctr">
            <a:solidFill>
              <a:srgbClr val="7030A0"/>
            </a:solidFill>
            <a:prstDash val="dash"/>
            <a:round/>
            <a:headEnd/>
            <a:tailEnd/>
          </a:ln>
        </p:spPr>
      </p:cxnSp>
      <p:cxnSp>
        <p:nvCxnSpPr>
          <p:cNvPr id="16" name="直接连接符 15"/>
          <p:cNvCxnSpPr>
            <a:cxnSpLocks noChangeShapeType="1"/>
          </p:cNvCxnSpPr>
          <p:nvPr/>
        </p:nvCxnSpPr>
        <p:spPr bwMode="auto">
          <a:xfrm>
            <a:off x="611188" y="3365500"/>
            <a:ext cx="7940675" cy="0"/>
          </a:xfrm>
          <a:prstGeom prst="line">
            <a:avLst/>
          </a:prstGeom>
          <a:noFill/>
          <a:ln w="19050" algn="ctr">
            <a:solidFill>
              <a:srgbClr val="FFC5B7"/>
            </a:solidFill>
            <a:prstDash val="dash"/>
            <a:round/>
            <a:headEnd/>
            <a:tailEnd/>
          </a:ln>
        </p:spPr>
      </p:cxnSp>
      <p:sp>
        <p:nvSpPr>
          <p:cNvPr id="17" name="矩形 16"/>
          <p:cNvSpPr>
            <a:spLocks noChangeArrowheads="1"/>
          </p:cNvSpPr>
          <p:nvPr/>
        </p:nvSpPr>
        <p:spPr bwMode="auto">
          <a:xfrm>
            <a:off x="323850" y="3521075"/>
            <a:ext cx="1439863" cy="288925"/>
          </a:xfrm>
          <a:prstGeom prst="rect">
            <a:avLst/>
          </a:prstGeom>
          <a:solidFill>
            <a:schemeClr val="accent1"/>
          </a:solidFill>
          <a:ln w="9525" algn="ctr">
            <a:solidFill>
              <a:schemeClr val="tx1"/>
            </a:solidFill>
            <a:round/>
            <a:headEnd/>
            <a:tailEnd/>
          </a:ln>
        </p:spPr>
        <p:txBody>
          <a:bodyPr anchor="ctr"/>
          <a:lstStyle/>
          <a:p>
            <a:pPr algn="ctr"/>
            <a:r>
              <a:rPr lang="zh-CN" altLang="en-US"/>
              <a:t>网络层</a:t>
            </a:r>
          </a:p>
        </p:txBody>
      </p:sp>
      <p:sp>
        <p:nvSpPr>
          <p:cNvPr id="18" name="矩形 17"/>
          <p:cNvSpPr>
            <a:spLocks noChangeArrowheads="1"/>
          </p:cNvSpPr>
          <p:nvPr/>
        </p:nvSpPr>
        <p:spPr bwMode="auto">
          <a:xfrm>
            <a:off x="323850" y="2997200"/>
            <a:ext cx="1439863" cy="288925"/>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anchor="ctr"/>
          <a:lstStyle/>
          <a:p>
            <a:pPr algn="ctr">
              <a:defRPr/>
            </a:pPr>
            <a:r>
              <a:rPr lang="zh-CN" altLang="en-US"/>
              <a:t>传输层</a:t>
            </a:r>
          </a:p>
        </p:txBody>
      </p:sp>
      <p:cxnSp>
        <p:nvCxnSpPr>
          <p:cNvPr id="19" name="直接连接符 18"/>
          <p:cNvCxnSpPr/>
          <p:nvPr/>
        </p:nvCxnSpPr>
        <p:spPr bwMode="auto">
          <a:xfrm>
            <a:off x="539750" y="2895600"/>
            <a:ext cx="7940675" cy="0"/>
          </a:xfrm>
          <a:prstGeom prst="line">
            <a:avLst/>
          </a:prstGeom>
          <a:solidFill>
            <a:schemeClr val="accent1"/>
          </a:solidFill>
          <a:ln w="19050" cap="flat" cmpd="sng" algn="ctr">
            <a:solidFill>
              <a:schemeClr val="accent4">
                <a:lumMod val="65000"/>
                <a:lumOff val="35000"/>
              </a:schemeClr>
            </a:solidFill>
            <a:prstDash val="dash"/>
            <a:round/>
            <a:headEnd type="none" w="med" len="med"/>
            <a:tailEnd type="none" w="med" len="med"/>
          </a:ln>
          <a:effectLst/>
        </p:spPr>
      </p:cxnSp>
      <p:sp>
        <p:nvSpPr>
          <p:cNvPr id="20" name="矩形 19"/>
          <p:cNvSpPr/>
          <p:nvPr/>
        </p:nvSpPr>
        <p:spPr bwMode="auto">
          <a:xfrm>
            <a:off x="323850" y="2528888"/>
            <a:ext cx="1439863" cy="288925"/>
          </a:xfrm>
          <a:prstGeom prst="rect">
            <a:avLst/>
          </a:prstGeom>
          <a:solidFill>
            <a:schemeClr val="accent1"/>
          </a:solidFill>
          <a:ln w="9525" algn="ctr">
            <a:solidFill>
              <a:schemeClr val="tx1"/>
            </a:solidFill>
            <a:round/>
            <a:headEnd/>
            <a:tailEnd/>
          </a:ln>
        </p:spPr>
        <p:txBody>
          <a:bodyPr anchor="ctr"/>
          <a:lstStyle/>
          <a:p>
            <a:pPr algn="ctr">
              <a:defRPr/>
            </a:pPr>
            <a:r>
              <a:rPr lang="zh-CN" altLang="en-US" dirty="0"/>
              <a:t>应用层</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par>
                                <p:cTn id="16" presetID="3" presetClass="entr" presetSubtype="1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linds(horizontal)">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linds(horizontal)">
                                      <p:cBhvr>
                                        <p:cTn id="23" dur="500"/>
                                        <p:tgtEl>
                                          <p:spTgt spid="17"/>
                                        </p:tgtEl>
                                      </p:cBhvr>
                                    </p:animEffect>
                                  </p:childTnLst>
                                </p:cTn>
                              </p:par>
                              <p:par>
                                <p:cTn id="24" presetID="3" presetClass="entr" presetSubtype="1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blinds(horizontal)">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blinds(horizontal)">
                                      <p:cBhvr>
                                        <p:cTn id="31" dur="500"/>
                                        <p:tgtEl>
                                          <p:spTgt spid="18"/>
                                        </p:tgtEl>
                                      </p:cBhvr>
                                    </p:animEffect>
                                  </p:childTnLst>
                                </p:cTn>
                              </p:par>
                              <p:par>
                                <p:cTn id="32" presetID="3" presetClass="entr" presetSubtype="1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blinds(horizontal)">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blinds(horizontal)">
                                      <p:cBhvr>
                                        <p:cTn id="39" dur="500"/>
                                        <p:tgtEl>
                                          <p:spTgt spid="20"/>
                                        </p:tgtEl>
                                      </p:cBhvr>
                                    </p:animEffect>
                                  </p:childTnLst>
                                </p:cTn>
                              </p:par>
                              <p:par>
                                <p:cTn id="40" presetID="3" presetClass="entr" presetSubtype="10"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blinds(horizontal)">
                                      <p:cBhvr>
                                        <p:cTn id="4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7" grpId="0" animBg="1"/>
      <p:bldP spid="18" grpId="0" animBg="1"/>
      <p:bldP spid="20"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标题 1"/>
          <p:cNvSpPr>
            <a:spLocks noGrp="1"/>
          </p:cNvSpPr>
          <p:nvPr>
            <p:ph type="title"/>
          </p:nvPr>
        </p:nvSpPr>
        <p:spPr/>
        <p:txBody>
          <a:bodyPr/>
          <a:lstStyle/>
          <a:p>
            <a:r>
              <a:rPr lang="zh-CN" altLang="en-US" smtClean="0"/>
              <a:t>故障定位处理</a:t>
            </a:r>
          </a:p>
        </p:txBody>
      </p:sp>
      <p:sp>
        <p:nvSpPr>
          <p:cNvPr id="96259" name="内容占位符 2"/>
          <p:cNvSpPr>
            <a:spLocks noGrp="1"/>
          </p:cNvSpPr>
          <p:nvPr>
            <p:ph idx="1"/>
          </p:nvPr>
        </p:nvSpPr>
        <p:spPr>
          <a:xfrm>
            <a:off x="652463" y="1376363"/>
            <a:ext cx="7929562" cy="5148262"/>
          </a:xfrm>
        </p:spPr>
        <p:txBody>
          <a:bodyPr/>
          <a:lstStyle/>
          <a:p>
            <a:r>
              <a:rPr lang="zh-CN" altLang="en-US" sz="2000" dirty="0" smtClean="0"/>
              <a:t>处理过程</a:t>
            </a:r>
            <a:endParaRPr lang="en-US" altLang="zh-CN" sz="2000" dirty="0" smtClean="0"/>
          </a:p>
          <a:p>
            <a:pPr lvl="1"/>
            <a:r>
              <a:rPr lang="zh-CN" altLang="en-US" sz="1800" dirty="0" smtClean="0"/>
              <a:t>在基站侧执行</a:t>
            </a:r>
            <a:r>
              <a:rPr lang="en-US" altLang="zh-CN" sz="1800" dirty="0" smtClean="0"/>
              <a:t>PING</a:t>
            </a:r>
            <a:r>
              <a:rPr lang="zh-CN" altLang="en-US" sz="1800" dirty="0" smtClean="0"/>
              <a:t>命令，发现无法</a:t>
            </a:r>
            <a:r>
              <a:rPr lang="en-US" altLang="zh-CN" sz="1800" dirty="0" smtClean="0"/>
              <a:t>PING</a:t>
            </a:r>
            <a:r>
              <a:rPr lang="zh-CN" altLang="en-US" sz="1800" dirty="0" smtClean="0"/>
              <a:t>通</a:t>
            </a:r>
            <a:r>
              <a:rPr lang="en-US" altLang="zh-CN" sz="1800" dirty="0" smtClean="0"/>
              <a:t>MME</a:t>
            </a:r>
            <a:r>
              <a:rPr lang="zh-CN" altLang="en-US" sz="1800" dirty="0" smtClean="0"/>
              <a:t>，初步判断为</a:t>
            </a:r>
            <a:r>
              <a:rPr lang="en-US" altLang="zh-CN" sz="1800" dirty="0" smtClean="0"/>
              <a:t>IP</a:t>
            </a:r>
            <a:r>
              <a:rPr lang="zh-CN" altLang="en-US" sz="1800" dirty="0" smtClean="0"/>
              <a:t>传输问题</a:t>
            </a:r>
            <a:endParaRPr lang="en-US" altLang="zh-CN" sz="1800" dirty="0" smtClean="0"/>
          </a:p>
          <a:p>
            <a:pPr lvl="1"/>
            <a:r>
              <a:rPr lang="zh-CN" altLang="en-US" sz="1800" dirty="0" smtClean="0"/>
              <a:t>检查</a:t>
            </a:r>
            <a:r>
              <a:rPr lang="en-US" altLang="zh-CN" sz="1800" dirty="0" smtClean="0"/>
              <a:t>BBU</a:t>
            </a:r>
            <a:r>
              <a:rPr lang="zh-CN" altLang="en-US" sz="1800" dirty="0" smtClean="0"/>
              <a:t>和交换机侧光模块以及端口状态是否正常，发现正常，并用该段光纤直连两个网元，网元可正常通信</a:t>
            </a:r>
            <a:endParaRPr lang="en-US" altLang="zh-CN" sz="1800" dirty="0" smtClean="0"/>
          </a:p>
          <a:p>
            <a:pPr lvl="1"/>
            <a:r>
              <a:rPr lang="zh-CN" altLang="en-US" sz="1800" dirty="0" smtClean="0"/>
              <a:t>在</a:t>
            </a:r>
            <a:r>
              <a:rPr lang="en-US" altLang="zh-CN" sz="1800" dirty="0" smtClean="0"/>
              <a:t>eNodeB</a:t>
            </a:r>
            <a:r>
              <a:rPr lang="zh-CN" altLang="en-US" sz="1800" dirty="0" smtClean="0"/>
              <a:t>侧通过</a:t>
            </a:r>
            <a:r>
              <a:rPr lang="en-US" altLang="zh-CN" sz="1800" dirty="0" smtClean="0"/>
              <a:t>MML</a:t>
            </a:r>
            <a:r>
              <a:rPr lang="zh-CN" altLang="en-US" sz="1800" dirty="0" smtClean="0"/>
              <a:t>命令检查</a:t>
            </a:r>
            <a:r>
              <a:rPr lang="en-US" altLang="zh-CN" sz="1800" dirty="0" smtClean="0"/>
              <a:t>S1</a:t>
            </a:r>
            <a:r>
              <a:rPr lang="zh-CN" altLang="en-US" sz="1800" dirty="0" smtClean="0"/>
              <a:t>接口相关配置，与核心网进行联合检查，发现</a:t>
            </a:r>
            <a:r>
              <a:rPr lang="en-US" altLang="zh-CN" sz="1800" dirty="0" smtClean="0"/>
              <a:t>IP</a:t>
            </a:r>
            <a:r>
              <a:rPr lang="zh-CN" altLang="en-US" sz="1800" dirty="0" smtClean="0"/>
              <a:t>地址、路由等对接数据配置正确</a:t>
            </a:r>
            <a:endParaRPr lang="en-US" altLang="zh-CN" sz="1800" dirty="0" smtClean="0"/>
          </a:p>
          <a:p>
            <a:pPr lvl="1"/>
            <a:r>
              <a:rPr lang="zh-CN" altLang="en-US" sz="1800" dirty="0" smtClean="0"/>
              <a:t>检查交换机的配置，发现连接</a:t>
            </a:r>
            <a:r>
              <a:rPr lang="en-US" altLang="zh-CN" sz="1800" dirty="0" smtClean="0"/>
              <a:t>eNodeB</a:t>
            </a:r>
            <a:r>
              <a:rPr lang="zh-CN" altLang="en-US" sz="1800" dirty="0" smtClean="0"/>
              <a:t>的交换机上对每个端口配置了</a:t>
            </a:r>
            <a:r>
              <a:rPr lang="en-US" altLang="zh-CN" sz="1800" dirty="0" smtClean="0"/>
              <a:t>VLAN</a:t>
            </a:r>
            <a:r>
              <a:rPr lang="zh-CN" altLang="en-US" sz="1800" dirty="0" smtClean="0"/>
              <a:t>，进一步查看</a:t>
            </a:r>
            <a:r>
              <a:rPr lang="en-US" altLang="zh-CN" sz="1800" dirty="0" smtClean="0"/>
              <a:t>eNodeB</a:t>
            </a:r>
            <a:r>
              <a:rPr lang="zh-CN" altLang="en-US" sz="1800" dirty="0" smtClean="0"/>
              <a:t>的</a:t>
            </a:r>
            <a:r>
              <a:rPr lang="en-US" altLang="zh-CN" sz="1800" dirty="0" smtClean="0"/>
              <a:t>S1</a:t>
            </a:r>
            <a:r>
              <a:rPr lang="zh-CN" altLang="en-US" sz="1800" dirty="0" smtClean="0"/>
              <a:t>口连到交换机的</a:t>
            </a:r>
            <a:r>
              <a:rPr lang="en-US" altLang="zh-CN" sz="1800" dirty="0" smtClean="0"/>
              <a:t>32</a:t>
            </a:r>
            <a:r>
              <a:rPr lang="zh-CN" altLang="en-US" sz="1800" dirty="0" smtClean="0"/>
              <a:t>口，而该接口与</a:t>
            </a:r>
            <a:r>
              <a:rPr lang="en-US" altLang="zh-CN" sz="1800" dirty="0" smtClean="0"/>
              <a:t>MME</a:t>
            </a:r>
            <a:r>
              <a:rPr lang="zh-CN" altLang="en-US" sz="1800" dirty="0" smtClean="0"/>
              <a:t>不在同一</a:t>
            </a:r>
            <a:r>
              <a:rPr lang="en-US" altLang="zh-CN" sz="1800" dirty="0" smtClean="0"/>
              <a:t>VLAN</a:t>
            </a:r>
            <a:r>
              <a:rPr lang="zh-CN" altLang="en-US" sz="1800" dirty="0" smtClean="0"/>
              <a:t>内，不能进行通信，换为</a:t>
            </a:r>
            <a:r>
              <a:rPr lang="en-US" altLang="zh-CN" sz="1800" dirty="0" smtClean="0"/>
              <a:t>28</a:t>
            </a:r>
            <a:r>
              <a:rPr lang="zh-CN" altLang="en-US" sz="1800" dirty="0" smtClean="0"/>
              <a:t>号口以后可以在同一</a:t>
            </a:r>
            <a:r>
              <a:rPr lang="en-US" altLang="zh-CN" sz="1800" dirty="0" smtClean="0"/>
              <a:t>VLAN</a:t>
            </a:r>
            <a:r>
              <a:rPr lang="zh-CN" altLang="en-US" sz="1800" dirty="0" smtClean="0"/>
              <a:t>进行通信</a:t>
            </a:r>
            <a:endParaRPr lang="en-US" altLang="zh-CN" sz="1800" dirty="0" smtClean="0"/>
          </a:p>
          <a:p>
            <a:endParaRPr lang="zh-CN" altLang="en-US" dirty="0" smtClean="0"/>
          </a:p>
        </p:txBody>
      </p:sp>
      <p:sp>
        <p:nvSpPr>
          <p:cNvPr id="96260" name="灯片编号占位符 3"/>
          <p:cNvSpPr>
            <a:spLocks noGrp="1"/>
          </p:cNvSpPr>
          <p:nvPr>
            <p:ph type="sldNum" sz="quarter" idx="10"/>
          </p:nvPr>
        </p:nvSpPr>
        <p:spPr>
          <a:noFill/>
        </p:spPr>
        <p:txBody>
          <a:bodyPr/>
          <a:lstStyle/>
          <a:p>
            <a:r>
              <a:rPr lang="en-US" altLang="zh-CN" smtClean="0"/>
              <a:t>Page</a:t>
            </a:r>
            <a:fld id="{1AA20E75-96E1-4059-96CC-2F3BCFFDB2AF}" type="slidenum">
              <a:rPr lang="en-US" altLang="zh-CN" smtClean="0"/>
              <a:pPr/>
              <a:t>109</a:t>
            </a:fld>
            <a:endParaRPr lang="en-US" altLang="zh-CN" smtClean="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标题 1"/>
          <p:cNvSpPr>
            <a:spLocks noGrp="1"/>
          </p:cNvSpPr>
          <p:nvPr>
            <p:ph type="title"/>
          </p:nvPr>
        </p:nvSpPr>
        <p:spPr/>
        <p:txBody>
          <a:bodyPr/>
          <a:lstStyle/>
          <a:p>
            <a:r>
              <a:rPr lang="zh-CN" altLang="en-US" smtClean="0"/>
              <a:t>故障定位处理</a:t>
            </a:r>
            <a:r>
              <a:rPr lang="en-US" altLang="zh-CN" smtClean="0"/>
              <a:t>(</a:t>
            </a:r>
            <a:r>
              <a:rPr lang="zh-CN" altLang="en-US" smtClean="0"/>
              <a:t>续</a:t>
            </a:r>
            <a:r>
              <a:rPr lang="en-US" altLang="zh-CN" smtClean="0"/>
              <a:t>)</a:t>
            </a:r>
            <a:endParaRPr lang="zh-CN" altLang="en-US" smtClean="0"/>
          </a:p>
        </p:txBody>
      </p:sp>
      <p:sp>
        <p:nvSpPr>
          <p:cNvPr id="97283" name="内容占位符 2"/>
          <p:cNvSpPr>
            <a:spLocks noGrp="1"/>
          </p:cNvSpPr>
          <p:nvPr>
            <p:ph idx="1"/>
          </p:nvPr>
        </p:nvSpPr>
        <p:spPr/>
        <p:txBody>
          <a:bodyPr/>
          <a:lstStyle/>
          <a:p>
            <a:r>
              <a:rPr lang="zh-CN" altLang="en-US" sz="2000" dirty="0" smtClean="0"/>
              <a:t>处理过程</a:t>
            </a:r>
            <a:endParaRPr lang="en-US" altLang="zh-CN" sz="2000" dirty="0" smtClean="0"/>
          </a:p>
          <a:p>
            <a:pPr lvl="1"/>
            <a:r>
              <a:rPr lang="zh-CN" altLang="en-US" sz="1800" dirty="0" smtClean="0"/>
              <a:t>根据以上分析，将</a:t>
            </a:r>
            <a:r>
              <a:rPr lang="en-US" altLang="zh-CN" sz="1800" dirty="0" smtClean="0"/>
              <a:t>S1</a:t>
            </a:r>
            <a:r>
              <a:rPr lang="zh-CN" altLang="en-US" sz="1800" dirty="0" smtClean="0"/>
              <a:t>口</a:t>
            </a:r>
            <a:r>
              <a:rPr lang="en-US" altLang="zh-CN" sz="1800" dirty="0" smtClean="0"/>
              <a:t>CPRI</a:t>
            </a:r>
            <a:r>
              <a:rPr lang="zh-CN" altLang="en-US" sz="1800" dirty="0" smtClean="0"/>
              <a:t>线连到交换机的</a:t>
            </a:r>
            <a:r>
              <a:rPr lang="en-US" altLang="zh-CN" sz="1800" dirty="0" smtClean="0"/>
              <a:t>28</a:t>
            </a:r>
            <a:r>
              <a:rPr lang="zh-CN" altLang="en-US" sz="1800" dirty="0" smtClean="0"/>
              <a:t>号口以后，核心网与</a:t>
            </a:r>
            <a:r>
              <a:rPr lang="en-US" altLang="zh-CN" sz="1800" dirty="0" smtClean="0"/>
              <a:t>eNodeB</a:t>
            </a:r>
            <a:r>
              <a:rPr lang="zh-CN" altLang="en-US" sz="1800" dirty="0" smtClean="0"/>
              <a:t>可以相互</a:t>
            </a:r>
            <a:r>
              <a:rPr lang="en-US" altLang="zh-CN" sz="1800" dirty="0" smtClean="0"/>
              <a:t>PING</a:t>
            </a:r>
            <a:r>
              <a:rPr lang="zh-CN" altLang="en-US" sz="1800" dirty="0" smtClean="0"/>
              <a:t>通。但是这时检查</a:t>
            </a:r>
            <a:r>
              <a:rPr lang="en-US" altLang="zh-CN" sz="1800" dirty="0" smtClean="0"/>
              <a:t>S1</a:t>
            </a:r>
            <a:r>
              <a:rPr lang="zh-CN" altLang="en-US" sz="1800" dirty="0" smtClean="0"/>
              <a:t>链路还是异常</a:t>
            </a:r>
            <a:endParaRPr lang="en-US" altLang="zh-CN" sz="1800" dirty="0" smtClean="0"/>
          </a:p>
          <a:p>
            <a:pPr lvl="1"/>
            <a:r>
              <a:rPr lang="zh-CN" altLang="en-US" sz="1800" dirty="0" smtClean="0"/>
              <a:t>对</a:t>
            </a:r>
            <a:r>
              <a:rPr lang="en-US" altLang="zh-CN" sz="1800" dirty="0" smtClean="0"/>
              <a:t>SCTPLNK</a:t>
            </a:r>
            <a:r>
              <a:rPr lang="zh-CN" altLang="en-US" sz="1800" dirty="0" smtClean="0"/>
              <a:t>进行重建链，删除</a:t>
            </a:r>
            <a:r>
              <a:rPr lang="en-US" altLang="zh-CN" sz="1800" dirty="0" smtClean="0"/>
              <a:t>SCTP</a:t>
            </a:r>
            <a:r>
              <a:rPr lang="zh-CN" altLang="en-US" sz="1800" dirty="0" smtClean="0"/>
              <a:t>链路和</a:t>
            </a:r>
            <a:r>
              <a:rPr lang="en-US" altLang="zh-CN" sz="1800" dirty="0" smtClean="0"/>
              <a:t>S1</a:t>
            </a:r>
            <a:r>
              <a:rPr lang="zh-CN" altLang="en-US" sz="1800" dirty="0" smtClean="0"/>
              <a:t>接口后重新添加，再次检查</a:t>
            </a:r>
            <a:r>
              <a:rPr lang="en-US" altLang="zh-CN" sz="1800" dirty="0" smtClean="0"/>
              <a:t>S1</a:t>
            </a:r>
            <a:r>
              <a:rPr lang="zh-CN" altLang="en-US" sz="1800" dirty="0" smtClean="0"/>
              <a:t>接口状态为正常，激活小区成功</a:t>
            </a:r>
            <a:endParaRPr lang="en-US" altLang="zh-CN" sz="1800" dirty="0" smtClean="0"/>
          </a:p>
          <a:p>
            <a:endParaRPr lang="zh-CN" altLang="en-US" dirty="0" smtClean="0"/>
          </a:p>
        </p:txBody>
      </p:sp>
      <p:sp>
        <p:nvSpPr>
          <p:cNvPr id="97284" name="灯片编号占位符 3"/>
          <p:cNvSpPr>
            <a:spLocks noGrp="1"/>
          </p:cNvSpPr>
          <p:nvPr>
            <p:ph type="sldNum" sz="quarter" idx="10"/>
          </p:nvPr>
        </p:nvSpPr>
        <p:spPr>
          <a:noFill/>
        </p:spPr>
        <p:txBody>
          <a:bodyPr/>
          <a:lstStyle/>
          <a:p>
            <a:r>
              <a:rPr lang="en-US" altLang="zh-CN" smtClean="0"/>
              <a:t>Page</a:t>
            </a:r>
            <a:fld id="{802C20B2-8D42-444B-9A06-C0CD175433A5}" type="slidenum">
              <a:rPr lang="en-US" altLang="zh-CN" smtClean="0"/>
              <a:pPr/>
              <a:t>110</a:t>
            </a:fld>
            <a:endParaRPr lang="en-US" altLang="zh-CN" smtClean="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标题 1"/>
          <p:cNvSpPr>
            <a:spLocks noGrp="1"/>
          </p:cNvSpPr>
          <p:nvPr>
            <p:ph type="title"/>
          </p:nvPr>
        </p:nvSpPr>
        <p:spPr/>
        <p:txBody>
          <a:bodyPr/>
          <a:lstStyle/>
          <a:p>
            <a:r>
              <a:rPr lang="zh-CN" altLang="en-US" sz="3200" dirty="0" smtClean="0"/>
              <a:t>案例三：路由配置问题导致基站到</a:t>
            </a:r>
            <a:r>
              <a:rPr lang="en-US" altLang="zh-CN" sz="3200" dirty="0" smtClean="0"/>
              <a:t>SGW</a:t>
            </a:r>
            <a:r>
              <a:rPr lang="zh-CN" altLang="en-US" sz="3200" dirty="0" smtClean="0"/>
              <a:t>链路故障</a:t>
            </a:r>
          </a:p>
        </p:txBody>
      </p:sp>
      <p:sp>
        <p:nvSpPr>
          <p:cNvPr id="98307" name="内容占位符 2"/>
          <p:cNvSpPr>
            <a:spLocks noGrp="1"/>
          </p:cNvSpPr>
          <p:nvPr>
            <p:ph idx="1"/>
          </p:nvPr>
        </p:nvSpPr>
        <p:spPr/>
        <p:txBody>
          <a:bodyPr/>
          <a:lstStyle/>
          <a:p>
            <a:r>
              <a:rPr lang="zh-CN" altLang="en-US" dirty="0" smtClean="0"/>
              <a:t>现象描述</a:t>
            </a:r>
            <a:endParaRPr lang="en-US" altLang="zh-CN" dirty="0" smtClean="0"/>
          </a:p>
          <a:p>
            <a:pPr lvl="1"/>
            <a:r>
              <a:rPr lang="zh-CN" altLang="en-US" dirty="0" smtClean="0"/>
              <a:t>在</a:t>
            </a:r>
            <a:r>
              <a:rPr lang="en-US" altLang="zh-CN" dirty="0" smtClean="0"/>
              <a:t>M</a:t>
            </a:r>
            <a:r>
              <a:rPr lang="zh-CN" altLang="en-US" dirty="0" smtClean="0"/>
              <a:t>国的</a:t>
            </a:r>
            <a:r>
              <a:rPr lang="en-US" altLang="zh-CN" dirty="0" smtClean="0"/>
              <a:t>A</a:t>
            </a:r>
            <a:r>
              <a:rPr lang="zh-CN" altLang="en-US" dirty="0" smtClean="0"/>
              <a:t>局点开站中，有</a:t>
            </a:r>
            <a:r>
              <a:rPr lang="en-US" altLang="zh-CN" dirty="0" smtClean="0"/>
              <a:t>4</a:t>
            </a:r>
            <a:r>
              <a:rPr lang="zh-CN" altLang="en-US" dirty="0" smtClean="0"/>
              <a:t>个基站，其中有</a:t>
            </a:r>
            <a:r>
              <a:rPr lang="en-US" altLang="zh-CN" dirty="0" smtClean="0"/>
              <a:t>3</a:t>
            </a:r>
            <a:r>
              <a:rPr lang="zh-CN" altLang="en-US" dirty="0" smtClean="0"/>
              <a:t>无法</a:t>
            </a:r>
            <a:r>
              <a:rPr lang="en-US" altLang="zh-CN" dirty="0" smtClean="0"/>
              <a:t>ping</a:t>
            </a:r>
            <a:r>
              <a:rPr lang="zh-CN" altLang="en-US" dirty="0" smtClean="0"/>
              <a:t>通</a:t>
            </a:r>
            <a:r>
              <a:rPr lang="en-US" altLang="zh-CN" dirty="0" smtClean="0"/>
              <a:t>SGW</a:t>
            </a:r>
            <a:r>
              <a:rPr lang="zh-CN" altLang="en-US" dirty="0" smtClean="0"/>
              <a:t>，导致业务不能正常进行</a:t>
            </a:r>
          </a:p>
        </p:txBody>
      </p:sp>
      <p:sp>
        <p:nvSpPr>
          <p:cNvPr id="98308" name="灯片编号占位符 3"/>
          <p:cNvSpPr>
            <a:spLocks noGrp="1"/>
          </p:cNvSpPr>
          <p:nvPr>
            <p:ph type="sldNum" sz="quarter" idx="10"/>
          </p:nvPr>
        </p:nvSpPr>
        <p:spPr>
          <a:noFill/>
        </p:spPr>
        <p:txBody>
          <a:bodyPr/>
          <a:lstStyle/>
          <a:p>
            <a:r>
              <a:rPr lang="en-US" altLang="zh-CN" smtClean="0"/>
              <a:t>Page</a:t>
            </a:r>
            <a:fld id="{099F9D84-7910-4A68-8FBE-4BDE005CDB59}" type="slidenum">
              <a:rPr lang="en-US" altLang="zh-CN" smtClean="0"/>
              <a:pPr/>
              <a:t>111</a:t>
            </a:fld>
            <a:endParaRPr lang="en-US" altLang="zh-CN" smtClean="0"/>
          </a:p>
        </p:txBody>
      </p:sp>
      <p:pic>
        <p:nvPicPr>
          <p:cNvPr id="98309" name="Picture 2"/>
          <p:cNvPicPr>
            <a:picLocks noChangeAspect="1" noChangeArrowheads="1"/>
          </p:cNvPicPr>
          <p:nvPr/>
        </p:nvPicPr>
        <p:blipFill>
          <a:blip r:embed="rId2" cstate="print"/>
          <a:srcRect/>
          <a:stretch>
            <a:fillRect/>
          </a:stretch>
        </p:blipFill>
        <p:spPr bwMode="auto">
          <a:xfrm>
            <a:off x="3924300" y="2781300"/>
            <a:ext cx="3527425" cy="33861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标题 1"/>
          <p:cNvSpPr>
            <a:spLocks noGrp="1"/>
          </p:cNvSpPr>
          <p:nvPr>
            <p:ph type="title"/>
          </p:nvPr>
        </p:nvSpPr>
        <p:spPr/>
        <p:txBody>
          <a:bodyPr/>
          <a:lstStyle/>
          <a:p>
            <a:r>
              <a:rPr lang="zh-CN" altLang="en-US" smtClean="0"/>
              <a:t>故障原因分析及处理</a:t>
            </a:r>
          </a:p>
        </p:txBody>
      </p:sp>
      <p:sp>
        <p:nvSpPr>
          <p:cNvPr id="99331" name="内容占位符 2"/>
          <p:cNvSpPr>
            <a:spLocks noGrp="1"/>
          </p:cNvSpPr>
          <p:nvPr>
            <p:ph idx="1"/>
          </p:nvPr>
        </p:nvSpPr>
        <p:spPr/>
        <p:txBody>
          <a:bodyPr/>
          <a:lstStyle/>
          <a:p>
            <a:r>
              <a:rPr lang="zh-CN" altLang="en-US" sz="2000" dirty="0" smtClean="0"/>
              <a:t>处理过程</a:t>
            </a:r>
            <a:endParaRPr lang="en-US" altLang="zh-CN" sz="2000" dirty="0" smtClean="0"/>
          </a:p>
          <a:p>
            <a:pPr lvl="1"/>
            <a:r>
              <a:rPr lang="zh-CN" altLang="en-US" sz="1800" dirty="0" smtClean="0"/>
              <a:t>首先排查基站的传输配置，检查</a:t>
            </a:r>
            <a:r>
              <a:rPr lang="en-US" altLang="zh-CN" sz="1800" dirty="0" smtClean="0"/>
              <a:t>IP</a:t>
            </a:r>
            <a:r>
              <a:rPr lang="zh-CN" altLang="en-US" sz="1800" dirty="0" smtClean="0"/>
              <a:t>配置、路由配置、</a:t>
            </a:r>
            <a:r>
              <a:rPr lang="en-US" altLang="zh-CN" sz="1800" dirty="0" smtClean="0"/>
              <a:t>VLAN</a:t>
            </a:r>
            <a:r>
              <a:rPr lang="zh-CN" altLang="en-US" sz="1800" dirty="0" smtClean="0"/>
              <a:t>，所有配置均和公参表一致</a:t>
            </a:r>
            <a:endParaRPr lang="en-US" altLang="zh-CN" sz="1800" dirty="0" smtClean="0"/>
          </a:p>
          <a:p>
            <a:pPr lvl="1"/>
            <a:r>
              <a:rPr lang="zh-CN" altLang="en-US" sz="1800" dirty="0" smtClean="0"/>
              <a:t>在基站上</a:t>
            </a:r>
            <a:r>
              <a:rPr lang="en-US" altLang="zh-CN" sz="1800" dirty="0" smtClean="0"/>
              <a:t>ping</a:t>
            </a:r>
            <a:r>
              <a:rPr lang="zh-CN" altLang="en-US" sz="1800" dirty="0" smtClean="0"/>
              <a:t>下一跳，发现下一跳</a:t>
            </a:r>
            <a:r>
              <a:rPr lang="en-US" altLang="zh-CN" sz="1800" dirty="0" smtClean="0"/>
              <a:t>ping</a:t>
            </a:r>
            <a:r>
              <a:rPr lang="zh-CN" altLang="en-US" sz="1800" dirty="0" smtClean="0"/>
              <a:t>不通，因此问题定位在基站到下一跳传输上</a:t>
            </a:r>
            <a:endParaRPr lang="en-US" altLang="zh-CN" sz="1800" dirty="0" smtClean="0"/>
          </a:p>
          <a:p>
            <a:pPr lvl="1"/>
            <a:r>
              <a:rPr lang="zh-CN" altLang="en-US" sz="1800" dirty="0" smtClean="0"/>
              <a:t>其中有一个基站可以</a:t>
            </a:r>
            <a:r>
              <a:rPr lang="en-US" altLang="zh-CN" sz="1800" dirty="0" smtClean="0"/>
              <a:t>PING</a:t>
            </a:r>
            <a:r>
              <a:rPr lang="zh-CN" altLang="en-US" sz="1800" dirty="0" smtClean="0"/>
              <a:t>通，对比四个基站的</a:t>
            </a:r>
            <a:r>
              <a:rPr lang="en-US" altLang="zh-CN" sz="1800" dirty="0" smtClean="0"/>
              <a:t>ARP</a:t>
            </a:r>
            <a:r>
              <a:rPr lang="zh-CN" altLang="en-US" sz="1800" dirty="0" smtClean="0"/>
              <a:t>表项</a:t>
            </a:r>
            <a:endParaRPr lang="en-US" altLang="zh-CN" sz="1800" dirty="0" smtClean="0"/>
          </a:p>
        </p:txBody>
      </p:sp>
      <p:sp>
        <p:nvSpPr>
          <p:cNvPr id="99332" name="灯片编号占位符 3"/>
          <p:cNvSpPr>
            <a:spLocks noGrp="1"/>
          </p:cNvSpPr>
          <p:nvPr>
            <p:ph type="sldNum" sz="quarter" idx="10"/>
          </p:nvPr>
        </p:nvSpPr>
        <p:spPr>
          <a:noFill/>
        </p:spPr>
        <p:txBody>
          <a:bodyPr/>
          <a:lstStyle/>
          <a:p>
            <a:r>
              <a:rPr lang="en-US" altLang="zh-CN" smtClean="0"/>
              <a:t>Page</a:t>
            </a:r>
            <a:fld id="{886E8725-F42F-4AF9-A6EF-22030D320EE1}" type="slidenum">
              <a:rPr lang="en-US" altLang="zh-CN" smtClean="0"/>
              <a:pPr/>
              <a:t>112</a:t>
            </a:fld>
            <a:endParaRPr lang="en-US" altLang="zh-CN" smtClean="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标题 1"/>
          <p:cNvSpPr>
            <a:spLocks noGrp="1"/>
          </p:cNvSpPr>
          <p:nvPr>
            <p:ph type="title"/>
          </p:nvPr>
        </p:nvSpPr>
        <p:spPr/>
        <p:txBody>
          <a:bodyPr/>
          <a:lstStyle/>
          <a:p>
            <a:r>
              <a:rPr lang="zh-CN" altLang="en-US" smtClean="0"/>
              <a:t>基站</a:t>
            </a:r>
            <a:r>
              <a:rPr lang="en-US" altLang="zh-CN" smtClean="0"/>
              <a:t>ARP</a:t>
            </a:r>
            <a:r>
              <a:rPr lang="zh-CN" altLang="en-US" smtClean="0"/>
              <a:t>表项</a:t>
            </a:r>
          </a:p>
        </p:txBody>
      </p:sp>
      <p:sp>
        <p:nvSpPr>
          <p:cNvPr id="100355" name="内容占位符 2"/>
          <p:cNvSpPr>
            <a:spLocks noGrp="1"/>
          </p:cNvSpPr>
          <p:nvPr>
            <p:ph idx="1"/>
          </p:nvPr>
        </p:nvSpPr>
        <p:spPr/>
        <p:txBody>
          <a:bodyPr/>
          <a:lstStyle/>
          <a:p>
            <a:r>
              <a:rPr lang="zh-CN" altLang="en-US" dirty="0" smtClean="0"/>
              <a:t>正常基站的</a:t>
            </a:r>
            <a:r>
              <a:rPr lang="en-US" altLang="zh-CN" dirty="0" smtClean="0"/>
              <a:t>ARP</a:t>
            </a:r>
            <a:r>
              <a:rPr lang="zh-CN" altLang="en-US" dirty="0" smtClean="0"/>
              <a:t>表项</a:t>
            </a:r>
            <a:endParaRPr lang="en-US" altLang="zh-CN" dirty="0" smtClean="0"/>
          </a:p>
          <a:p>
            <a:endParaRPr lang="en-US" altLang="zh-CN" dirty="0" smtClean="0"/>
          </a:p>
          <a:p>
            <a:endParaRPr lang="en-US" altLang="zh-CN" dirty="0" smtClean="0"/>
          </a:p>
          <a:p>
            <a:endParaRPr lang="en-US" altLang="zh-CN" dirty="0" smtClean="0"/>
          </a:p>
          <a:p>
            <a:r>
              <a:rPr lang="zh-CN" altLang="en-US" dirty="0" smtClean="0"/>
              <a:t>故障基站的</a:t>
            </a:r>
            <a:r>
              <a:rPr lang="en-US" altLang="zh-CN" dirty="0" smtClean="0"/>
              <a:t>ARP</a:t>
            </a:r>
            <a:r>
              <a:rPr lang="zh-CN" altLang="en-US" dirty="0" smtClean="0"/>
              <a:t>表项</a:t>
            </a:r>
          </a:p>
        </p:txBody>
      </p:sp>
      <p:sp>
        <p:nvSpPr>
          <p:cNvPr id="100356" name="灯片编号占位符 3"/>
          <p:cNvSpPr>
            <a:spLocks noGrp="1"/>
          </p:cNvSpPr>
          <p:nvPr>
            <p:ph type="sldNum" sz="quarter" idx="10"/>
          </p:nvPr>
        </p:nvSpPr>
        <p:spPr>
          <a:noFill/>
        </p:spPr>
        <p:txBody>
          <a:bodyPr/>
          <a:lstStyle/>
          <a:p>
            <a:r>
              <a:rPr lang="en-US" altLang="zh-CN" smtClean="0"/>
              <a:t>Page</a:t>
            </a:r>
            <a:fld id="{6EA0B0AB-60ED-4A7D-AF34-89B15A5D19F8}" type="slidenum">
              <a:rPr lang="en-US" altLang="zh-CN" smtClean="0"/>
              <a:pPr/>
              <a:t>113</a:t>
            </a:fld>
            <a:endParaRPr lang="en-US" altLang="zh-CN" smtClean="0"/>
          </a:p>
        </p:txBody>
      </p:sp>
      <p:pic>
        <p:nvPicPr>
          <p:cNvPr id="100357" name="Picture 2"/>
          <p:cNvPicPr>
            <a:picLocks noChangeAspect="1" noChangeArrowheads="1"/>
          </p:cNvPicPr>
          <p:nvPr/>
        </p:nvPicPr>
        <p:blipFill>
          <a:blip r:embed="rId2" cstate="print"/>
          <a:srcRect/>
          <a:stretch>
            <a:fillRect/>
          </a:stretch>
        </p:blipFill>
        <p:spPr bwMode="auto">
          <a:xfrm>
            <a:off x="914400" y="4365625"/>
            <a:ext cx="7667625" cy="1543050"/>
          </a:xfrm>
          <a:prstGeom prst="rect">
            <a:avLst/>
          </a:prstGeom>
          <a:noFill/>
          <a:ln w="9525">
            <a:noFill/>
            <a:miter lim="800000"/>
            <a:headEnd/>
            <a:tailEnd/>
          </a:ln>
        </p:spPr>
      </p:pic>
      <p:pic>
        <p:nvPicPr>
          <p:cNvPr id="100358" name="Picture 3"/>
          <p:cNvPicPr>
            <a:picLocks noChangeAspect="1" noChangeArrowheads="1"/>
          </p:cNvPicPr>
          <p:nvPr/>
        </p:nvPicPr>
        <p:blipFill>
          <a:blip r:embed="rId3" cstate="print"/>
          <a:srcRect/>
          <a:stretch>
            <a:fillRect/>
          </a:stretch>
        </p:blipFill>
        <p:spPr bwMode="auto">
          <a:xfrm>
            <a:off x="933450" y="2205038"/>
            <a:ext cx="7526338" cy="1439862"/>
          </a:xfrm>
          <a:prstGeom prst="rect">
            <a:avLst/>
          </a:prstGeom>
          <a:noFill/>
          <a:ln w="9525">
            <a:solidFill>
              <a:schemeClr val="tx1"/>
            </a:solidFill>
            <a:miter lim="800000"/>
            <a:headEnd/>
            <a:tailEnd/>
          </a:ln>
        </p:spPr>
      </p:pic>
      <p:cxnSp>
        <p:nvCxnSpPr>
          <p:cNvPr id="100359" name="直接箭头连接符 7"/>
          <p:cNvCxnSpPr>
            <a:cxnSpLocks noChangeShapeType="1"/>
          </p:cNvCxnSpPr>
          <p:nvPr/>
        </p:nvCxnSpPr>
        <p:spPr bwMode="auto">
          <a:xfrm flipV="1">
            <a:off x="2484438" y="1989138"/>
            <a:ext cx="2879725" cy="1368425"/>
          </a:xfrm>
          <a:prstGeom prst="straightConnector1">
            <a:avLst/>
          </a:prstGeom>
          <a:noFill/>
          <a:ln w="9525" algn="ctr">
            <a:solidFill>
              <a:schemeClr val="tx1"/>
            </a:solidFill>
            <a:round/>
            <a:headEnd/>
            <a:tailEnd type="arrow" w="med" len="med"/>
          </a:ln>
        </p:spPr>
      </p:cxnSp>
      <p:sp>
        <p:nvSpPr>
          <p:cNvPr id="100360" name="矩形 8"/>
          <p:cNvSpPr>
            <a:spLocks noChangeArrowheads="1"/>
          </p:cNvSpPr>
          <p:nvPr/>
        </p:nvSpPr>
        <p:spPr bwMode="auto">
          <a:xfrm>
            <a:off x="5364163" y="1827213"/>
            <a:ext cx="3217862" cy="323850"/>
          </a:xfrm>
          <a:prstGeom prst="rect">
            <a:avLst/>
          </a:prstGeom>
          <a:noFill/>
          <a:ln w="9525" algn="ctr">
            <a:noFill/>
            <a:round/>
            <a:headEnd/>
            <a:tailEnd/>
          </a:ln>
        </p:spPr>
        <p:txBody>
          <a:bodyPr/>
          <a:lstStyle/>
          <a:p>
            <a:r>
              <a:rPr lang="zh-CN" altLang="en-US"/>
              <a:t>多一条下一跳的</a:t>
            </a:r>
            <a:r>
              <a:rPr lang="en-US" altLang="zh-CN"/>
              <a:t>ARP</a:t>
            </a:r>
            <a:r>
              <a:rPr lang="zh-CN" altLang="en-US"/>
              <a:t>条目</a:t>
            </a: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标题 1"/>
          <p:cNvSpPr>
            <a:spLocks noGrp="1"/>
          </p:cNvSpPr>
          <p:nvPr>
            <p:ph type="title"/>
          </p:nvPr>
        </p:nvSpPr>
        <p:spPr/>
        <p:txBody>
          <a:bodyPr/>
          <a:lstStyle/>
          <a:p>
            <a:r>
              <a:rPr lang="zh-CN" altLang="en-US" smtClean="0"/>
              <a:t>故障原因分析及处理</a:t>
            </a:r>
            <a:r>
              <a:rPr lang="en-US" altLang="zh-CN" smtClean="0"/>
              <a:t>(</a:t>
            </a:r>
            <a:r>
              <a:rPr lang="zh-CN" altLang="en-US" smtClean="0"/>
              <a:t>续</a:t>
            </a:r>
            <a:r>
              <a:rPr lang="en-US" altLang="zh-CN" smtClean="0"/>
              <a:t>)</a:t>
            </a:r>
            <a:endParaRPr lang="zh-CN" altLang="en-US" smtClean="0"/>
          </a:p>
        </p:txBody>
      </p:sp>
      <p:sp>
        <p:nvSpPr>
          <p:cNvPr id="101379" name="内容占位符 2"/>
          <p:cNvSpPr>
            <a:spLocks noGrp="1"/>
          </p:cNvSpPr>
          <p:nvPr>
            <p:ph idx="1"/>
          </p:nvPr>
        </p:nvSpPr>
        <p:spPr/>
        <p:txBody>
          <a:bodyPr/>
          <a:lstStyle/>
          <a:p>
            <a:r>
              <a:rPr lang="zh-CN" altLang="en-US" dirty="0" smtClean="0"/>
              <a:t>在对基站进行镜像抓包</a:t>
            </a:r>
            <a:endParaRPr lang="en-US" altLang="zh-CN" dirty="0" smtClean="0"/>
          </a:p>
          <a:p>
            <a:pPr lvl="1"/>
            <a:r>
              <a:rPr lang="zh-CN" altLang="en-US" dirty="0" smtClean="0"/>
              <a:t>正常基站的报文</a:t>
            </a:r>
            <a:endParaRPr lang="en-US" altLang="zh-CN" dirty="0" smtClean="0"/>
          </a:p>
          <a:p>
            <a:pPr lvl="1"/>
            <a:endParaRPr lang="en-US" altLang="zh-CN" dirty="0" smtClean="0"/>
          </a:p>
          <a:p>
            <a:pPr lvl="1"/>
            <a:endParaRPr lang="en-US" altLang="zh-CN" dirty="0" smtClean="0"/>
          </a:p>
          <a:p>
            <a:pPr lvl="1"/>
            <a:endParaRPr lang="en-US" altLang="zh-CN" dirty="0" smtClean="0"/>
          </a:p>
          <a:p>
            <a:pPr lvl="1"/>
            <a:r>
              <a:rPr lang="zh-CN" altLang="en-US" dirty="0" smtClean="0"/>
              <a:t>故障基站的报文</a:t>
            </a:r>
          </a:p>
          <a:p>
            <a:endParaRPr lang="zh-CN" altLang="en-US" dirty="0" smtClean="0"/>
          </a:p>
        </p:txBody>
      </p:sp>
      <p:sp>
        <p:nvSpPr>
          <p:cNvPr id="101380" name="灯片编号占位符 3"/>
          <p:cNvSpPr>
            <a:spLocks noGrp="1"/>
          </p:cNvSpPr>
          <p:nvPr>
            <p:ph type="sldNum" sz="quarter" idx="10"/>
          </p:nvPr>
        </p:nvSpPr>
        <p:spPr>
          <a:noFill/>
        </p:spPr>
        <p:txBody>
          <a:bodyPr/>
          <a:lstStyle/>
          <a:p>
            <a:r>
              <a:rPr lang="en-US" altLang="zh-CN" smtClean="0"/>
              <a:t>Page</a:t>
            </a:r>
            <a:fld id="{81C94699-B00A-4258-BD8D-1DE5950C5527}" type="slidenum">
              <a:rPr lang="en-US" altLang="zh-CN" smtClean="0"/>
              <a:pPr/>
              <a:t>114</a:t>
            </a:fld>
            <a:endParaRPr lang="en-US" altLang="zh-CN" smtClean="0"/>
          </a:p>
        </p:txBody>
      </p:sp>
      <p:pic>
        <p:nvPicPr>
          <p:cNvPr id="101381" name="Picture 2" descr="cid:_1_08F4DFFC08F4DA8800702F30862578EC"/>
          <p:cNvPicPr>
            <a:picLocks noChangeAspect="1" noChangeArrowheads="1"/>
          </p:cNvPicPr>
          <p:nvPr/>
        </p:nvPicPr>
        <p:blipFill>
          <a:blip r:embed="rId2" r:link="rId3" cstate="print"/>
          <a:srcRect/>
          <a:stretch>
            <a:fillRect/>
          </a:stretch>
        </p:blipFill>
        <p:spPr bwMode="auto">
          <a:xfrm>
            <a:off x="971550" y="2565400"/>
            <a:ext cx="7400925" cy="1295400"/>
          </a:xfrm>
          <a:prstGeom prst="rect">
            <a:avLst/>
          </a:prstGeom>
          <a:noFill/>
          <a:ln w="9525">
            <a:solidFill>
              <a:schemeClr val="tx1"/>
            </a:solidFill>
            <a:miter lim="800000"/>
            <a:headEnd/>
            <a:tailEnd/>
          </a:ln>
        </p:spPr>
      </p:pic>
      <p:pic>
        <p:nvPicPr>
          <p:cNvPr id="101382" name="Picture 3"/>
          <p:cNvPicPr>
            <a:picLocks noChangeAspect="1" noChangeArrowheads="1"/>
          </p:cNvPicPr>
          <p:nvPr/>
        </p:nvPicPr>
        <p:blipFill>
          <a:blip r:embed="rId4" cstate="print"/>
          <a:srcRect/>
          <a:stretch>
            <a:fillRect/>
          </a:stretch>
        </p:blipFill>
        <p:spPr bwMode="auto">
          <a:xfrm>
            <a:off x="971550" y="4724400"/>
            <a:ext cx="7610475" cy="1225550"/>
          </a:xfrm>
          <a:prstGeom prst="rect">
            <a:avLst/>
          </a:prstGeom>
          <a:noFill/>
          <a:ln w="9525">
            <a:solidFill>
              <a:schemeClr val="tx1"/>
            </a:solidFill>
            <a:miter lim="800000"/>
            <a:headEnd/>
            <a:tailEnd/>
          </a:ln>
        </p:spPr>
      </p:pic>
      <p:cxnSp>
        <p:nvCxnSpPr>
          <p:cNvPr id="101383" name="直接箭头连接符 6"/>
          <p:cNvCxnSpPr>
            <a:cxnSpLocks noChangeShapeType="1"/>
          </p:cNvCxnSpPr>
          <p:nvPr/>
        </p:nvCxnSpPr>
        <p:spPr bwMode="auto">
          <a:xfrm flipV="1">
            <a:off x="2916238" y="2060575"/>
            <a:ext cx="2879725" cy="1368425"/>
          </a:xfrm>
          <a:prstGeom prst="straightConnector1">
            <a:avLst/>
          </a:prstGeom>
          <a:noFill/>
          <a:ln w="9525" algn="ctr">
            <a:solidFill>
              <a:schemeClr val="tx1"/>
            </a:solidFill>
            <a:round/>
            <a:headEnd/>
            <a:tailEnd type="arrow" w="med" len="med"/>
          </a:ln>
        </p:spPr>
      </p:cxnSp>
      <p:sp>
        <p:nvSpPr>
          <p:cNvPr id="101384" name="矩形 7"/>
          <p:cNvSpPr>
            <a:spLocks noChangeArrowheads="1"/>
          </p:cNvSpPr>
          <p:nvPr/>
        </p:nvSpPr>
        <p:spPr bwMode="auto">
          <a:xfrm>
            <a:off x="5386388" y="1700213"/>
            <a:ext cx="3217862" cy="325437"/>
          </a:xfrm>
          <a:prstGeom prst="rect">
            <a:avLst/>
          </a:prstGeom>
          <a:noFill/>
          <a:ln w="9525" algn="ctr">
            <a:noFill/>
            <a:round/>
            <a:headEnd/>
            <a:tailEnd/>
          </a:ln>
        </p:spPr>
        <p:txBody>
          <a:bodyPr/>
          <a:lstStyle/>
          <a:p>
            <a:r>
              <a:rPr lang="zh-CN" altLang="en-US"/>
              <a:t>对端设备有</a:t>
            </a:r>
            <a:r>
              <a:rPr lang="en-US" altLang="zh-CN"/>
              <a:t>ARP</a:t>
            </a:r>
            <a:r>
              <a:rPr lang="zh-CN" altLang="en-US"/>
              <a:t>相应报文</a:t>
            </a: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1"/>
          <p:cNvSpPr>
            <a:spLocks noGrp="1"/>
          </p:cNvSpPr>
          <p:nvPr>
            <p:ph type="title"/>
          </p:nvPr>
        </p:nvSpPr>
        <p:spPr/>
        <p:txBody>
          <a:bodyPr/>
          <a:lstStyle/>
          <a:p>
            <a:r>
              <a:rPr lang="zh-CN" altLang="en-US" smtClean="0"/>
              <a:t>故障定位及处理</a:t>
            </a:r>
          </a:p>
        </p:txBody>
      </p:sp>
      <p:sp>
        <p:nvSpPr>
          <p:cNvPr id="102403" name="内容占位符 2"/>
          <p:cNvSpPr>
            <a:spLocks noGrp="1"/>
          </p:cNvSpPr>
          <p:nvPr>
            <p:ph idx="1"/>
          </p:nvPr>
        </p:nvSpPr>
        <p:spPr/>
        <p:txBody>
          <a:bodyPr/>
          <a:lstStyle/>
          <a:p>
            <a:r>
              <a:rPr lang="zh-CN" altLang="en-US" dirty="0" smtClean="0"/>
              <a:t>故障定位</a:t>
            </a:r>
            <a:endParaRPr lang="en-US" altLang="zh-CN" dirty="0" smtClean="0"/>
          </a:p>
          <a:p>
            <a:pPr lvl="1"/>
            <a:r>
              <a:rPr lang="zh-CN" altLang="en-US" dirty="0" smtClean="0"/>
              <a:t>路由器上的配置出现问题，导致同一时间，路由器只会回复一个基站的</a:t>
            </a:r>
            <a:r>
              <a:rPr lang="en-US" altLang="zh-CN" dirty="0" smtClean="0"/>
              <a:t>ARP</a:t>
            </a:r>
            <a:r>
              <a:rPr lang="zh-CN" altLang="en-US" dirty="0" smtClean="0"/>
              <a:t>报文。</a:t>
            </a:r>
          </a:p>
          <a:p>
            <a:r>
              <a:rPr lang="zh-CN" altLang="en-US" dirty="0" smtClean="0">
                <a:solidFill>
                  <a:srgbClr val="000000"/>
                </a:solidFill>
              </a:rPr>
              <a:t>故障处理</a:t>
            </a:r>
            <a:endParaRPr lang="en-US" altLang="zh-CN" dirty="0" smtClean="0">
              <a:solidFill>
                <a:srgbClr val="000000"/>
              </a:solidFill>
            </a:endParaRPr>
          </a:p>
          <a:p>
            <a:pPr lvl="1"/>
            <a:r>
              <a:rPr lang="zh-CN" altLang="zh-CN" dirty="0" smtClean="0"/>
              <a:t>根据上面的结论，和客户沟通，获得客户认可，在客户排查之后确认是配置失误，修改后四个基站都可以正常</a:t>
            </a:r>
            <a:r>
              <a:rPr lang="en-US" altLang="zh-CN" dirty="0" smtClean="0"/>
              <a:t>ping</a:t>
            </a:r>
            <a:r>
              <a:rPr lang="zh-CN" altLang="zh-CN" dirty="0" smtClean="0"/>
              <a:t>通</a:t>
            </a:r>
            <a:r>
              <a:rPr lang="en-US" altLang="zh-CN" dirty="0" smtClean="0"/>
              <a:t>SGW</a:t>
            </a:r>
            <a:endParaRPr lang="zh-CN" altLang="zh-CN" dirty="0" smtClean="0"/>
          </a:p>
        </p:txBody>
      </p:sp>
      <p:sp>
        <p:nvSpPr>
          <p:cNvPr id="102404" name="灯片编号占位符 3"/>
          <p:cNvSpPr>
            <a:spLocks noGrp="1"/>
          </p:cNvSpPr>
          <p:nvPr>
            <p:ph type="sldNum" sz="quarter" idx="10"/>
          </p:nvPr>
        </p:nvSpPr>
        <p:spPr>
          <a:noFill/>
        </p:spPr>
        <p:txBody>
          <a:bodyPr/>
          <a:lstStyle/>
          <a:p>
            <a:r>
              <a:rPr lang="en-US" altLang="zh-CN" smtClean="0"/>
              <a:t>Page</a:t>
            </a:r>
            <a:fld id="{1A09A8C2-C0B0-4566-8DB1-B54D3919C0E5}" type="slidenum">
              <a:rPr lang="en-US" altLang="zh-CN" smtClean="0"/>
              <a:pPr/>
              <a:t>115</a:t>
            </a:fld>
            <a:endParaRPr lang="en-US" altLang="zh-CN" smtClean="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标题 1"/>
          <p:cNvSpPr>
            <a:spLocks noGrp="1"/>
          </p:cNvSpPr>
          <p:nvPr>
            <p:ph type="title"/>
          </p:nvPr>
        </p:nvSpPr>
        <p:spPr/>
        <p:txBody>
          <a:bodyPr/>
          <a:lstStyle/>
          <a:p>
            <a:r>
              <a:rPr lang="zh-CN" altLang="en-US" sz="3200" dirty="0" smtClean="0"/>
              <a:t>案例四：</a:t>
            </a:r>
            <a:r>
              <a:rPr lang="en-US" altLang="zh-CN" sz="3200" dirty="0" smtClean="0"/>
              <a:t>PTN</a:t>
            </a:r>
            <a:r>
              <a:rPr lang="zh-CN" altLang="en-US" sz="3200" dirty="0" smtClean="0"/>
              <a:t>修改报文内容导致基站</a:t>
            </a:r>
            <a:r>
              <a:rPr lang="en-US" altLang="zh-CN" sz="3200" dirty="0" smtClean="0"/>
              <a:t>SCTP</a:t>
            </a:r>
            <a:r>
              <a:rPr lang="zh-CN" altLang="en-US" sz="3200" dirty="0" smtClean="0"/>
              <a:t>链路闪断问题</a:t>
            </a:r>
          </a:p>
        </p:txBody>
      </p:sp>
      <p:sp>
        <p:nvSpPr>
          <p:cNvPr id="103427" name="内容占位符 2"/>
          <p:cNvSpPr>
            <a:spLocks noGrp="1"/>
          </p:cNvSpPr>
          <p:nvPr>
            <p:ph idx="1"/>
          </p:nvPr>
        </p:nvSpPr>
        <p:spPr/>
        <p:txBody>
          <a:bodyPr/>
          <a:lstStyle/>
          <a:p>
            <a:r>
              <a:rPr lang="zh-CN" altLang="en-US" dirty="0" smtClean="0"/>
              <a:t>现象描述：</a:t>
            </a:r>
            <a:endParaRPr lang="en-US" altLang="zh-CN" dirty="0" smtClean="0"/>
          </a:p>
          <a:p>
            <a:pPr lvl="1"/>
            <a:r>
              <a:rPr lang="zh-CN" altLang="en-US" dirty="0" smtClean="0"/>
              <a:t>某局点</a:t>
            </a:r>
            <a:r>
              <a:rPr lang="en-US" altLang="zh-CN" dirty="0" smtClean="0"/>
              <a:t>TDS/L</a:t>
            </a:r>
            <a:r>
              <a:rPr lang="zh-CN" altLang="en-US" dirty="0" smtClean="0"/>
              <a:t>双模站点“国展二</a:t>
            </a:r>
            <a:r>
              <a:rPr lang="en-US" altLang="zh-CN" dirty="0" smtClean="0"/>
              <a:t>FE</a:t>
            </a:r>
            <a:r>
              <a:rPr lang="zh-CN" altLang="en-US" dirty="0" smtClean="0"/>
              <a:t>”，</a:t>
            </a:r>
            <a:r>
              <a:rPr lang="en-US" altLang="zh-CN" dirty="0" smtClean="0"/>
              <a:t>LTE</a:t>
            </a:r>
            <a:r>
              <a:rPr lang="zh-CN" altLang="en-US" dirty="0" smtClean="0"/>
              <a:t>侧出现</a:t>
            </a:r>
            <a:r>
              <a:rPr lang="en-US" altLang="zh-CN" dirty="0" smtClean="0"/>
              <a:t>SCTP</a:t>
            </a:r>
            <a:r>
              <a:rPr lang="zh-CN" altLang="en-US" dirty="0" smtClean="0"/>
              <a:t>链路闪断故障，导致小区频繁退服</a:t>
            </a:r>
          </a:p>
        </p:txBody>
      </p:sp>
      <p:sp>
        <p:nvSpPr>
          <p:cNvPr id="103428" name="灯片编号占位符 3"/>
          <p:cNvSpPr>
            <a:spLocks noGrp="1"/>
          </p:cNvSpPr>
          <p:nvPr>
            <p:ph type="sldNum" sz="quarter" idx="10"/>
          </p:nvPr>
        </p:nvSpPr>
        <p:spPr>
          <a:noFill/>
        </p:spPr>
        <p:txBody>
          <a:bodyPr/>
          <a:lstStyle/>
          <a:p>
            <a:r>
              <a:rPr lang="en-US" altLang="zh-CN" smtClean="0"/>
              <a:t>Page</a:t>
            </a:r>
            <a:fld id="{D46F043E-D18A-4A78-ABB9-FFC0E2D96A10}" type="slidenum">
              <a:rPr lang="en-US" altLang="zh-CN" smtClean="0"/>
              <a:pPr/>
              <a:t>116</a:t>
            </a:fld>
            <a:endParaRPr lang="en-US" altLang="zh-CN" smtClean="0"/>
          </a:p>
        </p:txBody>
      </p:sp>
      <p:pic>
        <p:nvPicPr>
          <p:cNvPr id="103429" name="Picture 2" descr="cid:image001.png@01CD7BE0.E1EC6870"/>
          <p:cNvPicPr>
            <a:picLocks noChangeAspect="1" noChangeArrowheads="1"/>
          </p:cNvPicPr>
          <p:nvPr/>
        </p:nvPicPr>
        <p:blipFill>
          <a:blip r:embed="rId2" r:link="rId3" cstate="print"/>
          <a:srcRect/>
          <a:stretch>
            <a:fillRect/>
          </a:stretch>
        </p:blipFill>
        <p:spPr bwMode="auto">
          <a:xfrm>
            <a:off x="1403350" y="2982913"/>
            <a:ext cx="6969125" cy="25892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标题 1"/>
          <p:cNvSpPr>
            <a:spLocks noGrp="1"/>
          </p:cNvSpPr>
          <p:nvPr>
            <p:ph type="title"/>
          </p:nvPr>
        </p:nvSpPr>
        <p:spPr/>
        <p:txBody>
          <a:bodyPr/>
          <a:lstStyle/>
          <a:p>
            <a:r>
              <a:rPr lang="zh-CN" altLang="en-US" smtClean="0"/>
              <a:t>原因分析</a:t>
            </a:r>
          </a:p>
        </p:txBody>
      </p:sp>
      <p:sp>
        <p:nvSpPr>
          <p:cNvPr id="104451" name="内容占位符 2"/>
          <p:cNvSpPr>
            <a:spLocks noGrp="1"/>
          </p:cNvSpPr>
          <p:nvPr>
            <p:ph idx="1"/>
          </p:nvPr>
        </p:nvSpPr>
        <p:spPr/>
        <p:txBody>
          <a:bodyPr/>
          <a:lstStyle/>
          <a:p>
            <a:r>
              <a:rPr lang="zh-CN" altLang="zh-CN" dirty="0" smtClean="0"/>
              <a:t>以</a:t>
            </a:r>
            <a:r>
              <a:rPr lang="zh-CN" altLang="en-US" dirty="0" smtClean="0"/>
              <a:t>某</a:t>
            </a:r>
            <a:r>
              <a:rPr lang="zh-CN" altLang="zh-CN" dirty="0" smtClean="0"/>
              <a:t>局点为例，</a:t>
            </a:r>
            <a:r>
              <a:rPr lang="en-US" altLang="zh-CN" dirty="0" smtClean="0"/>
              <a:t>SCTP</a:t>
            </a:r>
            <a:r>
              <a:rPr lang="zh-CN" altLang="zh-CN" dirty="0" smtClean="0"/>
              <a:t>链路两端基站与核心网通过</a:t>
            </a:r>
            <a:r>
              <a:rPr lang="en-US" altLang="zh-CN" dirty="0" smtClean="0"/>
              <a:t>PTN</a:t>
            </a:r>
            <a:r>
              <a:rPr lang="zh-CN" altLang="zh-CN" dirty="0" smtClean="0"/>
              <a:t>层三对接，那么主要的故障点可以分为三处</a:t>
            </a:r>
            <a:endParaRPr lang="en-US" altLang="zh-CN" dirty="0" smtClean="0"/>
          </a:p>
          <a:p>
            <a:pPr lvl="1"/>
            <a:r>
              <a:rPr lang="zh-CN" altLang="en-US" dirty="0" smtClean="0"/>
              <a:t>基站问题（包括数据配置、单板软硬件故障）</a:t>
            </a:r>
          </a:p>
          <a:p>
            <a:pPr lvl="1"/>
            <a:r>
              <a:rPr lang="en-US" altLang="zh-CN" dirty="0" smtClean="0"/>
              <a:t>PTN</a:t>
            </a:r>
            <a:r>
              <a:rPr lang="zh-CN" altLang="en-US" dirty="0" smtClean="0"/>
              <a:t>问题（传输丢包等）</a:t>
            </a:r>
            <a:endParaRPr lang="en-US" altLang="zh-CN" dirty="0" smtClean="0"/>
          </a:p>
          <a:p>
            <a:pPr lvl="1"/>
            <a:r>
              <a:rPr lang="zh-CN" altLang="en-US" dirty="0" smtClean="0"/>
              <a:t>核心网</a:t>
            </a:r>
            <a:r>
              <a:rPr lang="en-US" altLang="zh-CN" dirty="0" smtClean="0"/>
              <a:t>EPC</a:t>
            </a:r>
            <a:r>
              <a:rPr lang="zh-CN" altLang="en-US" dirty="0" smtClean="0"/>
              <a:t>问题（数据配置、定时器设置等）</a:t>
            </a:r>
          </a:p>
        </p:txBody>
      </p:sp>
      <p:sp>
        <p:nvSpPr>
          <p:cNvPr id="104452" name="灯片编号占位符 3"/>
          <p:cNvSpPr>
            <a:spLocks noGrp="1"/>
          </p:cNvSpPr>
          <p:nvPr>
            <p:ph type="sldNum" sz="quarter" idx="10"/>
          </p:nvPr>
        </p:nvSpPr>
        <p:spPr>
          <a:noFill/>
        </p:spPr>
        <p:txBody>
          <a:bodyPr/>
          <a:lstStyle/>
          <a:p>
            <a:r>
              <a:rPr lang="en-US" altLang="zh-CN" smtClean="0"/>
              <a:t>Page</a:t>
            </a:r>
            <a:fld id="{1F240D98-14B0-43E6-A647-231CDAE9A827}" type="slidenum">
              <a:rPr lang="en-US" altLang="zh-CN" smtClean="0"/>
              <a:pPr/>
              <a:t>117</a:t>
            </a:fld>
            <a:endParaRPr lang="en-US" altLang="zh-CN" smtClean="0"/>
          </a:p>
        </p:txBody>
      </p:sp>
      <p:pic>
        <p:nvPicPr>
          <p:cNvPr id="104453" name="Picture 2"/>
          <p:cNvPicPr>
            <a:picLocks noChangeAspect="1" noChangeArrowheads="1"/>
          </p:cNvPicPr>
          <p:nvPr/>
        </p:nvPicPr>
        <p:blipFill>
          <a:blip r:embed="rId2" cstate="print"/>
          <a:srcRect/>
          <a:stretch>
            <a:fillRect/>
          </a:stretch>
        </p:blipFill>
        <p:spPr bwMode="auto">
          <a:xfrm>
            <a:off x="1063625" y="4076700"/>
            <a:ext cx="7518400" cy="19446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标题 1"/>
          <p:cNvSpPr>
            <a:spLocks noGrp="1"/>
          </p:cNvSpPr>
          <p:nvPr>
            <p:ph type="title"/>
          </p:nvPr>
        </p:nvSpPr>
        <p:spPr/>
        <p:txBody>
          <a:bodyPr/>
          <a:lstStyle/>
          <a:p>
            <a:r>
              <a:rPr lang="zh-CN" altLang="en-US" smtClean="0"/>
              <a:t>处理过程</a:t>
            </a:r>
          </a:p>
        </p:txBody>
      </p:sp>
      <p:sp>
        <p:nvSpPr>
          <p:cNvPr id="3076" name="内容占位符 2"/>
          <p:cNvSpPr>
            <a:spLocks noGrp="1"/>
          </p:cNvSpPr>
          <p:nvPr>
            <p:ph idx="1"/>
          </p:nvPr>
        </p:nvSpPr>
        <p:spPr/>
        <p:txBody>
          <a:bodyPr/>
          <a:lstStyle/>
          <a:p>
            <a:r>
              <a:rPr lang="zh-CN" altLang="en-US" sz="2000" dirty="0" smtClean="0"/>
              <a:t>基站侧跟踪</a:t>
            </a:r>
            <a:r>
              <a:rPr lang="en-US" altLang="zh-CN" sz="2000" dirty="0" smtClean="0"/>
              <a:t>SCTP</a:t>
            </a:r>
            <a:r>
              <a:rPr lang="zh-CN" altLang="en-US" sz="2000" dirty="0" smtClean="0"/>
              <a:t>信令，发现基站没有回复核心网</a:t>
            </a:r>
            <a:r>
              <a:rPr lang="en-US" altLang="zh-CN" sz="2000" dirty="0" smtClean="0"/>
              <a:t>HEARTBEAT</a:t>
            </a:r>
            <a:r>
              <a:rPr lang="zh-CN" altLang="en-US" sz="2000" dirty="0" smtClean="0"/>
              <a:t>消息，核心网 发送“</a:t>
            </a:r>
            <a:r>
              <a:rPr lang="en-US" altLang="zh-CN" sz="2000" dirty="0" smtClean="0"/>
              <a:t>ABORT</a:t>
            </a:r>
            <a:r>
              <a:rPr lang="zh-CN" altLang="en-US" sz="2000" dirty="0" smtClean="0"/>
              <a:t>（拆链）”请求。随后基站又发起建链请求，核心网马上响应</a:t>
            </a:r>
          </a:p>
        </p:txBody>
      </p:sp>
      <p:sp>
        <p:nvSpPr>
          <p:cNvPr id="3077" name="灯片编号占位符 3"/>
          <p:cNvSpPr>
            <a:spLocks noGrp="1"/>
          </p:cNvSpPr>
          <p:nvPr>
            <p:ph type="sldNum" sz="quarter" idx="10"/>
          </p:nvPr>
        </p:nvSpPr>
        <p:spPr>
          <a:noFill/>
        </p:spPr>
        <p:txBody>
          <a:bodyPr/>
          <a:lstStyle/>
          <a:p>
            <a:r>
              <a:rPr lang="en-US" altLang="zh-CN" smtClean="0"/>
              <a:t>Page</a:t>
            </a:r>
            <a:fld id="{E1521BA8-0FEC-4D35-9DB8-CE16BBBD918A}" type="slidenum">
              <a:rPr lang="en-US" altLang="zh-CN" smtClean="0"/>
              <a:pPr/>
              <a:t>118</a:t>
            </a:fld>
            <a:endParaRPr lang="en-US" altLang="zh-CN" smtClean="0"/>
          </a:p>
        </p:txBody>
      </p:sp>
      <p:grpSp>
        <p:nvGrpSpPr>
          <p:cNvPr id="19" name="组合 18"/>
          <p:cNvGrpSpPr/>
          <p:nvPr/>
        </p:nvGrpSpPr>
        <p:grpSpPr>
          <a:xfrm>
            <a:off x="2916238" y="2714625"/>
            <a:ext cx="5051425" cy="3490913"/>
            <a:chOff x="2916238" y="2714625"/>
            <a:chExt cx="5051425" cy="3490913"/>
          </a:xfrm>
        </p:grpSpPr>
        <p:pic>
          <p:nvPicPr>
            <p:cNvPr id="3078" name="Picture 3"/>
            <p:cNvPicPr>
              <a:picLocks noChangeAspect="1" noChangeArrowheads="1"/>
            </p:cNvPicPr>
            <p:nvPr/>
          </p:nvPicPr>
          <p:blipFill>
            <a:blip r:embed="rId4" cstate="print"/>
            <a:srcRect/>
            <a:stretch>
              <a:fillRect/>
            </a:stretch>
          </p:blipFill>
          <p:spPr bwMode="auto">
            <a:xfrm>
              <a:off x="2916238" y="2714625"/>
              <a:ext cx="5051425" cy="3490913"/>
            </a:xfrm>
            <a:prstGeom prst="rect">
              <a:avLst/>
            </a:prstGeom>
            <a:noFill/>
            <a:ln w="9525">
              <a:noFill/>
              <a:miter lim="800000"/>
              <a:headEnd/>
              <a:tailEnd/>
            </a:ln>
          </p:spPr>
        </p:pic>
        <p:grpSp>
          <p:nvGrpSpPr>
            <p:cNvPr id="2" name="Group 16"/>
            <p:cNvGrpSpPr>
              <a:grpSpLocks/>
            </p:cNvGrpSpPr>
            <p:nvPr/>
          </p:nvGrpSpPr>
          <p:grpSpPr bwMode="auto">
            <a:xfrm>
              <a:off x="4716463" y="2852738"/>
              <a:ext cx="1936750" cy="3352800"/>
              <a:chOff x="4816" y="3675"/>
              <a:chExt cx="3129" cy="5592"/>
            </a:xfrm>
          </p:grpSpPr>
          <p:sp>
            <p:nvSpPr>
              <p:cNvPr id="3080" name="Rectangle 17"/>
              <p:cNvSpPr>
                <a:spLocks noChangeArrowheads="1"/>
              </p:cNvSpPr>
              <p:nvPr/>
            </p:nvSpPr>
            <p:spPr bwMode="auto">
              <a:xfrm>
                <a:off x="4826" y="3675"/>
                <a:ext cx="3113" cy="623"/>
              </a:xfrm>
              <a:prstGeom prst="rect">
                <a:avLst/>
              </a:prstGeom>
              <a:solidFill>
                <a:srgbClr val="FFFFFF">
                  <a:alpha val="0"/>
                </a:srgbClr>
              </a:solidFill>
              <a:ln w="19050">
                <a:solidFill>
                  <a:srgbClr val="00B050"/>
                </a:solidFill>
                <a:miter lim="800000"/>
                <a:headEnd/>
                <a:tailEnd/>
              </a:ln>
            </p:spPr>
            <p:txBody>
              <a:bodyPr/>
              <a:lstStyle/>
              <a:p>
                <a:endParaRPr lang="zh-CN" altLang="en-US"/>
              </a:p>
            </p:txBody>
          </p:sp>
          <p:sp>
            <p:nvSpPr>
              <p:cNvPr id="3081" name="Rectangle 18"/>
              <p:cNvSpPr>
                <a:spLocks noChangeArrowheads="1"/>
              </p:cNvSpPr>
              <p:nvPr/>
            </p:nvSpPr>
            <p:spPr bwMode="auto">
              <a:xfrm>
                <a:off x="4826" y="5712"/>
                <a:ext cx="3113" cy="234"/>
              </a:xfrm>
              <a:prstGeom prst="rect">
                <a:avLst/>
              </a:prstGeom>
              <a:solidFill>
                <a:srgbClr val="FFFFFF">
                  <a:alpha val="0"/>
                </a:srgbClr>
              </a:solidFill>
              <a:ln w="19050">
                <a:solidFill>
                  <a:srgbClr val="FFC000"/>
                </a:solidFill>
                <a:miter lim="800000"/>
                <a:headEnd/>
                <a:tailEnd/>
              </a:ln>
            </p:spPr>
            <p:txBody>
              <a:bodyPr/>
              <a:lstStyle/>
              <a:p>
                <a:endParaRPr lang="zh-CN" altLang="en-US"/>
              </a:p>
            </p:txBody>
          </p:sp>
          <p:sp>
            <p:nvSpPr>
              <p:cNvPr id="3082" name="Rectangle 19"/>
              <p:cNvSpPr>
                <a:spLocks noChangeArrowheads="1"/>
              </p:cNvSpPr>
              <p:nvPr/>
            </p:nvSpPr>
            <p:spPr bwMode="auto">
              <a:xfrm>
                <a:off x="4832" y="5939"/>
                <a:ext cx="3113" cy="234"/>
              </a:xfrm>
              <a:prstGeom prst="rect">
                <a:avLst/>
              </a:prstGeom>
              <a:solidFill>
                <a:srgbClr val="FFFFFF">
                  <a:alpha val="0"/>
                </a:srgbClr>
              </a:solidFill>
              <a:ln w="19050" algn="ctr">
                <a:solidFill>
                  <a:srgbClr val="FFC000"/>
                </a:solidFill>
                <a:miter lim="800000"/>
                <a:headEnd/>
                <a:tailEnd/>
              </a:ln>
            </p:spPr>
            <p:txBody>
              <a:bodyPr/>
              <a:lstStyle/>
              <a:p>
                <a:endParaRPr lang="zh-CN" altLang="en-US"/>
              </a:p>
            </p:txBody>
          </p:sp>
          <p:sp>
            <p:nvSpPr>
              <p:cNvPr id="3083" name="Rectangle 20"/>
              <p:cNvSpPr>
                <a:spLocks noChangeArrowheads="1"/>
              </p:cNvSpPr>
              <p:nvPr/>
            </p:nvSpPr>
            <p:spPr bwMode="auto">
              <a:xfrm>
                <a:off x="4826" y="6555"/>
                <a:ext cx="3113" cy="234"/>
              </a:xfrm>
              <a:prstGeom prst="rect">
                <a:avLst/>
              </a:prstGeom>
              <a:solidFill>
                <a:srgbClr val="FFFFFF">
                  <a:alpha val="0"/>
                </a:srgbClr>
              </a:solidFill>
              <a:ln w="19050" algn="ctr">
                <a:solidFill>
                  <a:srgbClr val="FFC000"/>
                </a:solidFill>
                <a:miter lim="800000"/>
                <a:headEnd/>
                <a:tailEnd/>
              </a:ln>
            </p:spPr>
            <p:txBody>
              <a:bodyPr/>
              <a:lstStyle/>
              <a:p>
                <a:endParaRPr lang="zh-CN" altLang="en-US"/>
              </a:p>
            </p:txBody>
          </p:sp>
          <p:sp>
            <p:nvSpPr>
              <p:cNvPr id="3084" name="Rectangle 21"/>
              <p:cNvSpPr>
                <a:spLocks noChangeArrowheads="1"/>
              </p:cNvSpPr>
              <p:nvPr/>
            </p:nvSpPr>
            <p:spPr bwMode="auto">
              <a:xfrm>
                <a:off x="4819" y="7178"/>
                <a:ext cx="3113" cy="234"/>
              </a:xfrm>
              <a:prstGeom prst="rect">
                <a:avLst/>
              </a:prstGeom>
              <a:solidFill>
                <a:srgbClr val="FFFFFF">
                  <a:alpha val="0"/>
                </a:srgbClr>
              </a:solidFill>
              <a:ln w="19050" algn="ctr">
                <a:solidFill>
                  <a:srgbClr val="FFC000"/>
                </a:solidFill>
                <a:miter lim="800000"/>
                <a:headEnd/>
                <a:tailEnd/>
              </a:ln>
            </p:spPr>
            <p:txBody>
              <a:bodyPr/>
              <a:lstStyle/>
              <a:p>
                <a:endParaRPr lang="zh-CN" altLang="en-US"/>
              </a:p>
            </p:txBody>
          </p:sp>
          <p:sp>
            <p:nvSpPr>
              <p:cNvPr id="3085" name="Rectangle 22"/>
              <p:cNvSpPr>
                <a:spLocks noChangeArrowheads="1"/>
              </p:cNvSpPr>
              <p:nvPr/>
            </p:nvSpPr>
            <p:spPr bwMode="auto">
              <a:xfrm>
                <a:off x="4819" y="7386"/>
                <a:ext cx="3113" cy="234"/>
              </a:xfrm>
              <a:prstGeom prst="rect">
                <a:avLst/>
              </a:prstGeom>
              <a:solidFill>
                <a:srgbClr val="FFFFFF">
                  <a:alpha val="0"/>
                </a:srgbClr>
              </a:solidFill>
              <a:ln w="19050" algn="ctr">
                <a:solidFill>
                  <a:srgbClr val="FFC000"/>
                </a:solidFill>
                <a:miter lim="800000"/>
                <a:headEnd/>
                <a:tailEnd/>
              </a:ln>
            </p:spPr>
            <p:txBody>
              <a:bodyPr/>
              <a:lstStyle/>
              <a:p>
                <a:endParaRPr lang="zh-CN" altLang="en-US"/>
              </a:p>
            </p:txBody>
          </p:sp>
          <p:sp>
            <p:nvSpPr>
              <p:cNvPr id="3086" name="Rectangle 23"/>
              <p:cNvSpPr>
                <a:spLocks noChangeArrowheads="1"/>
              </p:cNvSpPr>
              <p:nvPr/>
            </p:nvSpPr>
            <p:spPr bwMode="auto">
              <a:xfrm>
                <a:off x="4832" y="8229"/>
                <a:ext cx="3113" cy="234"/>
              </a:xfrm>
              <a:prstGeom prst="rect">
                <a:avLst/>
              </a:prstGeom>
              <a:solidFill>
                <a:srgbClr val="FFFFFF">
                  <a:alpha val="0"/>
                </a:srgbClr>
              </a:solidFill>
              <a:ln w="19050">
                <a:solidFill>
                  <a:srgbClr val="C00000"/>
                </a:solidFill>
                <a:miter lim="800000"/>
                <a:headEnd/>
                <a:tailEnd/>
              </a:ln>
            </p:spPr>
            <p:txBody>
              <a:bodyPr/>
              <a:lstStyle/>
              <a:p>
                <a:endParaRPr lang="zh-CN" altLang="en-US"/>
              </a:p>
            </p:txBody>
          </p:sp>
          <p:sp>
            <p:nvSpPr>
              <p:cNvPr id="3087" name="Rectangle 24"/>
              <p:cNvSpPr>
                <a:spLocks noChangeArrowheads="1"/>
              </p:cNvSpPr>
              <p:nvPr/>
            </p:nvSpPr>
            <p:spPr bwMode="auto">
              <a:xfrm>
                <a:off x="4825" y="7964"/>
                <a:ext cx="3113" cy="234"/>
              </a:xfrm>
              <a:prstGeom prst="rect">
                <a:avLst/>
              </a:prstGeom>
              <a:solidFill>
                <a:srgbClr val="FFFFFF">
                  <a:alpha val="0"/>
                </a:srgbClr>
              </a:solidFill>
              <a:ln w="19050" algn="ctr">
                <a:solidFill>
                  <a:srgbClr val="FFC000"/>
                </a:solidFill>
                <a:miter lim="800000"/>
                <a:headEnd/>
                <a:tailEnd/>
              </a:ln>
            </p:spPr>
            <p:txBody>
              <a:bodyPr/>
              <a:lstStyle/>
              <a:p>
                <a:endParaRPr lang="zh-CN" altLang="en-US"/>
              </a:p>
            </p:txBody>
          </p:sp>
          <p:sp>
            <p:nvSpPr>
              <p:cNvPr id="3088" name="Rectangle 25"/>
              <p:cNvSpPr>
                <a:spLocks noChangeArrowheads="1"/>
              </p:cNvSpPr>
              <p:nvPr/>
            </p:nvSpPr>
            <p:spPr bwMode="auto">
              <a:xfrm>
                <a:off x="4832" y="8489"/>
                <a:ext cx="3113" cy="778"/>
              </a:xfrm>
              <a:prstGeom prst="rect">
                <a:avLst/>
              </a:prstGeom>
              <a:solidFill>
                <a:srgbClr val="FFFFFF">
                  <a:alpha val="0"/>
                </a:srgbClr>
              </a:solidFill>
              <a:ln w="19050">
                <a:solidFill>
                  <a:srgbClr val="92D050"/>
                </a:solidFill>
                <a:miter lim="800000"/>
                <a:headEnd/>
                <a:tailEnd/>
              </a:ln>
            </p:spPr>
            <p:txBody>
              <a:bodyPr/>
              <a:lstStyle/>
              <a:p>
                <a:endParaRPr lang="zh-CN" altLang="en-US"/>
              </a:p>
            </p:txBody>
          </p:sp>
          <p:sp>
            <p:nvSpPr>
              <p:cNvPr id="3089" name="Rectangle 26"/>
              <p:cNvSpPr>
                <a:spLocks noChangeArrowheads="1"/>
              </p:cNvSpPr>
              <p:nvPr/>
            </p:nvSpPr>
            <p:spPr bwMode="auto">
              <a:xfrm>
                <a:off x="4816" y="6205"/>
                <a:ext cx="3113" cy="325"/>
              </a:xfrm>
              <a:prstGeom prst="rect">
                <a:avLst/>
              </a:prstGeom>
              <a:solidFill>
                <a:srgbClr val="FFFFFF">
                  <a:alpha val="0"/>
                </a:srgbClr>
              </a:solidFill>
              <a:ln w="19050">
                <a:solidFill>
                  <a:srgbClr val="548DD4"/>
                </a:solidFill>
                <a:miter lim="800000"/>
                <a:headEnd/>
                <a:tailEnd/>
              </a:ln>
            </p:spPr>
            <p:txBody>
              <a:bodyPr/>
              <a:lstStyle/>
              <a:p>
                <a:endParaRPr lang="zh-CN" altLang="en-US"/>
              </a:p>
            </p:txBody>
          </p:sp>
          <p:sp>
            <p:nvSpPr>
              <p:cNvPr id="3090" name="Rectangle 27"/>
              <p:cNvSpPr>
                <a:spLocks noChangeArrowheads="1"/>
              </p:cNvSpPr>
              <p:nvPr/>
            </p:nvSpPr>
            <p:spPr bwMode="auto">
              <a:xfrm>
                <a:off x="4829" y="6828"/>
                <a:ext cx="3113" cy="325"/>
              </a:xfrm>
              <a:prstGeom prst="rect">
                <a:avLst/>
              </a:prstGeom>
              <a:solidFill>
                <a:srgbClr val="FFFFFF">
                  <a:alpha val="0"/>
                </a:srgbClr>
              </a:solidFill>
              <a:ln w="19050">
                <a:solidFill>
                  <a:srgbClr val="548DD4"/>
                </a:solidFill>
                <a:miter lim="800000"/>
                <a:headEnd/>
                <a:tailEnd/>
              </a:ln>
            </p:spPr>
            <p:txBody>
              <a:bodyPr/>
              <a:lstStyle/>
              <a:p>
                <a:endParaRPr lang="zh-CN" altLang="en-US"/>
              </a:p>
            </p:txBody>
          </p:sp>
        </p:grpSp>
      </p:grpSp>
      <p:graphicFrame>
        <p:nvGraphicFramePr>
          <p:cNvPr id="3074" name="Object 29"/>
          <p:cNvGraphicFramePr>
            <a:graphicFrameLocks noChangeAspect="1"/>
          </p:cNvGraphicFramePr>
          <p:nvPr/>
        </p:nvGraphicFramePr>
        <p:xfrm>
          <a:off x="395288" y="4210050"/>
          <a:ext cx="2286000" cy="711200"/>
        </p:xfrm>
        <a:graphic>
          <a:graphicData uri="http://schemas.openxmlformats.org/presentationml/2006/ole">
            <mc:AlternateContent xmlns:mc="http://schemas.openxmlformats.org/markup-compatibility/2006">
              <mc:Choice xmlns:v="urn:schemas-microsoft-com:vml" Requires="v">
                <p:oleObj spid="_x0000_s361509" name="包装程序外壳对象" showAsIcon="1" r:id="rId5" imgW="2305318" imgH="708338" progId="Package">
                  <p:embed/>
                </p:oleObj>
              </mc:Choice>
              <mc:Fallback>
                <p:oleObj name="包装程序外壳对象" showAsIcon="1" r:id="rId5" imgW="2305318" imgH="708338" progId="Package">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288" y="4210050"/>
                        <a:ext cx="2286000" cy="71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zh-CN" altLang="en-US" dirty="0" smtClean="0"/>
              <a:t>协议栈</a:t>
            </a:r>
            <a:r>
              <a:rPr lang="zh-CN" altLang="zh-CN" dirty="0" smtClean="0"/>
              <a:t>各层关注</a:t>
            </a:r>
            <a:r>
              <a:rPr lang="zh-CN" altLang="en-US" dirty="0" smtClean="0"/>
              <a:t>重点</a:t>
            </a:r>
          </a:p>
        </p:txBody>
      </p:sp>
      <p:sp>
        <p:nvSpPr>
          <p:cNvPr id="22531" name="灯片编号占位符 3"/>
          <p:cNvSpPr>
            <a:spLocks noGrp="1"/>
          </p:cNvSpPr>
          <p:nvPr>
            <p:ph type="sldNum" sz="quarter" idx="10"/>
          </p:nvPr>
        </p:nvSpPr>
        <p:spPr>
          <a:noFill/>
        </p:spPr>
        <p:txBody>
          <a:bodyPr/>
          <a:lstStyle/>
          <a:p>
            <a:r>
              <a:rPr lang="en-US" altLang="zh-CN" smtClean="0"/>
              <a:t>Page</a:t>
            </a:r>
            <a:fld id="{DD5EA0BB-16A0-4C25-B3A5-0FED2C80A071}" type="slidenum">
              <a:rPr lang="en-US" altLang="zh-CN" smtClean="0"/>
              <a:pPr/>
              <a:t>11</a:t>
            </a:fld>
            <a:endParaRPr lang="en-US" altLang="zh-CN" smtClean="0"/>
          </a:p>
        </p:txBody>
      </p:sp>
      <p:graphicFrame>
        <p:nvGraphicFramePr>
          <p:cNvPr id="5" name="表格 4"/>
          <p:cNvGraphicFramePr>
            <a:graphicFrameLocks noGrp="1"/>
          </p:cNvGraphicFramePr>
          <p:nvPr/>
        </p:nvGraphicFramePr>
        <p:xfrm>
          <a:off x="1187450" y="1557339"/>
          <a:ext cx="6624638" cy="4485043"/>
        </p:xfrm>
        <a:graphic>
          <a:graphicData uri="http://schemas.openxmlformats.org/drawingml/2006/table">
            <a:tbl>
              <a:tblPr/>
              <a:tblGrid>
                <a:gridCol w="1282700"/>
                <a:gridCol w="5341938"/>
              </a:tblGrid>
              <a:tr h="44050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mn-ea"/>
                          <a:ea typeface="+mn-ea"/>
                        </a:rPr>
                        <a:t>协议层次</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mn-ea"/>
                          <a:ea typeface="+mn-ea"/>
                        </a:rPr>
                        <a:t>关注重点</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82421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600" b="0" i="0" u="none" strike="noStrike" cap="none" normalizeH="0" baseline="0" smtClean="0">
                          <a:ln>
                            <a:noFill/>
                          </a:ln>
                          <a:solidFill>
                            <a:srgbClr val="000000"/>
                          </a:solidFill>
                          <a:effectLst/>
                          <a:latin typeface="+mn-ea"/>
                          <a:ea typeface="+mn-ea"/>
                        </a:rPr>
                        <a:t>应用层</a:t>
                      </a: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600" b="0" i="0" u="none" strike="noStrike" cap="none" normalizeH="0" baseline="0" dirty="0" smtClean="0">
                          <a:ln>
                            <a:noFill/>
                          </a:ln>
                          <a:solidFill>
                            <a:srgbClr val="000000"/>
                          </a:solidFill>
                          <a:effectLst/>
                          <a:latin typeface="+mn-ea"/>
                          <a:ea typeface="+mn-ea"/>
                        </a:rPr>
                        <a:t>负责端到端</a:t>
                      </a:r>
                      <a:r>
                        <a:rPr kumimoji="0" lang="zh-CN" altLang="en-US" sz="1600" b="0" i="0" u="none" strike="noStrike" cap="none" normalizeH="0" baseline="0" dirty="0" smtClean="0">
                          <a:ln>
                            <a:noFill/>
                          </a:ln>
                          <a:solidFill>
                            <a:srgbClr val="000000"/>
                          </a:solidFill>
                          <a:effectLst/>
                          <a:latin typeface="+mn-ea"/>
                          <a:ea typeface="+mn-ea"/>
                        </a:rPr>
                        <a:t>应用程序间的通信</a:t>
                      </a:r>
                      <a:r>
                        <a:rPr kumimoji="0" lang="en-US" altLang="zh-CN" sz="1600" b="0" i="0" u="none" strike="noStrike" cap="none" normalizeH="0" baseline="0" dirty="0" smtClean="0">
                          <a:ln>
                            <a:noFill/>
                          </a:ln>
                          <a:solidFill>
                            <a:srgbClr val="000000"/>
                          </a:solidFill>
                          <a:effectLst/>
                          <a:latin typeface="+mn-ea"/>
                          <a:ea typeface="+mn-ea"/>
                        </a:rPr>
                        <a:t>:</a:t>
                      </a:r>
                      <a:br>
                        <a:rPr kumimoji="0" lang="en-US" altLang="zh-CN" sz="1600" b="0" i="0" u="none" strike="noStrike" cap="none" normalizeH="0" baseline="0" dirty="0" smtClean="0">
                          <a:ln>
                            <a:noFill/>
                          </a:ln>
                          <a:solidFill>
                            <a:srgbClr val="000000"/>
                          </a:solidFill>
                          <a:effectLst/>
                          <a:latin typeface="+mn-ea"/>
                          <a:ea typeface="+mn-ea"/>
                        </a:rPr>
                      </a:br>
                      <a:r>
                        <a:rPr kumimoji="0" lang="zh-CN" sz="1600" b="0" i="0" u="none" strike="noStrike" cap="none" normalizeH="0" baseline="0" dirty="0" smtClean="0">
                          <a:ln>
                            <a:noFill/>
                          </a:ln>
                          <a:solidFill>
                            <a:srgbClr val="000000"/>
                          </a:solidFill>
                          <a:effectLst/>
                          <a:latin typeface="+mn-ea"/>
                          <a:ea typeface="+mn-ea"/>
                        </a:rPr>
                        <a:t>主要关注：网络终端的高层协议，以及终端设备软硬件运行良好。</a:t>
                      </a: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049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600" b="0" i="0" u="none" strike="noStrike" cap="none" normalizeH="0" baseline="0" smtClean="0">
                          <a:ln>
                            <a:noFill/>
                          </a:ln>
                          <a:solidFill>
                            <a:srgbClr val="000000"/>
                          </a:solidFill>
                          <a:effectLst/>
                          <a:latin typeface="+mn-ea"/>
                          <a:ea typeface="+mn-ea"/>
                        </a:rPr>
                        <a:t>传输层</a:t>
                      </a: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rgbClr val="000000"/>
                          </a:solidFill>
                          <a:effectLst/>
                          <a:latin typeface="+mn-ea"/>
                          <a:ea typeface="+mn-ea"/>
                        </a:rPr>
                        <a:t>负责端到端数据连接的可靠性和正确性</a:t>
                      </a:r>
                      <a:r>
                        <a:rPr kumimoji="0" lang="en-US" altLang="zh-CN" sz="1600" b="0" i="0" u="none" strike="noStrike" cap="none" normalizeH="0" baseline="0" dirty="0" smtClean="0">
                          <a:ln>
                            <a:noFill/>
                          </a:ln>
                          <a:solidFill>
                            <a:srgbClr val="000000"/>
                          </a:solidFill>
                          <a:effectLst/>
                          <a:latin typeface="+mn-ea"/>
                          <a:ea typeface="+mn-ea"/>
                        </a:rPr>
                        <a:t>:</a:t>
                      </a:r>
                      <a:br>
                        <a:rPr kumimoji="0" lang="en-US" altLang="zh-CN" sz="1600" b="0" i="0" u="none" strike="noStrike" cap="none" normalizeH="0" baseline="0" dirty="0" smtClean="0">
                          <a:ln>
                            <a:noFill/>
                          </a:ln>
                          <a:solidFill>
                            <a:srgbClr val="000000"/>
                          </a:solidFill>
                          <a:effectLst/>
                          <a:latin typeface="+mn-ea"/>
                          <a:ea typeface="+mn-ea"/>
                        </a:rPr>
                      </a:br>
                      <a:r>
                        <a:rPr kumimoji="0" lang="zh-CN" sz="1600" b="0" i="0" u="none" strike="noStrike" cap="none" normalizeH="0" baseline="0" dirty="0" smtClean="0">
                          <a:ln>
                            <a:noFill/>
                          </a:ln>
                          <a:solidFill>
                            <a:srgbClr val="000000"/>
                          </a:solidFill>
                          <a:effectLst/>
                          <a:latin typeface="+mn-ea"/>
                          <a:ea typeface="+mn-ea"/>
                        </a:rPr>
                        <a:t>主要关注：端口号，</a:t>
                      </a:r>
                      <a:r>
                        <a:rPr kumimoji="0" lang="en-US" altLang="zh-CN" sz="1600" b="0" i="0" u="none" strike="noStrike" cap="none" normalizeH="0" baseline="0" dirty="0" smtClean="0">
                          <a:ln>
                            <a:noFill/>
                          </a:ln>
                          <a:solidFill>
                            <a:srgbClr val="000000"/>
                          </a:solidFill>
                          <a:effectLst/>
                          <a:latin typeface="+mn-ea"/>
                          <a:ea typeface="+mn-ea"/>
                        </a:rPr>
                        <a:t>TCP</a:t>
                      </a:r>
                      <a:r>
                        <a:rPr kumimoji="0" lang="zh-CN" sz="1600" b="0" i="0" u="none" strike="noStrike" cap="none" normalizeH="0" baseline="0" dirty="0" smtClean="0">
                          <a:ln>
                            <a:noFill/>
                          </a:ln>
                          <a:solidFill>
                            <a:srgbClr val="000000"/>
                          </a:solidFill>
                          <a:effectLst/>
                          <a:latin typeface="+mn-ea"/>
                          <a:ea typeface="+mn-ea"/>
                        </a:rPr>
                        <a:t>窗口</a:t>
                      </a: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8997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600" b="0" i="0" u="none" strike="noStrike" cap="none" normalizeH="0" baseline="0" smtClean="0">
                          <a:ln>
                            <a:noFill/>
                          </a:ln>
                          <a:solidFill>
                            <a:srgbClr val="000000"/>
                          </a:solidFill>
                          <a:effectLst/>
                          <a:latin typeface="+mn-ea"/>
                          <a:ea typeface="+mn-ea"/>
                        </a:rPr>
                        <a:t>网络层</a:t>
                      </a: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rgbClr val="000000"/>
                          </a:solidFill>
                          <a:effectLst/>
                          <a:latin typeface="+mn-ea"/>
                          <a:ea typeface="+mn-ea"/>
                        </a:rPr>
                        <a:t>负责</a:t>
                      </a:r>
                      <a:r>
                        <a:rPr kumimoji="0" lang="en-US" altLang="zh-CN" sz="1600" b="0" i="0" u="none" strike="noStrike" cap="none" normalizeH="0" baseline="0" dirty="0" smtClean="0">
                          <a:ln>
                            <a:noFill/>
                          </a:ln>
                          <a:solidFill>
                            <a:srgbClr val="000000"/>
                          </a:solidFill>
                          <a:effectLst/>
                          <a:latin typeface="+mn-ea"/>
                          <a:ea typeface="+mn-ea"/>
                        </a:rPr>
                        <a:t>IP</a:t>
                      </a:r>
                      <a:r>
                        <a:rPr kumimoji="0" lang="zh-CN" altLang="en-US" sz="1600" b="0" i="0" u="none" strike="noStrike" cap="none" normalizeH="0" baseline="0" dirty="0" smtClean="0">
                          <a:ln>
                            <a:noFill/>
                          </a:ln>
                          <a:solidFill>
                            <a:srgbClr val="000000"/>
                          </a:solidFill>
                          <a:effectLst/>
                          <a:latin typeface="+mn-ea"/>
                          <a:ea typeface="+mn-ea"/>
                        </a:rPr>
                        <a:t>路由寻址转发：</a:t>
                      </a:r>
                      <a:endParaRPr kumimoji="0" lang="en-US" altLang="zh-CN" sz="1600" b="0" i="0" u="none" strike="noStrike" cap="none" normalizeH="0" baseline="0" dirty="0" smtClean="0">
                        <a:ln>
                          <a:noFill/>
                        </a:ln>
                        <a:solidFill>
                          <a:srgbClr val="000000"/>
                        </a:solidFill>
                        <a:effectLst/>
                        <a:latin typeface="+mn-ea"/>
                        <a:ea typeface="+mn-ea"/>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sz="1600" b="0" i="0" u="none" strike="noStrike" cap="none" normalizeH="0" baseline="0" dirty="0" smtClean="0">
                          <a:ln>
                            <a:noFill/>
                          </a:ln>
                          <a:solidFill>
                            <a:srgbClr val="000000"/>
                          </a:solidFill>
                          <a:effectLst/>
                          <a:latin typeface="+mn-ea"/>
                          <a:ea typeface="+mn-ea"/>
                        </a:rPr>
                        <a:t>主要关注：地址和子网掩码是否正确，路由协议配置是否正确。 排除时沿着源到目的地的路径查看路由表。同时检查接口的</a:t>
                      </a:r>
                      <a:r>
                        <a:rPr kumimoji="0" lang="en-US" altLang="zh-CN" sz="1600" b="0" i="0" u="none" strike="noStrike" cap="none" normalizeH="0" baseline="0" dirty="0" smtClean="0">
                          <a:ln>
                            <a:noFill/>
                          </a:ln>
                          <a:solidFill>
                            <a:srgbClr val="000000"/>
                          </a:solidFill>
                          <a:effectLst/>
                          <a:latin typeface="+mn-ea"/>
                          <a:ea typeface="+mn-ea"/>
                        </a:rPr>
                        <a:t>IP</a:t>
                      </a:r>
                      <a:r>
                        <a:rPr kumimoji="0" lang="zh-CN" sz="1600" b="0" i="0" u="none" strike="noStrike" cap="none" normalizeH="0" baseline="0" dirty="0" smtClean="0">
                          <a:ln>
                            <a:noFill/>
                          </a:ln>
                          <a:solidFill>
                            <a:srgbClr val="000000"/>
                          </a:solidFill>
                          <a:effectLst/>
                          <a:latin typeface="+mn-ea"/>
                          <a:ea typeface="+mn-ea"/>
                        </a:rPr>
                        <a:t>地址。</a:t>
                      </a: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3121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600" b="0" i="0" u="none" strike="noStrike" cap="none" normalizeH="0" baseline="0" smtClean="0">
                          <a:ln>
                            <a:noFill/>
                          </a:ln>
                          <a:solidFill>
                            <a:srgbClr val="000000"/>
                          </a:solidFill>
                          <a:effectLst/>
                          <a:latin typeface="+mn-ea"/>
                          <a:ea typeface="+mn-ea"/>
                        </a:rPr>
                        <a:t>数据链路层</a:t>
                      </a: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rgbClr val="000000"/>
                          </a:solidFill>
                          <a:effectLst/>
                          <a:latin typeface="+mn-ea"/>
                          <a:ea typeface="+mn-ea"/>
                        </a:rPr>
                        <a:t>负责物理介质的访问以及</a:t>
                      </a:r>
                      <a:r>
                        <a:rPr kumimoji="0" lang="en-US" altLang="zh-CN" sz="1600" b="0" i="0" u="none" strike="noStrike" cap="none" normalizeH="0" baseline="0" dirty="0" smtClean="0">
                          <a:ln>
                            <a:noFill/>
                          </a:ln>
                          <a:solidFill>
                            <a:srgbClr val="000000"/>
                          </a:solidFill>
                          <a:effectLst/>
                          <a:latin typeface="+mn-ea"/>
                          <a:ea typeface="+mn-ea"/>
                        </a:rPr>
                        <a:t>MAC</a:t>
                      </a:r>
                      <a:r>
                        <a:rPr kumimoji="0" lang="zh-CN" altLang="en-US" sz="1600" b="0" i="0" u="none" strike="noStrike" cap="none" normalizeH="0" baseline="0" dirty="0" smtClean="0">
                          <a:ln>
                            <a:noFill/>
                          </a:ln>
                          <a:solidFill>
                            <a:srgbClr val="000000"/>
                          </a:solidFill>
                          <a:effectLst/>
                          <a:latin typeface="+mn-ea"/>
                          <a:ea typeface="+mn-ea"/>
                        </a:rPr>
                        <a:t>地址寻址转发：</a:t>
                      </a:r>
                      <a:endParaRPr kumimoji="0" lang="en-US" altLang="zh-CN" sz="1600" b="0" i="0" u="none" strike="noStrike" cap="none" normalizeH="0" baseline="0" dirty="0" smtClean="0">
                        <a:ln>
                          <a:noFill/>
                        </a:ln>
                        <a:solidFill>
                          <a:srgbClr val="000000"/>
                        </a:solidFill>
                        <a:effectLst/>
                        <a:latin typeface="+mn-ea"/>
                        <a:ea typeface="+mn-ea"/>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sz="1600" b="0" i="0" u="none" strike="noStrike" cap="none" normalizeH="0" baseline="0" dirty="0" smtClean="0">
                          <a:ln>
                            <a:noFill/>
                          </a:ln>
                          <a:solidFill>
                            <a:srgbClr val="000000"/>
                          </a:solidFill>
                          <a:effectLst/>
                          <a:latin typeface="+mn-ea"/>
                          <a:ea typeface="+mn-ea"/>
                        </a:rPr>
                        <a:t>主要关注：</a:t>
                      </a:r>
                      <a:r>
                        <a:rPr kumimoji="0" lang="en-US" altLang="zh-CN" sz="1600" b="0" i="0" u="none" strike="noStrike" cap="none" normalizeH="0" baseline="0" dirty="0" smtClean="0">
                          <a:ln>
                            <a:noFill/>
                          </a:ln>
                          <a:solidFill>
                            <a:srgbClr val="000000"/>
                          </a:solidFill>
                          <a:effectLst/>
                          <a:latin typeface="+mn-ea"/>
                          <a:ea typeface="+mn-ea"/>
                        </a:rPr>
                        <a:t>VLAN</a:t>
                      </a:r>
                      <a:r>
                        <a:rPr kumimoji="0" lang="zh-CN" altLang="en-US" sz="1600" b="0" i="0" u="none" strike="noStrike" cap="none" normalizeH="0" baseline="0" dirty="0" smtClean="0">
                          <a:ln>
                            <a:noFill/>
                          </a:ln>
                          <a:solidFill>
                            <a:srgbClr val="000000"/>
                          </a:solidFill>
                          <a:effectLst/>
                          <a:latin typeface="+mn-ea"/>
                          <a:ea typeface="+mn-ea"/>
                        </a:rPr>
                        <a:t>配置是否正确，</a:t>
                      </a:r>
                      <a:r>
                        <a:rPr kumimoji="0" lang="zh-CN" sz="1600" b="0" i="0" u="none" strike="noStrike" cap="none" normalizeH="0" baseline="0" dirty="0" smtClean="0">
                          <a:ln>
                            <a:noFill/>
                          </a:ln>
                          <a:solidFill>
                            <a:srgbClr val="000000"/>
                          </a:solidFill>
                          <a:effectLst/>
                          <a:latin typeface="+mn-ea"/>
                          <a:ea typeface="+mn-ea"/>
                        </a:rPr>
                        <a:t>端口的状态</a:t>
                      </a:r>
                      <a:r>
                        <a:rPr kumimoji="0" lang="zh-CN" altLang="en-US" sz="1600" b="0" i="0" u="none" strike="noStrike" cap="none" normalizeH="0" baseline="0" dirty="0" smtClean="0">
                          <a:ln>
                            <a:noFill/>
                          </a:ln>
                          <a:solidFill>
                            <a:srgbClr val="000000"/>
                          </a:solidFill>
                          <a:effectLst/>
                          <a:latin typeface="+mn-ea"/>
                          <a:ea typeface="+mn-ea"/>
                        </a:rPr>
                        <a:t>、</a:t>
                      </a:r>
                      <a:r>
                        <a:rPr kumimoji="0" lang="zh-CN" sz="1600" b="0" i="0" u="none" strike="noStrike" cap="none" normalizeH="0" baseline="0" dirty="0" smtClean="0">
                          <a:ln>
                            <a:noFill/>
                          </a:ln>
                          <a:solidFill>
                            <a:srgbClr val="000000"/>
                          </a:solidFill>
                          <a:effectLst/>
                          <a:latin typeface="+mn-ea"/>
                          <a:ea typeface="+mn-ea"/>
                        </a:rPr>
                        <a:t>协议</a:t>
                      </a:r>
                      <a:r>
                        <a:rPr kumimoji="0" lang="zh-CN" altLang="en-US" sz="1600" b="0" i="0" u="none" strike="noStrike" cap="none" normalizeH="0" baseline="0" dirty="0" smtClean="0">
                          <a:ln>
                            <a:noFill/>
                          </a:ln>
                          <a:solidFill>
                            <a:srgbClr val="000000"/>
                          </a:solidFill>
                          <a:effectLst/>
                          <a:latin typeface="+mn-ea"/>
                          <a:ea typeface="+mn-ea"/>
                        </a:rPr>
                        <a:t>是否</a:t>
                      </a:r>
                      <a:r>
                        <a:rPr kumimoji="0" lang="en-US" altLang="zh-CN" sz="1600" b="0" i="0" u="none" strike="noStrike" cap="none" normalizeH="0" baseline="0" dirty="0" smtClean="0">
                          <a:ln>
                            <a:noFill/>
                          </a:ln>
                          <a:solidFill>
                            <a:srgbClr val="000000"/>
                          </a:solidFill>
                          <a:effectLst/>
                          <a:latin typeface="+mn-ea"/>
                          <a:ea typeface="+mn-ea"/>
                        </a:rPr>
                        <a:t>UP</a:t>
                      </a:r>
                      <a:r>
                        <a:rPr kumimoji="0" lang="zh-CN" sz="1600" b="0" i="0" u="none" strike="noStrike" cap="none" normalizeH="0" baseline="0" dirty="0" smtClean="0">
                          <a:ln>
                            <a:noFill/>
                          </a:ln>
                          <a:solidFill>
                            <a:srgbClr val="000000"/>
                          </a:solidFill>
                          <a:effectLst/>
                          <a:latin typeface="+mn-ea"/>
                          <a:ea typeface="+mn-ea"/>
                        </a:rPr>
                        <a:t>，</a:t>
                      </a:r>
                      <a:r>
                        <a:rPr kumimoji="0" lang="zh-CN" altLang="en-US" sz="1600" b="0" i="0" u="none" strike="noStrike" cap="none" normalizeH="0" baseline="0" dirty="0" smtClean="0">
                          <a:ln>
                            <a:noFill/>
                          </a:ln>
                          <a:solidFill>
                            <a:srgbClr val="000000"/>
                          </a:solidFill>
                          <a:effectLst/>
                          <a:latin typeface="+mn-ea"/>
                          <a:ea typeface="+mn-ea"/>
                        </a:rPr>
                        <a:t>是</a:t>
                      </a:r>
                      <a:r>
                        <a:rPr kumimoji="0" lang="zh-CN" sz="1600" b="0" i="0" u="none" strike="noStrike" cap="none" normalizeH="0" baseline="0" dirty="0" smtClean="0">
                          <a:ln>
                            <a:noFill/>
                          </a:ln>
                          <a:solidFill>
                            <a:srgbClr val="000000"/>
                          </a:solidFill>
                          <a:effectLst/>
                          <a:latin typeface="+mn-ea"/>
                          <a:ea typeface="+mn-ea"/>
                        </a:rPr>
                        <a:t>则为链路层工作正常</a:t>
                      </a: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2863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600" b="0" i="0" u="none" strike="noStrike" cap="none" normalizeH="0" baseline="0" smtClean="0">
                          <a:ln>
                            <a:noFill/>
                          </a:ln>
                          <a:solidFill>
                            <a:srgbClr val="000000"/>
                          </a:solidFill>
                          <a:effectLst/>
                          <a:latin typeface="+mn-ea"/>
                          <a:ea typeface="+mn-ea"/>
                        </a:rPr>
                        <a:t>物理层</a:t>
                      </a: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600" b="0" i="0" u="none" strike="noStrike" cap="none" normalizeH="0" baseline="0" dirty="0" smtClean="0">
                          <a:ln>
                            <a:noFill/>
                          </a:ln>
                          <a:solidFill>
                            <a:srgbClr val="000000"/>
                          </a:solidFill>
                          <a:effectLst/>
                          <a:latin typeface="+mn-ea"/>
                          <a:ea typeface="+mn-ea"/>
                        </a:rPr>
                        <a:t>负责介质的连接</a:t>
                      </a:r>
                      <a:r>
                        <a:rPr kumimoji="0" lang="zh-CN" altLang="en-US" sz="1600" b="0" i="0" u="none" strike="noStrike" cap="none" normalizeH="0" baseline="0" dirty="0" smtClean="0">
                          <a:ln>
                            <a:noFill/>
                          </a:ln>
                          <a:solidFill>
                            <a:srgbClr val="000000"/>
                          </a:solidFill>
                          <a:effectLst/>
                          <a:latin typeface="+mn-ea"/>
                          <a:ea typeface="+mn-ea"/>
                        </a:rPr>
                        <a:t>以及比特流传输</a:t>
                      </a:r>
                      <a:r>
                        <a:rPr kumimoji="0" lang="en-US" altLang="zh-CN" sz="1600" b="0" i="0" u="none" strike="noStrike" cap="none" normalizeH="0" baseline="0" dirty="0" smtClean="0">
                          <a:ln>
                            <a:noFill/>
                          </a:ln>
                          <a:solidFill>
                            <a:srgbClr val="000000"/>
                          </a:solidFill>
                          <a:effectLst/>
                          <a:latin typeface="+mn-ea"/>
                          <a:ea typeface="+mn-ea"/>
                        </a:rPr>
                        <a:t>:</a:t>
                      </a:r>
                      <a:br>
                        <a:rPr kumimoji="0" lang="en-US" altLang="zh-CN" sz="1600" b="0" i="0" u="none" strike="noStrike" cap="none" normalizeH="0" baseline="0" dirty="0" smtClean="0">
                          <a:ln>
                            <a:noFill/>
                          </a:ln>
                          <a:solidFill>
                            <a:srgbClr val="000000"/>
                          </a:solidFill>
                          <a:effectLst/>
                          <a:latin typeface="+mn-ea"/>
                          <a:ea typeface="+mn-ea"/>
                        </a:rPr>
                      </a:br>
                      <a:r>
                        <a:rPr kumimoji="0" lang="zh-CN" sz="1600" b="0" i="0" u="none" strike="noStrike" cap="none" normalizeH="0" baseline="0" dirty="0" smtClean="0">
                          <a:ln>
                            <a:noFill/>
                          </a:ln>
                          <a:solidFill>
                            <a:srgbClr val="000000"/>
                          </a:solidFill>
                          <a:effectLst/>
                          <a:latin typeface="+mn-ea"/>
                          <a:ea typeface="+mn-ea"/>
                        </a:rPr>
                        <a:t>主要关注：电缆、连接头、信号电平、编码、时钟和组帧</a:t>
                      </a: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标题 1"/>
          <p:cNvSpPr>
            <a:spLocks noGrp="1"/>
          </p:cNvSpPr>
          <p:nvPr>
            <p:ph type="title"/>
          </p:nvPr>
        </p:nvSpPr>
        <p:spPr/>
        <p:txBody>
          <a:bodyPr/>
          <a:lstStyle/>
          <a:p>
            <a:r>
              <a:rPr lang="zh-CN" altLang="en-US" smtClean="0"/>
              <a:t>处理过程</a:t>
            </a:r>
            <a:r>
              <a:rPr lang="en-US" altLang="zh-CN" smtClean="0"/>
              <a:t>(</a:t>
            </a:r>
            <a:r>
              <a:rPr lang="zh-CN" altLang="en-US" smtClean="0"/>
              <a:t>续</a:t>
            </a:r>
            <a:r>
              <a:rPr lang="en-US" altLang="zh-CN" smtClean="0"/>
              <a:t>)</a:t>
            </a:r>
            <a:endParaRPr lang="zh-CN" altLang="en-US" smtClean="0"/>
          </a:p>
        </p:txBody>
      </p:sp>
      <p:sp>
        <p:nvSpPr>
          <p:cNvPr id="105475" name="内容占位符 2"/>
          <p:cNvSpPr>
            <a:spLocks noGrp="1"/>
          </p:cNvSpPr>
          <p:nvPr>
            <p:ph idx="1"/>
          </p:nvPr>
        </p:nvSpPr>
        <p:spPr/>
        <p:txBody>
          <a:bodyPr/>
          <a:lstStyle/>
          <a:p>
            <a:r>
              <a:rPr lang="en-US" altLang="zh-CN" sz="2000" dirty="0" smtClean="0"/>
              <a:t>SCTP</a:t>
            </a:r>
            <a:r>
              <a:rPr lang="zh-CN" altLang="zh-CN" sz="2000" dirty="0" smtClean="0"/>
              <a:t>信令中只能看到基站没有回复核心网发过来的心跳检测消息，但是没有解释具体原因</a:t>
            </a:r>
            <a:r>
              <a:rPr lang="zh-CN" altLang="en-US" sz="2000" dirty="0" smtClean="0"/>
              <a:t>，</a:t>
            </a:r>
            <a:r>
              <a:rPr lang="zh-CN" altLang="zh-CN" sz="2000" dirty="0" smtClean="0"/>
              <a:t>于是现场从两方面进一步排查</a:t>
            </a:r>
            <a:endParaRPr lang="en-US" altLang="zh-CN" sz="2000" dirty="0" smtClean="0"/>
          </a:p>
          <a:p>
            <a:pPr lvl="1"/>
            <a:r>
              <a:rPr lang="zh-CN" altLang="en-US" sz="1800" dirty="0" smtClean="0"/>
              <a:t>提取基站主控板的</a:t>
            </a:r>
            <a:r>
              <a:rPr lang="en-US" altLang="zh-CN" sz="1800" dirty="0" smtClean="0"/>
              <a:t>BRDLOG</a:t>
            </a:r>
            <a:r>
              <a:rPr lang="zh-CN" altLang="en-US" sz="1800" dirty="0" smtClean="0"/>
              <a:t>供研发分析，看是否单板存在异常</a:t>
            </a:r>
            <a:endParaRPr lang="en-US" altLang="zh-CN" sz="1800" dirty="0" smtClean="0"/>
          </a:p>
          <a:p>
            <a:pPr lvl="1"/>
            <a:r>
              <a:rPr lang="zh-CN" altLang="en-US" sz="1800" dirty="0" smtClean="0"/>
              <a:t>基站侧</a:t>
            </a:r>
            <a:r>
              <a:rPr lang="zh-CN" altLang="zh-CN" sz="1800" dirty="0" smtClean="0"/>
              <a:t>执行</a:t>
            </a:r>
            <a:r>
              <a:rPr lang="en-US" altLang="zh-CN" sz="1800" dirty="0" smtClean="0"/>
              <a:t>ping</a:t>
            </a:r>
            <a:r>
              <a:rPr lang="zh-CN" altLang="zh-CN" sz="1800" dirty="0" smtClean="0"/>
              <a:t>操作。从</a:t>
            </a:r>
            <a:r>
              <a:rPr lang="en-US" altLang="zh-CN" sz="1800" dirty="0" smtClean="0"/>
              <a:t>ping</a:t>
            </a:r>
            <a:r>
              <a:rPr lang="zh-CN" altLang="zh-CN" sz="1800" dirty="0" smtClean="0"/>
              <a:t>的结果可以发现，</a:t>
            </a:r>
            <a:r>
              <a:rPr lang="en-US" altLang="zh-CN" sz="1800" dirty="0" smtClean="0"/>
              <a:t>ping 1500</a:t>
            </a:r>
            <a:r>
              <a:rPr lang="zh-CN" altLang="zh-CN" sz="1800" dirty="0" smtClean="0"/>
              <a:t>～</a:t>
            </a:r>
            <a:r>
              <a:rPr lang="en-US" altLang="zh-CN" sz="1800" dirty="0" smtClean="0"/>
              <a:t>1100</a:t>
            </a:r>
            <a:r>
              <a:rPr lang="zh-CN" altLang="zh-CN" sz="1800" dirty="0" smtClean="0"/>
              <a:t>的大包存在丢包，</a:t>
            </a:r>
            <a:r>
              <a:rPr lang="en-US" altLang="zh-CN" sz="1800" dirty="0" smtClean="0"/>
              <a:t>ping 1000</a:t>
            </a:r>
            <a:r>
              <a:rPr lang="zh-CN" altLang="zh-CN" sz="1800" dirty="0" smtClean="0"/>
              <a:t>以下的包一切正常</a:t>
            </a:r>
            <a:endParaRPr lang="en-US" altLang="zh-CN" sz="1800" dirty="0" smtClean="0"/>
          </a:p>
          <a:p>
            <a:pPr lvl="1"/>
            <a:endParaRPr lang="zh-CN" altLang="en-US" sz="1800" dirty="0" smtClean="0"/>
          </a:p>
        </p:txBody>
      </p:sp>
      <p:sp>
        <p:nvSpPr>
          <p:cNvPr id="105476" name="灯片编号占位符 3"/>
          <p:cNvSpPr>
            <a:spLocks noGrp="1"/>
          </p:cNvSpPr>
          <p:nvPr>
            <p:ph type="sldNum" sz="quarter" idx="10"/>
          </p:nvPr>
        </p:nvSpPr>
        <p:spPr>
          <a:noFill/>
        </p:spPr>
        <p:txBody>
          <a:bodyPr/>
          <a:lstStyle/>
          <a:p>
            <a:r>
              <a:rPr lang="en-US" altLang="zh-CN" smtClean="0"/>
              <a:t>Page</a:t>
            </a:r>
            <a:fld id="{B6B0F354-69E3-41F9-8005-789844A9D092}" type="slidenum">
              <a:rPr lang="en-US" altLang="zh-CN" smtClean="0"/>
              <a:pPr/>
              <a:t>119</a:t>
            </a:fld>
            <a:endParaRPr lang="en-US" altLang="zh-CN" smtClean="0"/>
          </a:p>
        </p:txBody>
      </p:sp>
      <p:pic>
        <p:nvPicPr>
          <p:cNvPr id="105477" name="Picture 2"/>
          <p:cNvPicPr>
            <a:picLocks noChangeAspect="1" noChangeArrowheads="1"/>
          </p:cNvPicPr>
          <p:nvPr/>
        </p:nvPicPr>
        <p:blipFill>
          <a:blip r:embed="rId2" cstate="print"/>
          <a:srcRect/>
          <a:stretch>
            <a:fillRect/>
          </a:stretch>
        </p:blipFill>
        <p:spPr bwMode="auto">
          <a:xfrm>
            <a:off x="684213" y="3789363"/>
            <a:ext cx="4105275" cy="2119312"/>
          </a:xfrm>
          <a:prstGeom prst="rect">
            <a:avLst/>
          </a:prstGeom>
          <a:noFill/>
          <a:ln w="9525">
            <a:noFill/>
            <a:miter lim="800000"/>
            <a:headEnd/>
            <a:tailEnd/>
          </a:ln>
        </p:spPr>
      </p:pic>
      <p:pic>
        <p:nvPicPr>
          <p:cNvPr id="105478" name="Picture 3"/>
          <p:cNvPicPr>
            <a:picLocks noChangeAspect="1" noChangeArrowheads="1"/>
          </p:cNvPicPr>
          <p:nvPr/>
        </p:nvPicPr>
        <p:blipFill>
          <a:blip r:embed="rId3" cstate="print"/>
          <a:srcRect/>
          <a:stretch>
            <a:fillRect/>
          </a:stretch>
        </p:blipFill>
        <p:spPr bwMode="auto">
          <a:xfrm>
            <a:off x="4932363" y="3789363"/>
            <a:ext cx="3649662" cy="21193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标题 1"/>
          <p:cNvSpPr>
            <a:spLocks noGrp="1"/>
          </p:cNvSpPr>
          <p:nvPr>
            <p:ph type="title"/>
          </p:nvPr>
        </p:nvSpPr>
        <p:spPr/>
        <p:txBody>
          <a:bodyPr/>
          <a:lstStyle/>
          <a:p>
            <a:r>
              <a:rPr lang="zh-CN" altLang="en-US" smtClean="0"/>
              <a:t>处理过程</a:t>
            </a:r>
            <a:r>
              <a:rPr lang="en-US" altLang="zh-CN" smtClean="0"/>
              <a:t>(</a:t>
            </a:r>
            <a:r>
              <a:rPr lang="zh-CN" altLang="en-US" smtClean="0"/>
              <a:t>续</a:t>
            </a:r>
            <a:r>
              <a:rPr lang="en-US" altLang="zh-CN" smtClean="0"/>
              <a:t>)</a:t>
            </a:r>
            <a:endParaRPr lang="zh-CN" altLang="en-US" smtClean="0"/>
          </a:p>
        </p:txBody>
      </p:sp>
      <p:sp>
        <p:nvSpPr>
          <p:cNvPr id="106499" name="内容占位符 2"/>
          <p:cNvSpPr>
            <a:spLocks noGrp="1"/>
          </p:cNvSpPr>
          <p:nvPr>
            <p:ph idx="1"/>
          </p:nvPr>
        </p:nvSpPr>
        <p:spPr/>
        <p:txBody>
          <a:bodyPr/>
          <a:lstStyle/>
          <a:p>
            <a:r>
              <a:rPr lang="zh-CN" altLang="en-US" sz="2000" dirty="0" smtClean="0"/>
              <a:t>上述现象反馈</a:t>
            </a:r>
            <a:r>
              <a:rPr lang="en-US" altLang="zh-CN" sz="2000" dirty="0" smtClean="0"/>
              <a:t>PTN</a:t>
            </a:r>
            <a:r>
              <a:rPr lang="zh-CN" altLang="en-US" sz="2000" dirty="0" smtClean="0"/>
              <a:t>人员，</a:t>
            </a:r>
            <a:r>
              <a:rPr lang="en-US" altLang="zh-CN" sz="2000" dirty="0" smtClean="0"/>
              <a:t>PTN</a:t>
            </a:r>
            <a:r>
              <a:rPr lang="zh-CN" altLang="en-US" sz="2000" dirty="0" smtClean="0"/>
              <a:t>反馈站点没有任何告警，一切正常。同时根据传输组网，在</a:t>
            </a:r>
            <a:r>
              <a:rPr lang="en-US" altLang="zh-CN" sz="2000" dirty="0" smtClean="0"/>
              <a:t>PTN</a:t>
            </a:r>
            <a:r>
              <a:rPr lang="zh-CN" altLang="en-US" sz="2000" dirty="0" smtClean="0"/>
              <a:t>网关网元</a:t>
            </a:r>
            <a:r>
              <a:rPr lang="en-US" altLang="zh-CN" sz="2000" dirty="0" smtClean="0"/>
              <a:t>(120</a:t>
            </a:r>
            <a:r>
              <a:rPr lang="zh-CN" altLang="en-US" sz="2000" dirty="0" smtClean="0"/>
              <a:t>－罗湖</a:t>
            </a:r>
            <a:r>
              <a:rPr lang="en-US" altLang="zh-CN" sz="2000" dirty="0" smtClean="0"/>
              <a:t>)</a:t>
            </a:r>
            <a:r>
              <a:rPr lang="zh-CN" altLang="en-US" sz="2000" dirty="0" smtClean="0"/>
              <a:t>使用</a:t>
            </a:r>
            <a:r>
              <a:rPr lang="en-US" altLang="zh-CN" sz="2000" dirty="0" smtClean="0"/>
              <a:t>1100</a:t>
            </a:r>
            <a:r>
              <a:rPr lang="zh-CN" altLang="en-US" sz="2000" dirty="0" smtClean="0"/>
              <a:t>的包</a:t>
            </a:r>
            <a:r>
              <a:rPr lang="en-US" altLang="zh-CN" sz="2000" dirty="0" smtClean="0"/>
              <a:t>Ping</a:t>
            </a:r>
            <a:r>
              <a:rPr lang="zh-CN" altLang="en-US" sz="2000" dirty="0" smtClean="0"/>
              <a:t>国展二</a:t>
            </a:r>
            <a:r>
              <a:rPr lang="en-US" altLang="zh-CN" sz="2000" dirty="0" smtClean="0"/>
              <a:t>FE</a:t>
            </a:r>
            <a:r>
              <a:rPr lang="zh-CN" altLang="en-US" sz="2000" dirty="0" smtClean="0"/>
              <a:t>基站</a:t>
            </a:r>
            <a:r>
              <a:rPr lang="en-US" altLang="zh-CN" sz="2000" dirty="0" smtClean="0"/>
              <a:t>IP</a:t>
            </a:r>
            <a:r>
              <a:rPr lang="zh-CN" altLang="en-US" sz="2000" dirty="0" smtClean="0"/>
              <a:t>，并对基站侧</a:t>
            </a:r>
            <a:r>
              <a:rPr lang="en-US" altLang="zh-CN" sz="2000" dirty="0" smtClean="0"/>
              <a:t>PTN950</a:t>
            </a:r>
            <a:r>
              <a:rPr lang="zh-CN" altLang="en-US" sz="2000" dirty="0" smtClean="0"/>
              <a:t>设备进行抓包发现，发往基站的长度为</a:t>
            </a:r>
            <a:r>
              <a:rPr lang="en-US" altLang="zh-CN" sz="2000" dirty="0" smtClean="0"/>
              <a:t>1100</a:t>
            </a:r>
            <a:r>
              <a:rPr lang="zh-CN" altLang="en-US" sz="2000" dirty="0" smtClean="0"/>
              <a:t>的包数量为</a:t>
            </a:r>
            <a:r>
              <a:rPr lang="en-US" altLang="zh-CN" sz="2000" dirty="0" smtClean="0"/>
              <a:t>100</a:t>
            </a:r>
            <a:r>
              <a:rPr lang="zh-CN" altLang="en-US" sz="2000" dirty="0" smtClean="0"/>
              <a:t>个，但收到基站返回的长度为</a:t>
            </a:r>
            <a:r>
              <a:rPr lang="en-US" altLang="zh-CN" sz="2000" dirty="0" smtClean="0"/>
              <a:t>1100</a:t>
            </a:r>
            <a:r>
              <a:rPr lang="zh-CN" altLang="en-US" sz="2000" dirty="0" smtClean="0"/>
              <a:t>的包数量为</a:t>
            </a:r>
            <a:r>
              <a:rPr lang="en-US" altLang="zh-CN" sz="2000" dirty="0" smtClean="0"/>
              <a:t>25</a:t>
            </a:r>
            <a:r>
              <a:rPr lang="zh-CN" altLang="en-US" sz="2000" dirty="0" smtClean="0"/>
              <a:t>个，怀疑问题发生在基站至</a:t>
            </a:r>
            <a:r>
              <a:rPr lang="en-US" altLang="zh-CN" sz="2000" dirty="0" smtClean="0"/>
              <a:t>PTN </a:t>
            </a:r>
            <a:r>
              <a:rPr lang="zh-CN" altLang="en-US" sz="2000" dirty="0" smtClean="0"/>
              <a:t>之间的线路上</a:t>
            </a:r>
          </a:p>
        </p:txBody>
      </p:sp>
      <p:sp>
        <p:nvSpPr>
          <p:cNvPr id="106500" name="灯片编号占位符 3"/>
          <p:cNvSpPr>
            <a:spLocks noGrp="1"/>
          </p:cNvSpPr>
          <p:nvPr>
            <p:ph type="sldNum" sz="quarter" idx="10"/>
          </p:nvPr>
        </p:nvSpPr>
        <p:spPr>
          <a:noFill/>
        </p:spPr>
        <p:txBody>
          <a:bodyPr/>
          <a:lstStyle/>
          <a:p>
            <a:r>
              <a:rPr lang="en-US" altLang="zh-CN" smtClean="0"/>
              <a:t>Page</a:t>
            </a:r>
            <a:fld id="{91DDD7B9-A89E-4E0B-BAEC-4293D56242E6}" type="slidenum">
              <a:rPr lang="en-US" altLang="zh-CN" smtClean="0"/>
              <a:pPr/>
              <a:t>120</a:t>
            </a:fld>
            <a:endParaRPr lang="en-US" altLang="zh-CN" smtClean="0"/>
          </a:p>
        </p:txBody>
      </p:sp>
      <p:pic>
        <p:nvPicPr>
          <p:cNvPr id="106501" name="图片 34" descr="cid:image012.png@01CD766E.742DC850"/>
          <p:cNvPicPr>
            <a:picLocks noChangeAspect="1" noChangeArrowheads="1"/>
          </p:cNvPicPr>
          <p:nvPr/>
        </p:nvPicPr>
        <p:blipFill>
          <a:blip r:embed="rId2" r:link="rId3" cstate="print"/>
          <a:srcRect/>
          <a:stretch>
            <a:fillRect/>
          </a:stretch>
        </p:blipFill>
        <p:spPr bwMode="auto">
          <a:xfrm>
            <a:off x="1412875" y="3681413"/>
            <a:ext cx="6202363" cy="2339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标题 1"/>
          <p:cNvSpPr>
            <a:spLocks noGrp="1"/>
          </p:cNvSpPr>
          <p:nvPr>
            <p:ph type="title"/>
          </p:nvPr>
        </p:nvSpPr>
        <p:spPr/>
        <p:txBody>
          <a:bodyPr/>
          <a:lstStyle/>
          <a:p>
            <a:r>
              <a:rPr lang="zh-CN" altLang="en-US" smtClean="0"/>
              <a:t>处理过程</a:t>
            </a:r>
            <a:r>
              <a:rPr lang="en-US" altLang="zh-CN" smtClean="0"/>
              <a:t>(</a:t>
            </a:r>
            <a:r>
              <a:rPr lang="zh-CN" altLang="en-US" smtClean="0"/>
              <a:t>续</a:t>
            </a:r>
            <a:r>
              <a:rPr lang="en-US" altLang="zh-CN" smtClean="0"/>
              <a:t>)</a:t>
            </a:r>
            <a:endParaRPr lang="zh-CN" altLang="en-US" smtClean="0"/>
          </a:p>
        </p:txBody>
      </p:sp>
      <p:sp>
        <p:nvSpPr>
          <p:cNvPr id="4100" name="内容占位符 2"/>
          <p:cNvSpPr>
            <a:spLocks noGrp="1"/>
          </p:cNvSpPr>
          <p:nvPr>
            <p:ph idx="1"/>
          </p:nvPr>
        </p:nvSpPr>
        <p:spPr/>
        <p:txBody>
          <a:bodyPr/>
          <a:lstStyle/>
          <a:p>
            <a:r>
              <a:rPr lang="zh-CN" altLang="en-US" sz="2000" dirty="0" smtClean="0"/>
              <a:t>从基站</a:t>
            </a:r>
            <a:r>
              <a:rPr lang="en-US" altLang="zh-CN" sz="2000" dirty="0" smtClean="0"/>
              <a:t>ping PTN</a:t>
            </a:r>
            <a:r>
              <a:rPr lang="zh-CN" altLang="en-US" sz="2000" dirty="0" smtClean="0"/>
              <a:t>网关，并在基站侧执行</a:t>
            </a:r>
            <a:r>
              <a:rPr lang="en-US" altLang="zh-CN" sz="2000" dirty="0" smtClean="0"/>
              <a:t>IP</a:t>
            </a:r>
            <a:r>
              <a:rPr lang="zh-CN" altLang="en-US" sz="2000" dirty="0" smtClean="0"/>
              <a:t>跟踪抓包，发现即丢包的时候，接收到的</a:t>
            </a:r>
            <a:r>
              <a:rPr lang="en-US" altLang="zh-CN" sz="2000" dirty="0" smtClean="0"/>
              <a:t>IP</a:t>
            </a:r>
            <a:r>
              <a:rPr lang="zh-CN" altLang="en-US" sz="2000" dirty="0" smtClean="0"/>
              <a:t>报文最后字节都存在被修改的情况。通常报文内容被修改，会导致基站校验不通过，从而产生丢包。但是不确定报文是</a:t>
            </a:r>
            <a:r>
              <a:rPr lang="en-US" altLang="zh-CN" sz="2000" dirty="0" smtClean="0"/>
              <a:t>PTN</a:t>
            </a:r>
            <a:r>
              <a:rPr lang="zh-CN" altLang="en-US" sz="2000" dirty="0" smtClean="0"/>
              <a:t>修改的还是基站自己修改的</a:t>
            </a:r>
          </a:p>
        </p:txBody>
      </p:sp>
      <p:sp>
        <p:nvSpPr>
          <p:cNvPr id="4101" name="灯片编号占位符 3"/>
          <p:cNvSpPr>
            <a:spLocks noGrp="1"/>
          </p:cNvSpPr>
          <p:nvPr>
            <p:ph type="sldNum" sz="quarter" idx="10"/>
          </p:nvPr>
        </p:nvSpPr>
        <p:spPr>
          <a:noFill/>
        </p:spPr>
        <p:txBody>
          <a:bodyPr/>
          <a:lstStyle/>
          <a:p>
            <a:r>
              <a:rPr lang="en-US" altLang="zh-CN" smtClean="0"/>
              <a:t>Page</a:t>
            </a:r>
            <a:fld id="{2EF46C3D-FC70-4755-8BFD-27EA7B1EA1D0}" type="slidenum">
              <a:rPr lang="en-US" altLang="zh-CN" smtClean="0"/>
              <a:pPr/>
              <a:t>121</a:t>
            </a:fld>
            <a:endParaRPr lang="en-US" altLang="zh-CN" smtClean="0"/>
          </a:p>
        </p:txBody>
      </p:sp>
      <p:graphicFrame>
        <p:nvGraphicFramePr>
          <p:cNvPr id="5" name="表格 4"/>
          <p:cNvGraphicFramePr>
            <a:graphicFrameLocks noGrp="1"/>
          </p:cNvGraphicFramePr>
          <p:nvPr/>
        </p:nvGraphicFramePr>
        <p:xfrm>
          <a:off x="1763713" y="3429000"/>
          <a:ext cx="6696745" cy="2736304"/>
        </p:xfrm>
        <a:graphic>
          <a:graphicData uri="http://schemas.openxmlformats.org/drawingml/2006/table">
            <a:tbl>
              <a:tblPr/>
              <a:tblGrid>
                <a:gridCol w="1548208"/>
                <a:gridCol w="1776958"/>
                <a:gridCol w="1776958"/>
                <a:gridCol w="1594621"/>
              </a:tblGrid>
              <a:tr h="684076">
                <a:tc>
                  <a:txBody>
                    <a:bodyPr/>
                    <a:lstStyle/>
                    <a:p>
                      <a:pPr algn="ctr">
                        <a:lnSpc>
                          <a:spcPct val="150000"/>
                        </a:lnSpc>
                        <a:spcAft>
                          <a:spcPts val="0"/>
                        </a:spcAft>
                      </a:pPr>
                      <a:r>
                        <a:rPr lang="en-US" sz="1800" kern="100" dirty="0">
                          <a:solidFill>
                            <a:srgbClr val="000000"/>
                          </a:solidFill>
                          <a:latin typeface="宋体"/>
                          <a:ea typeface="宋体"/>
                          <a:cs typeface="Times New Roman"/>
                        </a:rPr>
                        <a:t>Ping</a:t>
                      </a:r>
                      <a:r>
                        <a:rPr lang="zh-CN" sz="1800" kern="100" dirty="0">
                          <a:solidFill>
                            <a:srgbClr val="000000"/>
                          </a:solidFill>
                          <a:latin typeface="Times New Roman"/>
                          <a:ea typeface="宋体"/>
                          <a:cs typeface="Times New Roman"/>
                        </a:rPr>
                        <a:t>包大小</a:t>
                      </a:r>
                      <a:endParaRPr lang="zh-CN" sz="18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lnSpc>
                          <a:spcPct val="150000"/>
                        </a:lnSpc>
                        <a:spcAft>
                          <a:spcPts val="0"/>
                        </a:spcAft>
                      </a:pPr>
                      <a:r>
                        <a:rPr lang="zh-CN" sz="1800" kern="100" dirty="0">
                          <a:solidFill>
                            <a:srgbClr val="000000"/>
                          </a:solidFill>
                          <a:latin typeface="Times New Roman"/>
                          <a:ea typeface="宋体"/>
                          <a:cs typeface="Times New Roman"/>
                        </a:rPr>
                        <a:t>发送报文末位</a:t>
                      </a:r>
                      <a:endParaRPr lang="zh-CN" sz="18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lnSpc>
                          <a:spcPct val="150000"/>
                        </a:lnSpc>
                        <a:spcAft>
                          <a:spcPts val="0"/>
                        </a:spcAft>
                      </a:pPr>
                      <a:r>
                        <a:rPr lang="zh-CN" sz="1800" kern="100">
                          <a:solidFill>
                            <a:srgbClr val="000000"/>
                          </a:solidFill>
                          <a:latin typeface="Times New Roman"/>
                          <a:ea typeface="宋体"/>
                          <a:cs typeface="Times New Roman"/>
                        </a:rPr>
                        <a:t>接收报文末位</a:t>
                      </a:r>
                      <a:endParaRPr lang="zh-CN" sz="18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lnSpc>
                          <a:spcPct val="150000"/>
                        </a:lnSpc>
                        <a:spcAft>
                          <a:spcPts val="0"/>
                        </a:spcAft>
                      </a:pPr>
                      <a:r>
                        <a:rPr lang="en-US" sz="1800" kern="100" dirty="0">
                          <a:solidFill>
                            <a:srgbClr val="000000"/>
                          </a:solidFill>
                          <a:latin typeface="宋体"/>
                          <a:ea typeface="宋体"/>
                          <a:cs typeface="Times New Roman"/>
                        </a:rPr>
                        <a:t>Ping</a:t>
                      </a:r>
                      <a:r>
                        <a:rPr lang="zh-CN" sz="1800" kern="100" dirty="0">
                          <a:solidFill>
                            <a:srgbClr val="000000"/>
                          </a:solidFill>
                          <a:latin typeface="Times New Roman"/>
                          <a:ea typeface="宋体"/>
                          <a:cs typeface="Times New Roman"/>
                        </a:rPr>
                        <a:t>结果</a:t>
                      </a:r>
                      <a:endParaRPr lang="zh-CN" sz="18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r>
              <a:tr h="684076">
                <a:tc>
                  <a:txBody>
                    <a:bodyPr/>
                    <a:lstStyle/>
                    <a:p>
                      <a:pPr algn="ctr">
                        <a:lnSpc>
                          <a:spcPct val="150000"/>
                        </a:lnSpc>
                        <a:spcAft>
                          <a:spcPts val="0"/>
                        </a:spcAft>
                      </a:pPr>
                      <a:r>
                        <a:rPr lang="en-US" sz="1800" kern="100">
                          <a:solidFill>
                            <a:srgbClr val="000000"/>
                          </a:solidFill>
                          <a:latin typeface="宋体"/>
                          <a:ea typeface="宋体"/>
                          <a:cs typeface="Times New Roman"/>
                        </a:rPr>
                        <a:t>1100</a:t>
                      </a:r>
                      <a:endParaRPr lang="zh-CN" sz="18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800" kern="100">
                          <a:solidFill>
                            <a:srgbClr val="000000"/>
                          </a:solidFill>
                          <a:latin typeface="宋体"/>
                          <a:ea typeface="宋体"/>
                          <a:cs typeface="Times New Roman"/>
                        </a:rPr>
                        <a:t>010</a:t>
                      </a:r>
                      <a:r>
                        <a:rPr lang="en-US" sz="1800" b="1" kern="100">
                          <a:solidFill>
                            <a:srgbClr val="FF0000"/>
                          </a:solidFill>
                          <a:latin typeface="宋体"/>
                          <a:ea typeface="宋体"/>
                          <a:cs typeface="Times New Roman"/>
                        </a:rPr>
                        <a:t>0</a:t>
                      </a:r>
                      <a:r>
                        <a:rPr lang="en-US" sz="1800" kern="100">
                          <a:solidFill>
                            <a:srgbClr val="000000"/>
                          </a:solidFill>
                          <a:latin typeface="宋体"/>
                          <a:ea typeface="宋体"/>
                          <a:cs typeface="Times New Roman"/>
                        </a:rPr>
                        <a:t>0011</a:t>
                      </a:r>
                      <a:r>
                        <a:rPr lang="zh-CN" sz="1800" kern="100">
                          <a:solidFill>
                            <a:srgbClr val="000000"/>
                          </a:solidFill>
                          <a:latin typeface="Times New Roman"/>
                          <a:ea typeface="宋体"/>
                          <a:cs typeface="Times New Roman"/>
                        </a:rPr>
                        <a:t>（</a:t>
                      </a:r>
                      <a:r>
                        <a:rPr lang="en-US" sz="1800" kern="100">
                          <a:solidFill>
                            <a:srgbClr val="000000"/>
                          </a:solidFill>
                          <a:latin typeface="Times New Roman"/>
                          <a:ea typeface="宋体"/>
                          <a:cs typeface="Times New Roman"/>
                        </a:rPr>
                        <a:t>43</a:t>
                      </a:r>
                      <a:r>
                        <a:rPr lang="zh-CN" sz="1800" kern="100">
                          <a:solidFill>
                            <a:srgbClr val="000000"/>
                          </a:solidFill>
                          <a:latin typeface="Times New Roman"/>
                          <a:ea typeface="宋体"/>
                          <a:cs typeface="Times New Roman"/>
                        </a:rPr>
                        <a:t>）</a:t>
                      </a:r>
                      <a:endParaRPr lang="zh-CN" sz="18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800" kern="100">
                          <a:solidFill>
                            <a:srgbClr val="000000"/>
                          </a:solidFill>
                          <a:latin typeface="宋体"/>
                          <a:ea typeface="宋体"/>
                          <a:cs typeface="Times New Roman"/>
                        </a:rPr>
                        <a:t>010</a:t>
                      </a:r>
                      <a:r>
                        <a:rPr lang="en-US" sz="1800" b="1" kern="100">
                          <a:solidFill>
                            <a:srgbClr val="FF0000"/>
                          </a:solidFill>
                          <a:latin typeface="宋体"/>
                          <a:ea typeface="宋体"/>
                          <a:cs typeface="Times New Roman"/>
                        </a:rPr>
                        <a:t>1</a:t>
                      </a:r>
                      <a:r>
                        <a:rPr lang="en-US" sz="1800" kern="100">
                          <a:solidFill>
                            <a:srgbClr val="000000"/>
                          </a:solidFill>
                          <a:latin typeface="宋体"/>
                          <a:ea typeface="宋体"/>
                          <a:cs typeface="Times New Roman"/>
                        </a:rPr>
                        <a:t>0011</a:t>
                      </a:r>
                      <a:r>
                        <a:rPr lang="zh-CN" sz="1800" kern="100">
                          <a:solidFill>
                            <a:srgbClr val="000000"/>
                          </a:solidFill>
                          <a:latin typeface="Times New Roman"/>
                          <a:ea typeface="宋体"/>
                          <a:cs typeface="Times New Roman"/>
                        </a:rPr>
                        <a:t>（</a:t>
                      </a:r>
                      <a:r>
                        <a:rPr lang="en-US" sz="1800" kern="100">
                          <a:solidFill>
                            <a:srgbClr val="000000"/>
                          </a:solidFill>
                          <a:latin typeface="Times New Roman"/>
                          <a:ea typeface="宋体"/>
                          <a:cs typeface="Times New Roman"/>
                        </a:rPr>
                        <a:t>53</a:t>
                      </a:r>
                      <a:r>
                        <a:rPr lang="zh-CN" sz="1800" kern="100">
                          <a:solidFill>
                            <a:srgbClr val="000000"/>
                          </a:solidFill>
                          <a:latin typeface="Times New Roman"/>
                          <a:ea typeface="宋体"/>
                          <a:cs typeface="Times New Roman"/>
                        </a:rPr>
                        <a:t>）</a:t>
                      </a:r>
                      <a:endParaRPr lang="zh-CN" sz="18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800" kern="100">
                          <a:solidFill>
                            <a:srgbClr val="000000"/>
                          </a:solidFill>
                          <a:latin typeface="Times New Roman"/>
                          <a:ea typeface="宋体"/>
                          <a:cs typeface="Times New Roman"/>
                        </a:rPr>
                        <a:t>丢包</a:t>
                      </a:r>
                      <a:endParaRPr lang="zh-CN" sz="18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84076">
                <a:tc>
                  <a:txBody>
                    <a:bodyPr/>
                    <a:lstStyle/>
                    <a:p>
                      <a:pPr algn="ctr">
                        <a:lnSpc>
                          <a:spcPct val="150000"/>
                        </a:lnSpc>
                        <a:spcAft>
                          <a:spcPts val="0"/>
                        </a:spcAft>
                      </a:pPr>
                      <a:r>
                        <a:rPr lang="en-US" sz="1800" kern="100">
                          <a:solidFill>
                            <a:srgbClr val="000000"/>
                          </a:solidFill>
                          <a:latin typeface="宋体"/>
                          <a:ea typeface="宋体"/>
                          <a:cs typeface="Times New Roman"/>
                        </a:rPr>
                        <a:t>1200</a:t>
                      </a:r>
                      <a:endParaRPr lang="zh-CN" sz="18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800" kern="100">
                          <a:solidFill>
                            <a:srgbClr val="000000"/>
                          </a:solidFill>
                          <a:latin typeface="宋体"/>
                          <a:ea typeface="宋体"/>
                          <a:cs typeface="Times New Roman"/>
                        </a:rPr>
                        <a:t>011</a:t>
                      </a:r>
                      <a:r>
                        <a:rPr lang="en-US" sz="1800" b="1" kern="100">
                          <a:solidFill>
                            <a:srgbClr val="FF0000"/>
                          </a:solidFill>
                          <a:latin typeface="宋体"/>
                          <a:ea typeface="宋体"/>
                          <a:cs typeface="Times New Roman"/>
                        </a:rPr>
                        <a:t>0</a:t>
                      </a:r>
                      <a:r>
                        <a:rPr lang="en-US" sz="1800" kern="100">
                          <a:solidFill>
                            <a:srgbClr val="000000"/>
                          </a:solidFill>
                          <a:latin typeface="宋体"/>
                          <a:ea typeface="宋体"/>
                          <a:cs typeface="Times New Roman"/>
                        </a:rPr>
                        <a:t>1111</a:t>
                      </a:r>
                      <a:r>
                        <a:rPr lang="zh-CN" sz="1800" kern="100">
                          <a:solidFill>
                            <a:srgbClr val="000000"/>
                          </a:solidFill>
                          <a:latin typeface="Times New Roman"/>
                          <a:ea typeface="宋体"/>
                          <a:cs typeface="Times New Roman"/>
                        </a:rPr>
                        <a:t>（</a:t>
                      </a:r>
                      <a:r>
                        <a:rPr lang="en-US" sz="1800" kern="100">
                          <a:solidFill>
                            <a:srgbClr val="000000"/>
                          </a:solidFill>
                          <a:latin typeface="Times New Roman"/>
                          <a:ea typeface="宋体"/>
                          <a:cs typeface="Times New Roman"/>
                        </a:rPr>
                        <a:t>6F</a:t>
                      </a:r>
                      <a:r>
                        <a:rPr lang="zh-CN" sz="1800" kern="100">
                          <a:solidFill>
                            <a:srgbClr val="000000"/>
                          </a:solidFill>
                          <a:latin typeface="Times New Roman"/>
                          <a:ea typeface="宋体"/>
                          <a:cs typeface="Times New Roman"/>
                        </a:rPr>
                        <a:t>）</a:t>
                      </a:r>
                      <a:endParaRPr lang="zh-CN" sz="18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800" kern="100">
                          <a:solidFill>
                            <a:srgbClr val="000000"/>
                          </a:solidFill>
                          <a:latin typeface="宋体"/>
                          <a:ea typeface="宋体"/>
                          <a:cs typeface="Times New Roman"/>
                        </a:rPr>
                        <a:t>011</a:t>
                      </a:r>
                      <a:r>
                        <a:rPr lang="en-US" sz="1800" b="1" kern="100">
                          <a:solidFill>
                            <a:srgbClr val="FF0000"/>
                          </a:solidFill>
                          <a:latin typeface="宋体"/>
                          <a:ea typeface="宋体"/>
                          <a:cs typeface="Times New Roman"/>
                        </a:rPr>
                        <a:t>1</a:t>
                      </a:r>
                      <a:r>
                        <a:rPr lang="en-US" sz="1800" kern="100">
                          <a:solidFill>
                            <a:srgbClr val="000000"/>
                          </a:solidFill>
                          <a:latin typeface="宋体"/>
                          <a:ea typeface="宋体"/>
                          <a:cs typeface="Times New Roman"/>
                        </a:rPr>
                        <a:t>1111</a:t>
                      </a:r>
                      <a:r>
                        <a:rPr lang="zh-CN" sz="1800" kern="100">
                          <a:solidFill>
                            <a:srgbClr val="000000"/>
                          </a:solidFill>
                          <a:latin typeface="Times New Roman"/>
                          <a:ea typeface="宋体"/>
                          <a:cs typeface="Times New Roman"/>
                        </a:rPr>
                        <a:t>（</a:t>
                      </a:r>
                      <a:r>
                        <a:rPr lang="en-US" sz="1800" kern="100">
                          <a:solidFill>
                            <a:srgbClr val="000000"/>
                          </a:solidFill>
                          <a:latin typeface="Times New Roman"/>
                          <a:ea typeface="宋体"/>
                          <a:cs typeface="Times New Roman"/>
                        </a:rPr>
                        <a:t>7F</a:t>
                      </a:r>
                      <a:r>
                        <a:rPr lang="zh-CN" sz="1800" kern="100">
                          <a:solidFill>
                            <a:srgbClr val="000000"/>
                          </a:solidFill>
                          <a:latin typeface="Times New Roman"/>
                          <a:ea typeface="宋体"/>
                          <a:cs typeface="Times New Roman"/>
                        </a:rPr>
                        <a:t>）</a:t>
                      </a:r>
                      <a:endParaRPr lang="zh-CN" sz="18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800" kern="100">
                          <a:solidFill>
                            <a:srgbClr val="000000"/>
                          </a:solidFill>
                          <a:latin typeface="Times New Roman"/>
                          <a:ea typeface="宋体"/>
                          <a:cs typeface="Times New Roman"/>
                        </a:rPr>
                        <a:t>丢包</a:t>
                      </a:r>
                      <a:endParaRPr lang="zh-CN" sz="18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84076">
                <a:tc>
                  <a:txBody>
                    <a:bodyPr/>
                    <a:lstStyle/>
                    <a:p>
                      <a:pPr algn="ctr">
                        <a:lnSpc>
                          <a:spcPct val="150000"/>
                        </a:lnSpc>
                        <a:spcAft>
                          <a:spcPts val="0"/>
                        </a:spcAft>
                      </a:pPr>
                      <a:r>
                        <a:rPr lang="en-US" sz="1800" kern="100">
                          <a:solidFill>
                            <a:srgbClr val="000000"/>
                          </a:solidFill>
                          <a:latin typeface="宋体"/>
                          <a:ea typeface="宋体"/>
                          <a:cs typeface="Times New Roman"/>
                        </a:rPr>
                        <a:t>1400</a:t>
                      </a:r>
                      <a:endParaRPr lang="zh-CN" sz="18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800" kern="100" dirty="0">
                          <a:solidFill>
                            <a:srgbClr val="000000"/>
                          </a:solidFill>
                          <a:latin typeface="宋体"/>
                          <a:ea typeface="宋体"/>
                          <a:cs typeface="Times New Roman"/>
                        </a:rPr>
                        <a:t>101</a:t>
                      </a:r>
                      <a:r>
                        <a:rPr lang="en-US" sz="1800" b="1" kern="100" dirty="0">
                          <a:solidFill>
                            <a:srgbClr val="FF0000"/>
                          </a:solidFill>
                          <a:latin typeface="宋体"/>
                          <a:ea typeface="宋体"/>
                          <a:cs typeface="Times New Roman"/>
                        </a:rPr>
                        <a:t>0</a:t>
                      </a:r>
                      <a:r>
                        <a:rPr lang="en-US" sz="1800" kern="100" dirty="0">
                          <a:solidFill>
                            <a:srgbClr val="000000"/>
                          </a:solidFill>
                          <a:latin typeface="宋体"/>
                          <a:ea typeface="宋体"/>
                          <a:cs typeface="Times New Roman"/>
                        </a:rPr>
                        <a:t>0111</a:t>
                      </a:r>
                      <a:r>
                        <a:rPr lang="zh-CN" sz="1800" kern="100" dirty="0">
                          <a:solidFill>
                            <a:srgbClr val="000000"/>
                          </a:solidFill>
                          <a:latin typeface="Times New Roman"/>
                          <a:ea typeface="宋体"/>
                          <a:cs typeface="Times New Roman"/>
                        </a:rPr>
                        <a:t>（</a:t>
                      </a:r>
                      <a:r>
                        <a:rPr lang="en-US" sz="1800" kern="100" dirty="0">
                          <a:solidFill>
                            <a:srgbClr val="000000"/>
                          </a:solidFill>
                          <a:latin typeface="Times New Roman"/>
                          <a:ea typeface="宋体"/>
                          <a:cs typeface="Times New Roman"/>
                        </a:rPr>
                        <a:t>A7</a:t>
                      </a:r>
                      <a:r>
                        <a:rPr lang="zh-CN" sz="1800" kern="100" dirty="0">
                          <a:solidFill>
                            <a:srgbClr val="000000"/>
                          </a:solidFill>
                          <a:latin typeface="Times New Roman"/>
                          <a:ea typeface="宋体"/>
                          <a:cs typeface="Times New Roman"/>
                        </a:rPr>
                        <a:t>）</a:t>
                      </a:r>
                      <a:endParaRPr lang="zh-CN" sz="18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800" kern="100">
                          <a:solidFill>
                            <a:srgbClr val="000000"/>
                          </a:solidFill>
                          <a:latin typeface="宋体"/>
                          <a:ea typeface="宋体"/>
                          <a:cs typeface="Times New Roman"/>
                        </a:rPr>
                        <a:t>101</a:t>
                      </a:r>
                      <a:r>
                        <a:rPr lang="en-US" sz="1800" b="1" kern="100">
                          <a:solidFill>
                            <a:srgbClr val="FF0000"/>
                          </a:solidFill>
                          <a:latin typeface="宋体"/>
                          <a:ea typeface="宋体"/>
                          <a:cs typeface="Times New Roman"/>
                        </a:rPr>
                        <a:t>1</a:t>
                      </a:r>
                      <a:r>
                        <a:rPr lang="en-US" sz="1800" kern="100">
                          <a:solidFill>
                            <a:srgbClr val="000000"/>
                          </a:solidFill>
                          <a:latin typeface="宋体"/>
                          <a:ea typeface="宋体"/>
                          <a:cs typeface="Times New Roman"/>
                        </a:rPr>
                        <a:t>0111</a:t>
                      </a:r>
                      <a:r>
                        <a:rPr lang="zh-CN" sz="1800" kern="100">
                          <a:solidFill>
                            <a:srgbClr val="000000"/>
                          </a:solidFill>
                          <a:latin typeface="Times New Roman"/>
                          <a:ea typeface="宋体"/>
                          <a:cs typeface="Times New Roman"/>
                        </a:rPr>
                        <a:t>（</a:t>
                      </a:r>
                      <a:r>
                        <a:rPr lang="en-US" sz="1800" kern="100">
                          <a:solidFill>
                            <a:srgbClr val="000000"/>
                          </a:solidFill>
                          <a:latin typeface="Times New Roman"/>
                          <a:ea typeface="宋体"/>
                          <a:cs typeface="Times New Roman"/>
                        </a:rPr>
                        <a:t>B7</a:t>
                      </a:r>
                      <a:r>
                        <a:rPr lang="zh-CN" sz="1800" kern="100">
                          <a:solidFill>
                            <a:srgbClr val="000000"/>
                          </a:solidFill>
                          <a:latin typeface="Times New Roman"/>
                          <a:ea typeface="宋体"/>
                          <a:cs typeface="Times New Roman"/>
                        </a:rPr>
                        <a:t>）</a:t>
                      </a:r>
                      <a:endParaRPr lang="zh-CN" sz="18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800" kern="100" dirty="0">
                          <a:solidFill>
                            <a:srgbClr val="000000"/>
                          </a:solidFill>
                          <a:latin typeface="Times New Roman"/>
                          <a:ea typeface="宋体"/>
                          <a:cs typeface="Times New Roman"/>
                        </a:rPr>
                        <a:t>丢包</a:t>
                      </a:r>
                      <a:endParaRPr lang="zh-CN" sz="18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4098" name="Object 1"/>
          <p:cNvGraphicFramePr>
            <a:graphicFrameLocks noChangeAspect="1"/>
          </p:cNvGraphicFramePr>
          <p:nvPr/>
        </p:nvGraphicFramePr>
        <p:xfrm>
          <a:off x="323850" y="4365625"/>
          <a:ext cx="1271588" cy="711200"/>
        </p:xfrm>
        <a:graphic>
          <a:graphicData uri="http://schemas.openxmlformats.org/presentationml/2006/ole">
            <mc:AlternateContent xmlns:mc="http://schemas.openxmlformats.org/markup-compatibility/2006">
              <mc:Choice xmlns:v="urn:schemas-microsoft-com:vml" Requires="v">
                <p:oleObj spid="_x0000_s362533" name="包装程序外壳对象" showAsIcon="1" r:id="rId4" imgW="1275008" imgH="708338" progId="Package">
                  <p:embed/>
                </p:oleObj>
              </mc:Choice>
              <mc:Fallback>
                <p:oleObj name="包装程序外壳对象" showAsIcon="1" r:id="rId4" imgW="1275008" imgH="708338" progId="Package">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50" y="4365625"/>
                        <a:ext cx="1271588" cy="71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标题 1"/>
          <p:cNvSpPr>
            <a:spLocks noGrp="1"/>
          </p:cNvSpPr>
          <p:nvPr>
            <p:ph type="title"/>
          </p:nvPr>
        </p:nvSpPr>
        <p:spPr/>
        <p:txBody>
          <a:bodyPr/>
          <a:lstStyle/>
          <a:p>
            <a:r>
              <a:rPr lang="en-US" altLang="zh-CN" smtClean="0"/>
              <a:t>IP</a:t>
            </a:r>
            <a:r>
              <a:rPr lang="zh-CN" altLang="en-US" smtClean="0"/>
              <a:t>跟踪结果</a:t>
            </a:r>
          </a:p>
        </p:txBody>
      </p:sp>
      <p:sp>
        <p:nvSpPr>
          <p:cNvPr id="107523" name="内容占位符 2"/>
          <p:cNvSpPr>
            <a:spLocks noGrp="1"/>
          </p:cNvSpPr>
          <p:nvPr>
            <p:ph idx="1"/>
          </p:nvPr>
        </p:nvSpPr>
        <p:spPr/>
        <p:txBody>
          <a:bodyPr/>
          <a:lstStyle/>
          <a:p>
            <a:r>
              <a:rPr lang="zh-CN" altLang="en-US" smtClean="0"/>
              <a:t>基站侧发送</a:t>
            </a:r>
            <a:r>
              <a:rPr lang="en-US" altLang="zh-CN" smtClean="0"/>
              <a:t>IP</a:t>
            </a:r>
            <a:r>
              <a:rPr lang="zh-CN" altLang="en-US" smtClean="0"/>
              <a:t>报文</a:t>
            </a:r>
            <a:r>
              <a:rPr lang="en-US" altLang="zh-CN" smtClean="0"/>
              <a:t>(ping 1100)</a:t>
            </a:r>
            <a:r>
              <a:rPr lang="zh-CN" altLang="en-US" smtClean="0"/>
              <a:t>，注意末位是</a:t>
            </a:r>
            <a:r>
              <a:rPr lang="en-US" altLang="zh-CN" smtClean="0"/>
              <a:t>43</a:t>
            </a:r>
            <a:r>
              <a:rPr lang="zh-CN" altLang="en-US" smtClean="0"/>
              <a:t>（红色方框）</a:t>
            </a:r>
          </a:p>
        </p:txBody>
      </p:sp>
      <p:sp>
        <p:nvSpPr>
          <p:cNvPr id="107524" name="灯片编号占位符 3"/>
          <p:cNvSpPr>
            <a:spLocks noGrp="1"/>
          </p:cNvSpPr>
          <p:nvPr>
            <p:ph type="sldNum" sz="quarter" idx="10"/>
          </p:nvPr>
        </p:nvSpPr>
        <p:spPr>
          <a:noFill/>
        </p:spPr>
        <p:txBody>
          <a:bodyPr/>
          <a:lstStyle/>
          <a:p>
            <a:r>
              <a:rPr lang="en-US" altLang="zh-CN" smtClean="0"/>
              <a:t>Page</a:t>
            </a:r>
            <a:fld id="{486E90D3-3FB7-4777-AB0E-289CD6CA0FFA}" type="slidenum">
              <a:rPr lang="en-US" altLang="zh-CN" smtClean="0"/>
              <a:pPr/>
              <a:t>122</a:t>
            </a:fld>
            <a:endParaRPr lang="en-US" altLang="zh-CN" smtClean="0"/>
          </a:p>
        </p:txBody>
      </p:sp>
      <p:pic>
        <p:nvPicPr>
          <p:cNvPr id="107525" name="Picture 2"/>
          <p:cNvPicPr>
            <a:picLocks noChangeAspect="1" noChangeArrowheads="1"/>
          </p:cNvPicPr>
          <p:nvPr/>
        </p:nvPicPr>
        <p:blipFill>
          <a:blip r:embed="rId2" cstate="print"/>
          <a:srcRect t="3790" b="5235"/>
          <a:stretch>
            <a:fillRect/>
          </a:stretch>
        </p:blipFill>
        <p:spPr bwMode="auto">
          <a:xfrm>
            <a:off x="1160463" y="2060575"/>
            <a:ext cx="7227887" cy="4105275"/>
          </a:xfrm>
          <a:prstGeom prst="rect">
            <a:avLst/>
          </a:prstGeom>
          <a:noFill/>
          <a:ln w="9525">
            <a:solidFill>
              <a:schemeClr val="tx1"/>
            </a:solidFill>
            <a:miter lim="800000"/>
            <a:headEnd/>
            <a:tailEnd/>
          </a:ln>
        </p:spPr>
      </p:pic>
      <p:sp>
        <p:nvSpPr>
          <p:cNvPr id="107526" name="矩形 5"/>
          <p:cNvSpPr>
            <a:spLocks noChangeArrowheads="1"/>
          </p:cNvSpPr>
          <p:nvPr/>
        </p:nvSpPr>
        <p:spPr bwMode="auto">
          <a:xfrm>
            <a:off x="4787900" y="6021388"/>
            <a:ext cx="288925" cy="144462"/>
          </a:xfrm>
          <a:prstGeom prst="rect">
            <a:avLst/>
          </a:prstGeom>
          <a:noFill/>
          <a:ln w="19050" algn="ctr">
            <a:solidFill>
              <a:srgbClr val="C00000"/>
            </a:solidFill>
            <a:round/>
            <a:headEnd/>
            <a:tailEnd/>
          </a:ln>
        </p:spPr>
        <p:txBody>
          <a:bodyPr/>
          <a:lstStyle/>
          <a:p>
            <a:endParaRPr lang="zh-CN" altLang="en-US"/>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标题 1"/>
          <p:cNvSpPr>
            <a:spLocks noGrp="1"/>
          </p:cNvSpPr>
          <p:nvPr>
            <p:ph type="title"/>
          </p:nvPr>
        </p:nvSpPr>
        <p:spPr/>
        <p:txBody>
          <a:bodyPr/>
          <a:lstStyle/>
          <a:p>
            <a:r>
              <a:rPr lang="en-US" altLang="zh-CN" smtClean="0"/>
              <a:t>IP</a:t>
            </a:r>
            <a:r>
              <a:rPr lang="zh-CN" altLang="en-US" smtClean="0"/>
              <a:t>跟踪结果</a:t>
            </a:r>
          </a:p>
        </p:txBody>
      </p:sp>
      <p:sp>
        <p:nvSpPr>
          <p:cNvPr id="108547" name="内容占位符 2"/>
          <p:cNvSpPr>
            <a:spLocks noGrp="1"/>
          </p:cNvSpPr>
          <p:nvPr>
            <p:ph idx="1"/>
          </p:nvPr>
        </p:nvSpPr>
        <p:spPr/>
        <p:txBody>
          <a:bodyPr/>
          <a:lstStyle/>
          <a:p>
            <a:r>
              <a:rPr lang="zh-CN" altLang="en-US" smtClean="0"/>
              <a:t>无线侧接收</a:t>
            </a:r>
            <a:r>
              <a:rPr lang="en-US" altLang="zh-CN" smtClean="0"/>
              <a:t>IP</a:t>
            </a:r>
            <a:r>
              <a:rPr lang="zh-CN" altLang="en-US" smtClean="0"/>
              <a:t>报文，发现末位已被修改为</a:t>
            </a:r>
            <a:r>
              <a:rPr lang="en-US" altLang="zh-CN" smtClean="0"/>
              <a:t>53</a:t>
            </a:r>
            <a:r>
              <a:rPr lang="zh-CN" altLang="en-US" smtClean="0"/>
              <a:t>（红色方框），</a:t>
            </a:r>
          </a:p>
        </p:txBody>
      </p:sp>
      <p:sp>
        <p:nvSpPr>
          <p:cNvPr id="108548" name="灯片编号占位符 3"/>
          <p:cNvSpPr>
            <a:spLocks noGrp="1"/>
          </p:cNvSpPr>
          <p:nvPr>
            <p:ph type="sldNum" sz="quarter" idx="10"/>
          </p:nvPr>
        </p:nvSpPr>
        <p:spPr>
          <a:noFill/>
        </p:spPr>
        <p:txBody>
          <a:bodyPr/>
          <a:lstStyle/>
          <a:p>
            <a:r>
              <a:rPr lang="en-US" altLang="zh-CN" smtClean="0"/>
              <a:t>Page</a:t>
            </a:r>
            <a:fld id="{B7E273D0-5661-47EB-BDAA-70790CB3A204}" type="slidenum">
              <a:rPr lang="en-US" altLang="zh-CN" smtClean="0"/>
              <a:pPr/>
              <a:t>123</a:t>
            </a:fld>
            <a:endParaRPr lang="en-US" altLang="zh-CN" smtClean="0"/>
          </a:p>
        </p:txBody>
      </p:sp>
      <p:pic>
        <p:nvPicPr>
          <p:cNvPr id="108549" name="Picture 2"/>
          <p:cNvPicPr>
            <a:picLocks noChangeAspect="1" noChangeArrowheads="1"/>
          </p:cNvPicPr>
          <p:nvPr/>
        </p:nvPicPr>
        <p:blipFill>
          <a:blip r:embed="rId3" cstate="print"/>
          <a:srcRect b="3940"/>
          <a:stretch>
            <a:fillRect/>
          </a:stretch>
        </p:blipFill>
        <p:spPr bwMode="auto">
          <a:xfrm>
            <a:off x="1403350" y="2060575"/>
            <a:ext cx="6845300" cy="4105275"/>
          </a:xfrm>
          <a:prstGeom prst="rect">
            <a:avLst/>
          </a:prstGeom>
          <a:noFill/>
          <a:ln w="9525">
            <a:solidFill>
              <a:schemeClr val="tx1"/>
            </a:solidFill>
            <a:miter lim="800000"/>
            <a:headEnd/>
            <a:tailEnd/>
          </a:ln>
        </p:spPr>
      </p:pic>
      <p:sp>
        <p:nvSpPr>
          <p:cNvPr id="108550" name="矩形 5"/>
          <p:cNvSpPr>
            <a:spLocks noChangeArrowheads="1"/>
          </p:cNvSpPr>
          <p:nvPr/>
        </p:nvSpPr>
        <p:spPr bwMode="auto">
          <a:xfrm>
            <a:off x="4787900" y="6021388"/>
            <a:ext cx="215900" cy="144462"/>
          </a:xfrm>
          <a:prstGeom prst="rect">
            <a:avLst/>
          </a:prstGeom>
          <a:noFill/>
          <a:ln w="19050" algn="ctr">
            <a:solidFill>
              <a:srgbClr val="C00000"/>
            </a:solidFill>
            <a:round/>
            <a:headEnd/>
            <a:tailEnd/>
          </a:ln>
        </p:spPr>
        <p:txBody>
          <a:bodyPr/>
          <a:lstStyle/>
          <a:p>
            <a:endParaRPr lang="zh-CN" altLang="en-US"/>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标题 1"/>
          <p:cNvSpPr>
            <a:spLocks noGrp="1"/>
          </p:cNvSpPr>
          <p:nvPr>
            <p:ph type="title"/>
          </p:nvPr>
        </p:nvSpPr>
        <p:spPr/>
        <p:txBody>
          <a:bodyPr/>
          <a:lstStyle/>
          <a:p>
            <a:r>
              <a:rPr lang="zh-CN" altLang="en-US" smtClean="0"/>
              <a:t>处理过程</a:t>
            </a:r>
            <a:r>
              <a:rPr lang="en-US" altLang="zh-CN" smtClean="0"/>
              <a:t>(</a:t>
            </a:r>
            <a:r>
              <a:rPr lang="zh-CN" altLang="en-US" smtClean="0"/>
              <a:t>续</a:t>
            </a:r>
            <a:r>
              <a:rPr lang="en-US" altLang="zh-CN" smtClean="0"/>
              <a:t>)</a:t>
            </a:r>
            <a:endParaRPr lang="zh-CN" altLang="en-US" smtClean="0"/>
          </a:p>
        </p:txBody>
      </p:sp>
      <p:sp>
        <p:nvSpPr>
          <p:cNvPr id="109571" name="内容占位符 2"/>
          <p:cNvSpPr>
            <a:spLocks noGrp="1"/>
          </p:cNvSpPr>
          <p:nvPr>
            <p:ph idx="1"/>
          </p:nvPr>
        </p:nvSpPr>
        <p:spPr/>
        <p:txBody>
          <a:bodyPr/>
          <a:lstStyle/>
          <a:p>
            <a:r>
              <a:rPr lang="zh-CN" altLang="en-US" smtClean="0"/>
              <a:t> </a:t>
            </a:r>
            <a:r>
              <a:rPr lang="zh-CN" altLang="en-US" sz="2000" smtClean="0"/>
              <a:t>无线侧上站进行抓包。</a:t>
            </a:r>
            <a:r>
              <a:rPr lang="en-US" altLang="zh-CN" sz="2000" smtClean="0"/>
              <a:t>PTN</a:t>
            </a:r>
            <a:r>
              <a:rPr lang="zh-CN" altLang="en-US" sz="2000" smtClean="0"/>
              <a:t>向基站</a:t>
            </a:r>
            <a:r>
              <a:rPr lang="en-US" altLang="zh-CN" sz="2000" smtClean="0"/>
              <a:t>ping </a:t>
            </a:r>
            <a:r>
              <a:rPr lang="zh-CN" altLang="en-US" sz="2000" smtClean="0"/>
              <a:t>包长为</a:t>
            </a:r>
            <a:r>
              <a:rPr lang="en-US" altLang="zh-CN" sz="2000" smtClean="0"/>
              <a:t>1100</a:t>
            </a:r>
            <a:r>
              <a:rPr lang="zh-CN" altLang="en-US" sz="2000" smtClean="0"/>
              <a:t>的包，发现</a:t>
            </a:r>
            <a:r>
              <a:rPr lang="en-US" altLang="zh-CN" sz="2000" smtClean="0"/>
              <a:t>ping</a:t>
            </a:r>
            <a:r>
              <a:rPr lang="zh-CN" altLang="en-US" sz="2000" smtClean="0"/>
              <a:t>不通时基站收到的</a:t>
            </a:r>
            <a:r>
              <a:rPr lang="en-US" altLang="zh-CN" sz="2000" smtClean="0"/>
              <a:t>PTN ping request</a:t>
            </a:r>
            <a:r>
              <a:rPr lang="zh-CN" altLang="en-US" sz="2000" smtClean="0"/>
              <a:t>报文末位已经被修改</a:t>
            </a:r>
          </a:p>
        </p:txBody>
      </p:sp>
      <p:sp>
        <p:nvSpPr>
          <p:cNvPr id="109572" name="灯片编号占位符 3"/>
          <p:cNvSpPr>
            <a:spLocks noGrp="1"/>
          </p:cNvSpPr>
          <p:nvPr>
            <p:ph type="sldNum" sz="quarter" idx="10"/>
          </p:nvPr>
        </p:nvSpPr>
        <p:spPr>
          <a:noFill/>
        </p:spPr>
        <p:txBody>
          <a:bodyPr/>
          <a:lstStyle/>
          <a:p>
            <a:r>
              <a:rPr lang="en-US" altLang="zh-CN" smtClean="0"/>
              <a:t>Page</a:t>
            </a:r>
            <a:fld id="{E89F199E-549A-41DA-AAE0-187415F25153}" type="slidenum">
              <a:rPr lang="en-US" altLang="zh-CN" smtClean="0"/>
              <a:pPr/>
              <a:t>124</a:t>
            </a:fld>
            <a:endParaRPr lang="en-US" altLang="zh-CN" smtClean="0"/>
          </a:p>
        </p:txBody>
      </p:sp>
      <p:pic>
        <p:nvPicPr>
          <p:cNvPr id="109573" name="图片 12" descr="cid:image008.png@01CD7C6F.F902B250"/>
          <p:cNvPicPr>
            <a:picLocks noChangeAspect="1" noChangeArrowheads="1"/>
          </p:cNvPicPr>
          <p:nvPr/>
        </p:nvPicPr>
        <p:blipFill>
          <a:blip r:embed="rId3" r:link="rId4" cstate="print"/>
          <a:srcRect t="3577"/>
          <a:stretch>
            <a:fillRect/>
          </a:stretch>
        </p:blipFill>
        <p:spPr bwMode="auto">
          <a:xfrm>
            <a:off x="2195513" y="2492375"/>
            <a:ext cx="5067300" cy="3675063"/>
          </a:xfrm>
          <a:prstGeom prst="rect">
            <a:avLst/>
          </a:prstGeom>
          <a:noFill/>
          <a:ln w="9525">
            <a:solidFill>
              <a:schemeClr val="tx1"/>
            </a:solidFill>
            <a:miter lim="800000"/>
            <a:headEnd/>
            <a:tailEnd/>
          </a:ln>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标题 1"/>
          <p:cNvSpPr>
            <a:spLocks noGrp="1"/>
          </p:cNvSpPr>
          <p:nvPr>
            <p:ph type="title"/>
          </p:nvPr>
        </p:nvSpPr>
        <p:spPr/>
        <p:txBody>
          <a:bodyPr/>
          <a:lstStyle/>
          <a:p>
            <a:r>
              <a:rPr lang="zh-CN" altLang="en-US" smtClean="0"/>
              <a:t>处理过程</a:t>
            </a:r>
            <a:r>
              <a:rPr lang="en-US" altLang="zh-CN" smtClean="0"/>
              <a:t>(</a:t>
            </a:r>
            <a:r>
              <a:rPr lang="zh-CN" altLang="en-US" smtClean="0"/>
              <a:t>续</a:t>
            </a:r>
            <a:r>
              <a:rPr lang="en-US" altLang="zh-CN" smtClean="0"/>
              <a:t>)</a:t>
            </a:r>
            <a:endParaRPr lang="zh-CN" altLang="en-US" smtClean="0"/>
          </a:p>
        </p:txBody>
      </p:sp>
      <p:sp>
        <p:nvSpPr>
          <p:cNvPr id="5124" name="内容占位符 2"/>
          <p:cNvSpPr>
            <a:spLocks noGrp="1"/>
          </p:cNvSpPr>
          <p:nvPr>
            <p:ph idx="1"/>
          </p:nvPr>
        </p:nvSpPr>
        <p:spPr/>
        <p:txBody>
          <a:bodyPr/>
          <a:lstStyle/>
          <a:p>
            <a:r>
              <a:rPr lang="zh-CN" altLang="en-US" sz="2000" smtClean="0"/>
              <a:t>随后无线人员又尝试将电脑直连</a:t>
            </a:r>
            <a:r>
              <a:rPr lang="en-US" altLang="zh-CN" sz="2000" smtClean="0"/>
              <a:t>PTN950</a:t>
            </a:r>
            <a:r>
              <a:rPr lang="zh-CN" altLang="en-US" sz="2000" smtClean="0"/>
              <a:t>设备，由</a:t>
            </a:r>
            <a:r>
              <a:rPr lang="en-US" altLang="zh-CN" sz="2000" smtClean="0"/>
              <a:t>PTN</a:t>
            </a:r>
            <a:r>
              <a:rPr lang="zh-CN" altLang="en-US" sz="2000" smtClean="0"/>
              <a:t>向电脑</a:t>
            </a:r>
            <a:r>
              <a:rPr lang="en-US" altLang="zh-CN" sz="2000" smtClean="0"/>
              <a:t>ping 1100</a:t>
            </a:r>
            <a:r>
              <a:rPr lang="zh-CN" altLang="en-US" sz="2000" smtClean="0"/>
              <a:t>的包，抓包发现同样的情况。从而彻底排除基站和传输物理链路问题，需要</a:t>
            </a:r>
            <a:r>
              <a:rPr lang="en-US" altLang="zh-CN" sz="2000" smtClean="0"/>
              <a:t>PTN</a:t>
            </a:r>
            <a:r>
              <a:rPr lang="zh-CN" altLang="en-US" sz="2000" smtClean="0"/>
              <a:t>说明修改报文的原因</a:t>
            </a:r>
            <a:endParaRPr lang="en-US" altLang="zh-CN" sz="2000" smtClean="0"/>
          </a:p>
        </p:txBody>
      </p:sp>
      <p:sp>
        <p:nvSpPr>
          <p:cNvPr id="5125" name="灯片编号占位符 3"/>
          <p:cNvSpPr>
            <a:spLocks noGrp="1"/>
          </p:cNvSpPr>
          <p:nvPr>
            <p:ph type="sldNum" sz="quarter" idx="10"/>
          </p:nvPr>
        </p:nvSpPr>
        <p:spPr>
          <a:noFill/>
        </p:spPr>
        <p:txBody>
          <a:bodyPr/>
          <a:lstStyle/>
          <a:p>
            <a:r>
              <a:rPr lang="en-US" altLang="zh-CN" smtClean="0"/>
              <a:t>Page</a:t>
            </a:r>
            <a:fld id="{BA59D36E-E65C-4CC8-8904-7DCCFA278D98}" type="slidenum">
              <a:rPr lang="en-US" altLang="zh-CN" smtClean="0"/>
              <a:pPr/>
              <a:t>125</a:t>
            </a:fld>
            <a:endParaRPr lang="en-US" altLang="zh-CN" smtClean="0"/>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标题 1"/>
          <p:cNvSpPr>
            <a:spLocks noGrp="1"/>
          </p:cNvSpPr>
          <p:nvPr>
            <p:ph type="title"/>
          </p:nvPr>
        </p:nvSpPr>
        <p:spPr/>
        <p:txBody>
          <a:bodyPr/>
          <a:lstStyle/>
          <a:p>
            <a:r>
              <a:rPr lang="zh-CN" altLang="en-US" smtClean="0"/>
              <a:t>故障定位及解决</a:t>
            </a:r>
          </a:p>
        </p:txBody>
      </p:sp>
      <p:sp>
        <p:nvSpPr>
          <p:cNvPr id="110595" name="内容占位符 2"/>
          <p:cNvSpPr>
            <a:spLocks noGrp="1"/>
          </p:cNvSpPr>
          <p:nvPr>
            <p:ph idx="1"/>
          </p:nvPr>
        </p:nvSpPr>
        <p:spPr/>
        <p:txBody>
          <a:bodyPr/>
          <a:lstStyle/>
          <a:p>
            <a:r>
              <a:rPr lang="zh-CN" altLang="en-US" sz="2000" smtClean="0"/>
              <a:t>结合传输组网进一步发现，同一传输环上的国展</a:t>
            </a:r>
            <a:r>
              <a:rPr lang="en-US" altLang="zh-CN" sz="2000" smtClean="0"/>
              <a:t>FE</a:t>
            </a:r>
            <a:r>
              <a:rPr lang="zh-CN" altLang="en-US" sz="2000" smtClean="0"/>
              <a:t>站点</a:t>
            </a:r>
            <a:r>
              <a:rPr lang="en-US" altLang="zh-CN" sz="2000" smtClean="0"/>
              <a:t>PTN</a:t>
            </a:r>
            <a:r>
              <a:rPr lang="zh-CN" altLang="en-US" sz="2000" smtClean="0"/>
              <a:t>设备没有该类问题，而下联的国展二</a:t>
            </a:r>
            <a:r>
              <a:rPr lang="en-US" altLang="zh-CN" sz="2000" smtClean="0"/>
              <a:t>FE</a:t>
            </a:r>
            <a:r>
              <a:rPr lang="zh-CN" altLang="en-US" sz="2000" smtClean="0"/>
              <a:t>存在丢包现象，两者的传输路由完全相同，可以排除</a:t>
            </a:r>
            <a:r>
              <a:rPr lang="en-US" altLang="zh-CN" sz="2000" smtClean="0"/>
              <a:t>PTN</a:t>
            </a:r>
            <a:r>
              <a:rPr lang="zh-CN" altLang="en-US" sz="2000" smtClean="0"/>
              <a:t>上层问题，属于单个站点故障。怀疑国展二</a:t>
            </a:r>
            <a:r>
              <a:rPr lang="en-US" altLang="zh-CN" sz="2000" smtClean="0"/>
              <a:t>FE</a:t>
            </a:r>
            <a:r>
              <a:rPr lang="zh-CN" altLang="en-US" sz="2000" smtClean="0"/>
              <a:t>侧</a:t>
            </a:r>
            <a:r>
              <a:rPr lang="en-US" altLang="zh-CN" sz="2000" smtClean="0"/>
              <a:t>PTN</a:t>
            </a:r>
            <a:r>
              <a:rPr lang="zh-CN" altLang="en-US" sz="2000" smtClean="0"/>
              <a:t>设备单板存在隐性故障，尝试更换接口板后，问题解决</a:t>
            </a:r>
          </a:p>
          <a:p>
            <a:endParaRPr lang="zh-CN" altLang="en-US" smtClean="0"/>
          </a:p>
        </p:txBody>
      </p:sp>
      <p:sp>
        <p:nvSpPr>
          <p:cNvPr id="110596" name="灯片编号占位符 3"/>
          <p:cNvSpPr>
            <a:spLocks noGrp="1"/>
          </p:cNvSpPr>
          <p:nvPr>
            <p:ph type="sldNum" sz="quarter" idx="10"/>
          </p:nvPr>
        </p:nvSpPr>
        <p:spPr>
          <a:noFill/>
        </p:spPr>
        <p:txBody>
          <a:bodyPr/>
          <a:lstStyle/>
          <a:p>
            <a:r>
              <a:rPr lang="en-US" altLang="zh-CN" smtClean="0"/>
              <a:t>Page</a:t>
            </a:r>
            <a:fld id="{7E761F72-6958-4D45-8F0B-579073FA4B2F}" type="slidenum">
              <a:rPr lang="en-US" altLang="zh-CN" smtClean="0"/>
              <a:pPr/>
              <a:t>126</a:t>
            </a:fld>
            <a:endParaRPr lang="en-US" altLang="zh-CN" smtClean="0"/>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网管操作维护链路故障</a:t>
            </a:r>
            <a:endParaRPr lang="zh-CN" altLang="en-US" dirty="0"/>
          </a:p>
        </p:txBody>
      </p:sp>
      <p:sp>
        <p:nvSpPr>
          <p:cNvPr id="3" name="内容占位符 2"/>
          <p:cNvSpPr>
            <a:spLocks noGrp="1"/>
          </p:cNvSpPr>
          <p:nvPr>
            <p:ph idx="1"/>
          </p:nvPr>
        </p:nvSpPr>
        <p:spPr/>
        <p:txBody>
          <a:bodyPr/>
          <a:lstStyle/>
          <a:p>
            <a:r>
              <a:rPr lang="en-US" altLang="zh-CN" dirty="0" smtClean="0"/>
              <a:t>DHCP</a:t>
            </a:r>
            <a:r>
              <a:rPr lang="zh-CN" altLang="en-US" dirty="0" smtClean="0"/>
              <a:t>配置类故障</a:t>
            </a:r>
            <a:endParaRPr lang="en-US" altLang="zh-CN" dirty="0" smtClean="0"/>
          </a:p>
          <a:p>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r>
              <a:rPr lang="en-US" altLang="zh-CN" smtClean="0"/>
              <a:t>Page</a:t>
            </a:r>
            <a:fld id="{B77D227A-1AE4-4BCD-9973-754D0181BA73}" type="slidenum">
              <a:rPr lang="en-US" altLang="zh-CN" smtClean="0"/>
              <a:pPr/>
              <a:t>127</a:t>
            </a:fld>
            <a:endParaRPr lang="en-US" altLang="zh-CN"/>
          </a:p>
        </p:txBody>
      </p:sp>
      <p:graphicFrame>
        <p:nvGraphicFramePr>
          <p:cNvPr id="9221" name="Object 5"/>
          <p:cNvGraphicFramePr>
            <a:graphicFrameLocks noChangeAspect="1"/>
          </p:cNvGraphicFramePr>
          <p:nvPr/>
        </p:nvGraphicFramePr>
        <p:xfrm>
          <a:off x="990885" y="2468350"/>
          <a:ext cx="6610350" cy="647700"/>
        </p:xfrm>
        <a:graphic>
          <a:graphicData uri="http://schemas.openxmlformats.org/presentationml/2006/ole">
            <mc:AlternateContent xmlns:mc="http://schemas.openxmlformats.org/markup-compatibility/2006">
              <mc:Choice xmlns:v="urn:schemas-microsoft-com:vml" Requires="v">
                <p:oleObj spid="_x0000_s367655" name="包装程序外壳对象" showAsIcon="1" r:id="rId4" imgW="6610680" imgH="647280" progId="Package">
                  <p:embed/>
                </p:oleObj>
              </mc:Choice>
              <mc:Fallback>
                <p:oleObj name="包装程序外壳对象" showAsIcon="1" r:id="rId4" imgW="6610680" imgH="647280" progId="Package">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885" y="2468350"/>
                        <a:ext cx="661035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 Box 77"/>
          <p:cNvSpPr txBox="1">
            <a:spLocks noChangeArrowheads="1"/>
          </p:cNvSpPr>
          <p:nvPr/>
        </p:nvSpPr>
        <p:spPr bwMode="auto">
          <a:xfrm>
            <a:off x="6059488" y="360363"/>
            <a:ext cx="2873375" cy="701675"/>
          </a:xfrm>
          <a:prstGeom prst="rect">
            <a:avLst/>
          </a:prstGeom>
          <a:noFill/>
          <a:ln w="9525" algn="ctr">
            <a:noFill/>
            <a:miter lim="800000"/>
            <a:headEnd/>
            <a:tailEnd/>
          </a:ln>
          <a:effectLst/>
        </p:spPr>
        <p:txBody>
          <a:bodyPr>
            <a:spAutoFit/>
          </a:bodyPr>
          <a:lstStyle/>
          <a:p>
            <a:pPr>
              <a:spcBef>
                <a:spcPct val="50000"/>
              </a:spcBef>
            </a:pPr>
            <a:r>
              <a:rPr lang="zh-CN" altLang="en-US" sz="4000" i="1" dirty="0">
                <a:solidFill>
                  <a:srgbClr val="4D4D4D"/>
                </a:solidFill>
                <a:ea typeface="宋体" charset="-122"/>
              </a:rPr>
              <a:t>本页不打印</a:t>
            </a:r>
          </a:p>
        </p:txBody>
      </p:sp>
    </p:spTree>
  </p:cSld>
  <p:clrMapOvr>
    <a:masterClrMapping/>
  </p:clrMapOv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传输设备对接故障</a:t>
            </a:r>
            <a:endParaRPr lang="zh-CN" altLang="en-US" dirty="0"/>
          </a:p>
        </p:txBody>
      </p:sp>
      <p:sp>
        <p:nvSpPr>
          <p:cNvPr id="3" name="内容占位符 2"/>
          <p:cNvSpPr>
            <a:spLocks noGrp="1"/>
          </p:cNvSpPr>
          <p:nvPr>
            <p:ph idx="1"/>
          </p:nvPr>
        </p:nvSpPr>
        <p:spPr/>
        <p:txBody>
          <a:bodyPr/>
          <a:lstStyle/>
          <a:p>
            <a:r>
              <a:rPr lang="zh-CN" altLang="en-US" dirty="0" smtClean="0"/>
              <a:t>端口模式协商问题导致基站自开站失败</a:t>
            </a:r>
            <a:endParaRPr lang="en-US" altLang="zh-CN" dirty="0" smtClean="0"/>
          </a:p>
          <a:p>
            <a:endParaRPr lang="en-US" altLang="zh-CN" dirty="0" smtClean="0"/>
          </a:p>
          <a:p>
            <a:endParaRPr lang="en-US" altLang="zh-CN" dirty="0" smtClean="0"/>
          </a:p>
          <a:p>
            <a:endParaRPr lang="en-US" altLang="zh-CN" dirty="0" smtClean="0"/>
          </a:p>
          <a:p>
            <a:r>
              <a:rPr lang="zh-CN" altLang="en-US" dirty="0" smtClean="0"/>
              <a:t>单端伪激活导致传输链路异常</a:t>
            </a:r>
            <a:endParaRPr lang="en-US" altLang="zh-CN" dirty="0" smtClean="0"/>
          </a:p>
        </p:txBody>
      </p:sp>
      <p:sp>
        <p:nvSpPr>
          <p:cNvPr id="4" name="灯片编号占位符 3"/>
          <p:cNvSpPr>
            <a:spLocks noGrp="1"/>
          </p:cNvSpPr>
          <p:nvPr>
            <p:ph type="sldNum" sz="quarter" idx="10"/>
          </p:nvPr>
        </p:nvSpPr>
        <p:spPr/>
        <p:txBody>
          <a:bodyPr/>
          <a:lstStyle/>
          <a:p>
            <a:r>
              <a:rPr lang="en-US" altLang="zh-CN" smtClean="0"/>
              <a:t>Page</a:t>
            </a:r>
            <a:fld id="{B77D227A-1AE4-4BCD-9973-754D0181BA73}" type="slidenum">
              <a:rPr lang="en-US" altLang="zh-CN" smtClean="0"/>
              <a:pPr/>
              <a:t>128</a:t>
            </a:fld>
            <a:endParaRPr lang="en-US" altLang="zh-CN"/>
          </a:p>
        </p:txBody>
      </p:sp>
      <p:graphicFrame>
        <p:nvGraphicFramePr>
          <p:cNvPr id="10242" name="Object 2"/>
          <p:cNvGraphicFramePr>
            <a:graphicFrameLocks noChangeAspect="1"/>
          </p:cNvGraphicFramePr>
          <p:nvPr/>
        </p:nvGraphicFramePr>
        <p:xfrm>
          <a:off x="1654764" y="2342383"/>
          <a:ext cx="5683250" cy="647700"/>
        </p:xfrm>
        <a:graphic>
          <a:graphicData uri="http://schemas.openxmlformats.org/presentationml/2006/ole">
            <mc:AlternateContent xmlns:mc="http://schemas.openxmlformats.org/markup-compatibility/2006">
              <mc:Choice xmlns:v="urn:schemas-microsoft-com:vml" Requires="v">
                <p:oleObj spid="_x0000_s368713" name="包装程序外壳对象" showAsIcon="1" r:id="rId4" imgW="5682600" imgH="647280" progId="Package">
                  <p:embed/>
                </p:oleObj>
              </mc:Choice>
              <mc:Fallback>
                <p:oleObj name="包装程序外壳对象" showAsIcon="1" r:id="rId4" imgW="5682600" imgH="647280" progId="Package">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4764" y="2342383"/>
                        <a:ext cx="568325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对象 6"/>
          <p:cNvGraphicFramePr>
            <a:graphicFrameLocks noChangeAspect="1"/>
          </p:cNvGraphicFramePr>
          <p:nvPr/>
        </p:nvGraphicFramePr>
        <p:xfrm>
          <a:off x="3162300" y="4576421"/>
          <a:ext cx="2603500" cy="687057"/>
        </p:xfrm>
        <a:graphic>
          <a:graphicData uri="http://schemas.openxmlformats.org/presentationml/2006/ole">
            <mc:AlternateContent xmlns:mc="http://schemas.openxmlformats.org/markup-compatibility/2006">
              <mc:Choice xmlns:v="urn:schemas-microsoft-com:vml" Requires="v">
                <p:oleObj spid="_x0000_s368714" name="包装程序外壳对象" showAsIcon="1" r:id="rId6" imgW="2833352" imgH="708338" progId="Package">
                  <p:embed/>
                </p:oleObj>
              </mc:Choice>
              <mc:Fallback>
                <p:oleObj name="包装程序外壳对象" showAsIcon="1" r:id="rId6" imgW="2833352" imgH="708338" progId="Package">
                  <p:embed/>
                  <p:pic>
                    <p:nvPicPr>
                      <p:cNvPr id="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62300" y="4576421"/>
                        <a:ext cx="2603500" cy="6870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 Box 77"/>
          <p:cNvSpPr txBox="1">
            <a:spLocks noChangeArrowheads="1"/>
          </p:cNvSpPr>
          <p:nvPr/>
        </p:nvSpPr>
        <p:spPr bwMode="auto">
          <a:xfrm>
            <a:off x="6059488" y="360363"/>
            <a:ext cx="2873375" cy="701675"/>
          </a:xfrm>
          <a:prstGeom prst="rect">
            <a:avLst/>
          </a:prstGeom>
          <a:noFill/>
          <a:ln w="9525" algn="ctr">
            <a:noFill/>
            <a:miter lim="800000"/>
            <a:headEnd/>
            <a:tailEnd/>
          </a:ln>
          <a:effectLst/>
        </p:spPr>
        <p:txBody>
          <a:bodyPr>
            <a:spAutoFit/>
          </a:bodyPr>
          <a:lstStyle/>
          <a:p>
            <a:pPr>
              <a:spcBef>
                <a:spcPct val="50000"/>
              </a:spcBef>
            </a:pPr>
            <a:r>
              <a:rPr lang="zh-CN" altLang="en-US" sz="4000" i="1" dirty="0">
                <a:solidFill>
                  <a:srgbClr val="4D4D4D"/>
                </a:solidFill>
                <a:ea typeface="宋体" charset="-122"/>
              </a:rPr>
              <a:t>本页不打印</a:t>
            </a: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zh-CN" altLang="en-US" smtClean="0"/>
              <a:t>分段法</a:t>
            </a:r>
          </a:p>
        </p:txBody>
      </p:sp>
      <p:sp>
        <p:nvSpPr>
          <p:cNvPr id="23555" name="内容占位符 2"/>
          <p:cNvSpPr>
            <a:spLocks noGrp="1"/>
          </p:cNvSpPr>
          <p:nvPr>
            <p:ph idx="1"/>
          </p:nvPr>
        </p:nvSpPr>
        <p:spPr/>
        <p:txBody>
          <a:bodyPr/>
          <a:lstStyle/>
          <a:p>
            <a:r>
              <a:rPr lang="zh-CN" altLang="zh-CN" smtClean="0"/>
              <a:t>分段法是传输网络最重要的故障隔离手段，对于不同的故障类型，采用的方法不同</a:t>
            </a:r>
            <a:endParaRPr lang="zh-CN" altLang="en-US" smtClean="0"/>
          </a:p>
        </p:txBody>
      </p:sp>
      <p:sp>
        <p:nvSpPr>
          <p:cNvPr id="23556" name="灯片编号占位符 3"/>
          <p:cNvSpPr>
            <a:spLocks noGrp="1"/>
          </p:cNvSpPr>
          <p:nvPr>
            <p:ph type="sldNum" sz="quarter" idx="10"/>
          </p:nvPr>
        </p:nvSpPr>
        <p:spPr>
          <a:noFill/>
        </p:spPr>
        <p:txBody>
          <a:bodyPr/>
          <a:lstStyle/>
          <a:p>
            <a:r>
              <a:rPr lang="en-US" altLang="zh-CN" smtClean="0"/>
              <a:t>Page</a:t>
            </a:r>
            <a:fld id="{266351B1-255E-4FC3-B1A8-8834EE509B88}" type="slidenum">
              <a:rPr lang="en-US" altLang="zh-CN" smtClean="0"/>
              <a:pPr/>
              <a:t>12</a:t>
            </a:fld>
            <a:endParaRPr lang="en-US" altLang="zh-CN" smtClean="0"/>
          </a:p>
        </p:txBody>
      </p:sp>
      <p:sp>
        <p:nvSpPr>
          <p:cNvPr id="9" name="左大括号 8"/>
          <p:cNvSpPr>
            <a:spLocks/>
          </p:cNvSpPr>
          <p:nvPr/>
        </p:nvSpPr>
        <p:spPr bwMode="auto">
          <a:xfrm rot="5400000">
            <a:off x="4503738" y="125412"/>
            <a:ext cx="647700" cy="6156325"/>
          </a:xfrm>
          <a:prstGeom prst="leftBrace">
            <a:avLst>
              <a:gd name="adj1" fmla="val 8317"/>
              <a:gd name="adj2" fmla="val 50000"/>
            </a:avLst>
          </a:prstGeom>
          <a:noFill/>
          <a:ln w="9525" algn="ctr">
            <a:solidFill>
              <a:schemeClr val="tx1"/>
            </a:solidFill>
            <a:round/>
            <a:headEnd/>
            <a:tailEnd/>
          </a:ln>
        </p:spPr>
        <p:txBody>
          <a:bodyPr/>
          <a:lstStyle/>
          <a:p>
            <a:endParaRPr lang="zh-CN" altLang="en-US"/>
          </a:p>
        </p:txBody>
      </p:sp>
      <p:sp>
        <p:nvSpPr>
          <p:cNvPr id="10" name="矩形 9"/>
          <p:cNvSpPr>
            <a:spLocks noChangeArrowheads="1"/>
          </p:cNvSpPr>
          <p:nvPr/>
        </p:nvSpPr>
        <p:spPr bwMode="auto">
          <a:xfrm>
            <a:off x="4191000" y="2411413"/>
            <a:ext cx="1441450" cy="360362"/>
          </a:xfrm>
          <a:prstGeom prst="rect">
            <a:avLst/>
          </a:prstGeom>
          <a:noFill/>
          <a:ln w="9525" algn="ctr">
            <a:noFill/>
            <a:round/>
            <a:headEnd/>
            <a:tailEnd/>
          </a:ln>
        </p:spPr>
        <p:txBody>
          <a:bodyPr/>
          <a:lstStyle/>
          <a:p>
            <a:r>
              <a:rPr lang="en-US" altLang="zh-CN"/>
              <a:t>Ping</a:t>
            </a:r>
            <a:r>
              <a:rPr lang="zh-CN" altLang="en-US"/>
              <a:t>不通</a:t>
            </a:r>
          </a:p>
        </p:txBody>
      </p:sp>
      <p:sp>
        <p:nvSpPr>
          <p:cNvPr id="11" name="左大括号 10"/>
          <p:cNvSpPr>
            <a:spLocks/>
          </p:cNvSpPr>
          <p:nvPr/>
        </p:nvSpPr>
        <p:spPr bwMode="auto">
          <a:xfrm rot="-5400000">
            <a:off x="3067050" y="3106738"/>
            <a:ext cx="346075" cy="3086100"/>
          </a:xfrm>
          <a:prstGeom prst="leftBrace">
            <a:avLst>
              <a:gd name="adj1" fmla="val 8257"/>
              <a:gd name="adj2" fmla="val 50000"/>
            </a:avLst>
          </a:prstGeom>
          <a:noFill/>
          <a:ln w="9525" algn="ctr">
            <a:solidFill>
              <a:schemeClr val="tx1"/>
            </a:solidFill>
            <a:round/>
            <a:headEnd/>
            <a:tailEnd/>
          </a:ln>
        </p:spPr>
        <p:txBody>
          <a:bodyPr/>
          <a:lstStyle/>
          <a:p>
            <a:endParaRPr lang="zh-CN" altLang="en-US"/>
          </a:p>
        </p:txBody>
      </p:sp>
      <p:sp>
        <p:nvSpPr>
          <p:cNvPr id="12" name="矩形 11"/>
          <p:cNvSpPr>
            <a:spLocks noChangeArrowheads="1"/>
          </p:cNvSpPr>
          <p:nvPr/>
        </p:nvSpPr>
        <p:spPr bwMode="auto">
          <a:xfrm>
            <a:off x="2578100" y="5254625"/>
            <a:ext cx="1439863" cy="360363"/>
          </a:xfrm>
          <a:prstGeom prst="rect">
            <a:avLst/>
          </a:prstGeom>
          <a:noFill/>
          <a:ln w="9525" algn="ctr">
            <a:noFill/>
            <a:round/>
            <a:headEnd/>
            <a:tailEnd/>
          </a:ln>
        </p:spPr>
        <p:txBody>
          <a:bodyPr/>
          <a:lstStyle/>
          <a:p>
            <a:r>
              <a:rPr lang="zh-CN" altLang="en-US"/>
              <a:t>可以</a:t>
            </a:r>
            <a:r>
              <a:rPr lang="en-US" altLang="zh-CN"/>
              <a:t>Ping</a:t>
            </a:r>
            <a:r>
              <a:rPr lang="zh-CN" altLang="en-US"/>
              <a:t>通</a:t>
            </a:r>
          </a:p>
        </p:txBody>
      </p:sp>
      <p:sp>
        <p:nvSpPr>
          <p:cNvPr id="13" name="左大括号 12"/>
          <p:cNvSpPr>
            <a:spLocks/>
          </p:cNvSpPr>
          <p:nvPr/>
        </p:nvSpPr>
        <p:spPr bwMode="auto">
          <a:xfrm rot="-5400000">
            <a:off x="6822282" y="4269581"/>
            <a:ext cx="217488" cy="1368425"/>
          </a:xfrm>
          <a:prstGeom prst="leftBrace">
            <a:avLst>
              <a:gd name="adj1" fmla="val 8273"/>
              <a:gd name="adj2" fmla="val 50000"/>
            </a:avLst>
          </a:prstGeom>
          <a:noFill/>
          <a:ln w="9525" algn="ctr">
            <a:solidFill>
              <a:schemeClr val="tx1"/>
            </a:solidFill>
            <a:round/>
            <a:headEnd/>
            <a:tailEnd/>
          </a:ln>
        </p:spPr>
        <p:txBody>
          <a:bodyPr/>
          <a:lstStyle/>
          <a:p>
            <a:endParaRPr lang="zh-CN" altLang="en-US"/>
          </a:p>
        </p:txBody>
      </p:sp>
      <p:sp>
        <p:nvSpPr>
          <p:cNvPr id="14" name="矩形 13"/>
          <p:cNvSpPr>
            <a:spLocks noChangeArrowheads="1"/>
          </p:cNvSpPr>
          <p:nvPr/>
        </p:nvSpPr>
        <p:spPr bwMode="auto">
          <a:xfrm>
            <a:off x="6350000" y="5340350"/>
            <a:ext cx="1439863" cy="360363"/>
          </a:xfrm>
          <a:prstGeom prst="rect">
            <a:avLst/>
          </a:prstGeom>
          <a:noFill/>
          <a:ln w="9525" algn="ctr">
            <a:noFill/>
            <a:round/>
            <a:headEnd/>
            <a:tailEnd/>
          </a:ln>
        </p:spPr>
        <p:txBody>
          <a:bodyPr/>
          <a:lstStyle/>
          <a:p>
            <a:r>
              <a:rPr lang="zh-CN" altLang="en-US"/>
              <a:t>可以</a:t>
            </a:r>
            <a:r>
              <a:rPr lang="en-US" altLang="zh-CN"/>
              <a:t>Ping</a:t>
            </a:r>
            <a:r>
              <a:rPr lang="zh-CN" altLang="en-US"/>
              <a:t>通</a:t>
            </a:r>
          </a:p>
        </p:txBody>
      </p:sp>
      <p:sp>
        <p:nvSpPr>
          <p:cNvPr id="15" name="左大括号 14"/>
          <p:cNvSpPr>
            <a:spLocks/>
          </p:cNvSpPr>
          <p:nvPr/>
        </p:nvSpPr>
        <p:spPr bwMode="auto">
          <a:xfrm rot="-5400000">
            <a:off x="5427663" y="4256088"/>
            <a:ext cx="217487" cy="1208087"/>
          </a:xfrm>
          <a:prstGeom prst="leftBrace">
            <a:avLst>
              <a:gd name="adj1" fmla="val 8281"/>
              <a:gd name="adj2" fmla="val 50000"/>
            </a:avLst>
          </a:prstGeom>
          <a:noFill/>
          <a:ln w="9525" algn="ctr">
            <a:solidFill>
              <a:schemeClr val="tx1"/>
            </a:solidFill>
            <a:round/>
            <a:headEnd/>
            <a:tailEnd/>
          </a:ln>
        </p:spPr>
        <p:txBody>
          <a:bodyPr/>
          <a:lstStyle/>
          <a:p>
            <a:endParaRPr lang="zh-CN" altLang="en-US"/>
          </a:p>
        </p:txBody>
      </p:sp>
      <p:sp>
        <p:nvSpPr>
          <p:cNvPr id="16" name="矩形 15"/>
          <p:cNvSpPr>
            <a:spLocks noChangeArrowheads="1"/>
          </p:cNvSpPr>
          <p:nvPr/>
        </p:nvSpPr>
        <p:spPr bwMode="auto">
          <a:xfrm>
            <a:off x="4972050" y="5445125"/>
            <a:ext cx="1081088" cy="360363"/>
          </a:xfrm>
          <a:prstGeom prst="rect">
            <a:avLst/>
          </a:prstGeom>
          <a:noFill/>
          <a:ln w="9525" algn="ctr">
            <a:noFill/>
            <a:round/>
            <a:headEnd/>
            <a:tailEnd/>
          </a:ln>
        </p:spPr>
        <p:txBody>
          <a:bodyPr/>
          <a:lstStyle/>
          <a:p>
            <a:r>
              <a:rPr lang="zh-CN" altLang="en-US"/>
              <a:t>故障点</a:t>
            </a:r>
          </a:p>
        </p:txBody>
      </p:sp>
      <p:grpSp>
        <p:nvGrpSpPr>
          <p:cNvPr id="2" name="组合 16"/>
          <p:cNvGrpSpPr>
            <a:grpSpLocks/>
          </p:cNvGrpSpPr>
          <p:nvPr/>
        </p:nvGrpSpPr>
        <p:grpSpPr bwMode="auto">
          <a:xfrm>
            <a:off x="827088" y="3527425"/>
            <a:ext cx="7381875" cy="2087563"/>
            <a:chOff x="628776" y="1246268"/>
            <a:chExt cx="7913689" cy="1876086"/>
          </a:xfrm>
        </p:grpSpPr>
        <p:cxnSp>
          <p:nvCxnSpPr>
            <p:cNvPr id="23566" name="直接连接符 17"/>
            <p:cNvCxnSpPr>
              <a:cxnSpLocks noChangeShapeType="1"/>
            </p:cNvCxnSpPr>
            <p:nvPr/>
          </p:nvCxnSpPr>
          <p:spPr bwMode="auto">
            <a:xfrm>
              <a:off x="1704578" y="1534299"/>
              <a:ext cx="576064" cy="144016"/>
            </a:xfrm>
            <a:prstGeom prst="line">
              <a:avLst/>
            </a:prstGeom>
            <a:noFill/>
            <a:ln w="9525" algn="ctr">
              <a:solidFill>
                <a:schemeClr val="tx1"/>
              </a:solidFill>
              <a:round/>
              <a:headEnd/>
              <a:tailEnd/>
            </a:ln>
          </p:spPr>
        </p:cxnSp>
        <p:cxnSp>
          <p:nvCxnSpPr>
            <p:cNvPr id="23567" name="直接连接符 18"/>
            <p:cNvCxnSpPr>
              <a:cxnSpLocks noChangeShapeType="1"/>
            </p:cNvCxnSpPr>
            <p:nvPr/>
          </p:nvCxnSpPr>
          <p:spPr bwMode="auto">
            <a:xfrm flipV="1">
              <a:off x="1560562" y="2404492"/>
              <a:ext cx="792088" cy="360040"/>
            </a:xfrm>
            <a:prstGeom prst="line">
              <a:avLst/>
            </a:prstGeom>
            <a:noFill/>
            <a:ln w="9525" algn="ctr">
              <a:solidFill>
                <a:schemeClr val="tx1"/>
              </a:solidFill>
              <a:round/>
              <a:headEnd/>
              <a:tailEnd/>
            </a:ln>
          </p:spPr>
        </p:cxnSp>
        <p:cxnSp>
          <p:nvCxnSpPr>
            <p:cNvPr id="23568" name="直接连接符 19"/>
            <p:cNvCxnSpPr>
              <a:cxnSpLocks noChangeShapeType="1"/>
            </p:cNvCxnSpPr>
            <p:nvPr/>
          </p:nvCxnSpPr>
          <p:spPr bwMode="auto">
            <a:xfrm>
              <a:off x="6607019" y="1969393"/>
              <a:ext cx="1172962" cy="208857"/>
            </a:xfrm>
            <a:prstGeom prst="line">
              <a:avLst/>
            </a:prstGeom>
            <a:noFill/>
            <a:ln w="9525" algn="ctr">
              <a:solidFill>
                <a:schemeClr val="tx1"/>
              </a:solidFill>
              <a:round/>
              <a:headEnd/>
              <a:tailEnd/>
            </a:ln>
          </p:spPr>
        </p:cxnSp>
        <p:cxnSp>
          <p:nvCxnSpPr>
            <p:cNvPr id="23569" name="直接连接符 20"/>
            <p:cNvCxnSpPr>
              <a:cxnSpLocks noChangeShapeType="1"/>
            </p:cNvCxnSpPr>
            <p:nvPr/>
          </p:nvCxnSpPr>
          <p:spPr bwMode="auto">
            <a:xfrm flipV="1">
              <a:off x="6031077" y="2178250"/>
              <a:ext cx="1748904" cy="396044"/>
            </a:xfrm>
            <a:prstGeom prst="line">
              <a:avLst/>
            </a:prstGeom>
            <a:noFill/>
            <a:ln w="9525" algn="ctr">
              <a:solidFill>
                <a:schemeClr val="tx1"/>
              </a:solidFill>
              <a:round/>
              <a:headEnd/>
              <a:tailEnd/>
            </a:ln>
          </p:spPr>
        </p:cxnSp>
        <p:cxnSp>
          <p:nvCxnSpPr>
            <p:cNvPr id="23570" name="直接连接符 21"/>
            <p:cNvCxnSpPr>
              <a:cxnSpLocks noChangeShapeType="1"/>
            </p:cNvCxnSpPr>
            <p:nvPr/>
          </p:nvCxnSpPr>
          <p:spPr bwMode="auto">
            <a:xfrm>
              <a:off x="5170185" y="1903487"/>
              <a:ext cx="989159" cy="65906"/>
            </a:xfrm>
            <a:prstGeom prst="line">
              <a:avLst/>
            </a:prstGeom>
            <a:noFill/>
            <a:ln w="9525" algn="ctr">
              <a:solidFill>
                <a:schemeClr val="tx1"/>
              </a:solidFill>
              <a:round/>
              <a:headEnd/>
              <a:tailEnd/>
            </a:ln>
          </p:spPr>
        </p:cxnSp>
        <p:cxnSp>
          <p:nvCxnSpPr>
            <p:cNvPr id="23571" name="直接连接符 22"/>
            <p:cNvCxnSpPr>
              <a:cxnSpLocks noChangeShapeType="1"/>
            </p:cNvCxnSpPr>
            <p:nvPr/>
          </p:nvCxnSpPr>
          <p:spPr bwMode="auto">
            <a:xfrm>
              <a:off x="4734935" y="2623567"/>
              <a:ext cx="848468" cy="72008"/>
            </a:xfrm>
            <a:prstGeom prst="line">
              <a:avLst/>
            </a:prstGeom>
            <a:noFill/>
            <a:ln w="9525" algn="ctr">
              <a:solidFill>
                <a:schemeClr val="tx1"/>
              </a:solidFill>
              <a:round/>
              <a:headEnd/>
              <a:tailEnd/>
            </a:ln>
          </p:spPr>
        </p:cxnSp>
        <p:cxnSp>
          <p:nvCxnSpPr>
            <p:cNvPr id="23572" name="直接连接符 23"/>
            <p:cNvCxnSpPr>
              <a:cxnSpLocks noChangeShapeType="1"/>
            </p:cNvCxnSpPr>
            <p:nvPr/>
          </p:nvCxnSpPr>
          <p:spPr bwMode="auto">
            <a:xfrm flipH="1">
              <a:off x="5799427" y="2116460"/>
              <a:ext cx="367854" cy="497954"/>
            </a:xfrm>
            <a:prstGeom prst="line">
              <a:avLst/>
            </a:prstGeom>
            <a:noFill/>
            <a:ln w="9525" algn="ctr">
              <a:solidFill>
                <a:schemeClr val="tx1"/>
              </a:solidFill>
              <a:round/>
              <a:headEnd/>
              <a:tailEnd/>
            </a:ln>
          </p:spPr>
        </p:cxnSp>
        <p:sp>
          <p:nvSpPr>
            <p:cNvPr id="23573" name="椭圆 24"/>
            <p:cNvSpPr>
              <a:spLocks noChangeArrowheads="1"/>
            </p:cNvSpPr>
            <p:nvPr/>
          </p:nvSpPr>
          <p:spPr bwMode="auto">
            <a:xfrm>
              <a:off x="2149204" y="1756422"/>
              <a:ext cx="2880320" cy="864096"/>
            </a:xfrm>
            <a:prstGeom prst="ellipse">
              <a:avLst/>
            </a:prstGeom>
            <a:noFill/>
            <a:ln w="9525" algn="ctr">
              <a:solidFill>
                <a:schemeClr val="tx1"/>
              </a:solidFill>
              <a:round/>
              <a:headEnd/>
              <a:tailEnd/>
            </a:ln>
          </p:spPr>
          <p:txBody>
            <a:bodyPr lIns="79153" tIns="39576" rIns="79153" bIns="39576"/>
            <a:lstStyle/>
            <a:p>
              <a:pPr defTabSz="800100"/>
              <a:endParaRPr lang="zh-CN" altLang="en-US">
                <a:solidFill>
                  <a:srgbClr val="000000"/>
                </a:solidFill>
              </a:endParaRPr>
            </a:p>
          </p:txBody>
        </p:sp>
        <p:pic>
          <p:nvPicPr>
            <p:cNvPr id="23574" name="Picture 2"/>
            <p:cNvPicPr>
              <a:picLocks noChangeAspect="1" noChangeArrowheads="1"/>
            </p:cNvPicPr>
            <p:nvPr/>
          </p:nvPicPr>
          <p:blipFill>
            <a:blip r:embed="rId3" cstate="print"/>
            <a:srcRect/>
            <a:stretch>
              <a:fillRect/>
            </a:stretch>
          </p:blipFill>
          <p:spPr bwMode="auto">
            <a:xfrm>
              <a:off x="2064619" y="2188468"/>
              <a:ext cx="447675" cy="438150"/>
            </a:xfrm>
            <a:prstGeom prst="rect">
              <a:avLst/>
            </a:prstGeom>
            <a:noFill/>
            <a:ln w="9525">
              <a:noFill/>
              <a:miter lim="800000"/>
              <a:headEnd/>
              <a:tailEnd/>
            </a:ln>
          </p:spPr>
        </p:pic>
        <p:pic>
          <p:nvPicPr>
            <p:cNvPr id="23575" name="Picture 2"/>
            <p:cNvPicPr>
              <a:picLocks noChangeAspect="1" noChangeArrowheads="1"/>
            </p:cNvPicPr>
            <p:nvPr/>
          </p:nvPicPr>
          <p:blipFill>
            <a:blip r:embed="rId3" cstate="print"/>
            <a:srcRect/>
            <a:stretch>
              <a:fillRect/>
            </a:stretch>
          </p:blipFill>
          <p:spPr bwMode="auto">
            <a:xfrm>
              <a:off x="2280642" y="1534294"/>
              <a:ext cx="447675" cy="438150"/>
            </a:xfrm>
            <a:prstGeom prst="rect">
              <a:avLst/>
            </a:prstGeom>
            <a:noFill/>
            <a:ln w="9525">
              <a:noFill/>
              <a:miter lim="800000"/>
              <a:headEnd/>
              <a:tailEnd/>
            </a:ln>
          </p:spPr>
        </p:pic>
        <p:pic>
          <p:nvPicPr>
            <p:cNvPr id="23576" name="Picture 2"/>
            <p:cNvPicPr>
              <a:picLocks noChangeAspect="1" noChangeArrowheads="1"/>
            </p:cNvPicPr>
            <p:nvPr/>
          </p:nvPicPr>
          <p:blipFill>
            <a:blip r:embed="rId3" cstate="print"/>
            <a:srcRect/>
            <a:stretch>
              <a:fillRect/>
            </a:stretch>
          </p:blipFill>
          <p:spPr bwMode="auto">
            <a:xfrm>
              <a:off x="4722510" y="1684412"/>
              <a:ext cx="447675" cy="438150"/>
            </a:xfrm>
            <a:prstGeom prst="rect">
              <a:avLst/>
            </a:prstGeom>
            <a:noFill/>
            <a:ln w="9525">
              <a:noFill/>
              <a:miter lim="800000"/>
              <a:headEnd/>
              <a:tailEnd/>
            </a:ln>
          </p:spPr>
        </p:pic>
        <p:pic>
          <p:nvPicPr>
            <p:cNvPr id="23577" name="Picture 2"/>
            <p:cNvPicPr>
              <a:picLocks noChangeAspect="1" noChangeArrowheads="1"/>
            </p:cNvPicPr>
            <p:nvPr/>
          </p:nvPicPr>
          <p:blipFill>
            <a:blip r:embed="rId3" cstate="print"/>
            <a:srcRect/>
            <a:stretch>
              <a:fillRect/>
            </a:stretch>
          </p:blipFill>
          <p:spPr bwMode="auto">
            <a:xfrm>
              <a:off x="4287260" y="2404492"/>
              <a:ext cx="447675" cy="438150"/>
            </a:xfrm>
            <a:prstGeom prst="rect">
              <a:avLst/>
            </a:prstGeom>
            <a:noFill/>
            <a:ln w="9525">
              <a:noFill/>
              <a:miter lim="800000"/>
              <a:headEnd/>
              <a:tailEnd/>
            </a:ln>
          </p:spPr>
        </p:pic>
        <p:pic>
          <p:nvPicPr>
            <p:cNvPr id="23578" name="Picture 2"/>
            <p:cNvPicPr>
              <a:picLocks noChangeAspect="1" noChangeArrowheads="1"/>
            </p:cNvPicPr>
            <p:nvPr/>
          </p:nvPicPr>
          <p:blipFill>
            <a:blip r:embed="rId3" cstate="print"/>
            <a:srcRect/>
            <a:stretch>
              <a:fillRect/>
            </a:stretch>
          </p:blipFill>
          <p:spPr bwMode="auto">
            <a:xfrm>
              <a:off x="5583403" y="2476500"/>
              <a:ext cx="447675" cy="438150"/>
            </a:xfrm>
            <a:prstGeom prst="rect">
              <a:avLst/>
            </a:prstGeom>
            <a:noFill/>
            <a:ln w="9525">
              <a:noFill/>
              <a:miter lim="800000"/>
              <a:headEnd/>
              <a:tailEnd/>
            </a:ln>
          </p:spPr>
        </p:pic>
        <p:pic>
          <p:nvPicPr>
            <p:cNvPr id="23579" name="Picture 2"/>
            <p:cNvPicPr>
              <a:picLocks noChangeAspect="1" noChangeArrowheads="1"/>
            </p:cNvPicPr>
            <p:nvPr/>
          </p:nvPicPr>
          <p:blipFill>
            <a:blip r:embed="rId3" cstate="print"/>
            <a:srcRect/>
            <a:stretch>
              <a:fillRect/>
            </a:stretch>
          </p:blipFill>
          <p:spPr bwMode="auto">
            <a:xfrm>
              <a:off x="6159344" y="1750318"/>
              <a:ext cx="447675" cy="438150"/>
            </a:xfrm>
            <a:prstGeom prst="rect">
              <a:avLst/>
            </a:prstGeom>
            <a:noFill/>
            <a:ln w="9525">
              <a:noFill/>
              <a:miter lim="800000"/>
              <a:headEnd/>
              <a:tailEnd/>
            </a:ln>
          </p:spPr>
        </p:pic>
        <p:pic>
          <p:nvPicPr>
            <p:cNvPr id="23580" name="Picture 5"/>
            <p:cNvPicPr>
              <a:picLocks noChangeAspect="1" noChangeArrowheads="1"/>
            </p:cNvPicPr>
            <p:nvPr/>
          </p:nvPicPr>
          <p:blipFill>
            <a:blip r:embed="rId4" cstate="print"/>
            <a:srcRect/>
            <a:stretch>
              <a:fillRect/>
            </a:stretch>
          </p:blipFill>
          <p:spPr bwMode="auto">
            <a:xfrm>
              <a:off x="7779981" y="1926222"/>
              <a:ext cx="483054" cy="504056"/>
            </a:xfrm>
            <a:prstGeom prst="rect">
              <a:avLst/>
            </a:prstGeom>
            <a:noFill/>
            <a:ln w="9525">
              <a:noFill/>
              <a:miter lim="800000"/>
              <a:headEnd/>
              <a:tailEnd/>
            </a:ln>
          </p:spPr>
        </p:pic>
        <p:pic>
          <p:nvPicPr>
            <p:cNvPr id="23581" name="Picture 6"/>
            <p:cNvPicPr>
              <a:picLocks noChangeAspect="1" noChangeArrowheads="1"/>
            </p:cNvPicPr>
            <p:nvPr/>
          </p:nvPicPr>
          <p:blipFill>
            <a:blip r:embed="rId5" cstate="print"/>
            <a:srcRect/>
            <a:stretch>
              <a:fillRect/>
            </a:stretch>
          </p:blipFill>
          <p:spPr bwMode="auto">
            <a:xfrm>
              <a:off x="1416546" y="1246268"/>
              <a:ext cx="409772" cy="504055"/>
            </a:xfrm>
            <a:prstGeom prst="rect">
              <a:avLst/>
            </a:prstGeom>
            <a:noFill/>
            <a:ln w="9525">
              <a:noFill/>
              <a:miter lim="800000"/>
              <a:headEnd/>
              <a:tailEnd/>
            </a:ln>
          </p:spPr>
        </p:pic>
        <p:pic>
          <p:nvPicPr>
            <p:cNvPr id="23582" name="Picture 6"/>
            <p:cNvPicPr>
              <a:picLocks noChangeAspect="1" noChangeArrowheads="1"/>
            </p:cNvPicPr>
            <p:nvPr/>
          </p:nvPicPr>
          <p:blipFill>
            <a:blip r:embed="rId5" cstate="print"/>
            <a:srcRect/>
            <a:stretch>
              <a:fillRect/>
            </a:stretch>
          </p:blipFill>
          <p:spPr bwMode="auto">
            <a:xfrm>
              <a:off x="1272531" y="2404493"/>
              <a:ext cx="409772" cy="504055"/>
            </a:xfrm>
            <a:prstGeom prst="rect">
              <a:avLst/>
            </a:prstGeom>
            <a:noFill/>
            <a:ln w="9525">
              <a:noFill/>
              <a:miter lim="800000"/>
              <a:headEnd/>
              <a:tailEnd/>
            </a:ln>
          </p:spPr>
        </p:pic>
        <p:sp>
          <p:nvSpPr>
            <p:cNvPr id="35" name="TextBox 34"/>
            <p:cNvSpPr txBox="1"/>
            <p:nvPr/>
          </p:nvSpPr>
          <p:spPr>
            <a:xfrm>
              <a:off x="773434" y="1555858"/>
              <a:ext cx="740313" cy="276776"/>
            </a:xfrm>
            <a:prstGeom prst="rect">
              <a:avLst/>
            </a:prstGeom>
            <a:noFill/>
          </p:spPr>
          <p:txBody>
            <a:bodyPr wrap="none" lIns="91385" tIns="45690" rIns="91385" bIns="45690">
              <a:spAutoFit/>
            </a:bodyPr>
            <a:lstStyle/>
            <a:p>
              <a:pPr>
                <a:defRPr/>
              </a:pPr>
              <a:r>
                <a:rPr lang="en-US" altLang="zh-CN" sz="1200" b="1" dirty="0">
                  <a:solidFill>
                    <a:srgbClr val="000000"/>
                  </a:solidFill>
                  <a:latin typeface="+mn-lt"/>
                </a:rPr>
                <a:t>eNodeB</a:t>
              </a:r>
              <a:endParaRPr lang="zh-CN" altLang="en-US" sz="1200" b="1" dirty="0">
                <a:solidFill>
                  <a:srgbClr val="000000"/>
                </a:solidFill>
                <a:latin typeface="+mn-lt"/>
              </a:endParaRPr>
            </a:p>
          </p:txBody>
        </p:sp>
        <p:sp>
          <p:nvSpPr>
            <p:cNvPr id="36" name="TextBox 35"/>
            <p:cNvSpPr txBox="1"/>
            <p:nvPr/>
          </p:nvSpPr>
          <p:spPr>
            <a:xfrm>
              <a:off x="628776" y="2692923"/>
              <a:ext cx="740312" cy="276776"/>
            </a:xfrm>
            <a:prstGeom prst="rect">
              <a:avLst/>
            </a:prstGeom>
            <a:noFill/>
          </p:spPr>
          <p:txBody>
            <a:bodyPr wrap="none" lIns="91385" tIns="45690" rIns="91385" bIns="45690">
              <a:spAutoFit/>
            </a:bodyPr>
            <a:lstStyle/>
            <a:p>
              <a:pPr>
                <a:defRPr/>
              </a:pPr>
              <a:r>
                <a:rPr lang="en-US" altLang="zh-CN" sz="1200" b="1" dirty="0">
                  <a:solidFill>
                    <a:srgbClr val="000000"/>
                  </a:solidFill>
                  <a:latin typeface="+mn-lt"/>
                </a:rPr>
                <a:t>eNodeB</a:t>
              </a:r>
              <a:endParaRPr lang="zh-CN" altLang="en-US" sz="1200" b="1" dirty="0">
                <a:solidFill>
                  <a:srgbClr val="000000"/>
                </a:solidFill>
                <a:latin typeface="+mn-lt"/>
              </a:endParaRPr>
            </a:p>
          </p:txBody>
        </p:sp>
        <p:sp>
          <p:nvSpPr>
            <p:cNvPr id="23585" name="TextBox 36"/>
            <p:cNvSpPr txBox="1">
              <a:spLocks noChangeArrowheads="1"/>
            </p:cNvSpPr>
            <p:nvPr/>
          </p:nvSpPr>
          <p:spPr bwMode="auto">
            <a:xfrm>
              <a:off x="7654191" y="1675902"/>
              <a:ext cx="888274" cy="261549"/>
            </a:xfrm>
            <a:prstGeom prst="rect">
              <a:avLst/>
            </a:prstGeom>
            <a:noFill/>
            <a:ln w="9525">
              <a:noFill/>
              <a:miter lim="800000"/>
              <a:headEnd/>
              <a:tailEnd/>
            </a:ln>
          </p:spPr>
          <p:txBody>
            <a:bodyPr wrap="none" lIns="91385" tIns="45690" rIns="91385" bIns="45690">
              <a:spAutoFit/>
            </a:bodyPr>
            <a:lstStyle/>
            <a:p>
              <a:r>
                <a:rPr lang="en-US" altLang="zh-CN" sz="1100" b="1">
                  <a:solidFill>
                    <a:srgbClr val="000000"/>
                  </a:solidFill>
                </a:rPr>
                <a:t>MME/SGW</a:t>
              </a:r>
              <a:endParaRPr lang="zh-CN" altLang="en-US" sz="1100" b="1">
                <a:solidFill>
                  <a:srgbClr val="000000"/>
                </a:solidFill>
              </a:endParaRPr>
            </a:p>
          </p:txBody>
        </p:sp>
        <p:sp>
          <p:nvSpPr>
            <p:cNvPr id="23586" name="TextBox 37"/>
            <p:cNvSpPr txBox="1">
              <a:spLocks noChangeArrowheads="1"/>
            </p:cNvSpPr>
            <p:nvPr/>
          </p:nvSpPr>
          <p:spPr bwMode="auto">
            <a:xfrm>
              <a:off x="3309840" y="1930153"/>
              <a:ext cx="474528" cy="276543"/>
            </a:xfrm>
            <a:prstGeom prst="rect">
              <a:avLst/>
            </a:prstGeom>
            <a:noFill/>
            <a:ln w="9525">
              <a:noFill/>
              <a:miter lim="800000"/>
              <a:headEnd/>
              <a:tailEnd/>
            </a:ln>
          </p:spPr>
          <p:txBody>
            <a:bodyPr wrap="none" lIns="91385" tIns="45690" rIns="91385" bIns="45690">
              <a:spAutoFit/>
            </a:bodyPr>
            <a:lstStyle/>
            <a:p>
              <a:r>
                <a:rPr lang="en-US" altLang="zh-CN" sz="1400" b="1" dirty="0">
                  <a:solidFill>
                    <a:srgbClr val="000000"/>
                  </a:solidFill>
                </a:rPr>
                <a:t>L2 </a:t>
              </a:r>
              <a:endParaRPr lang="zh-CN" altLang="en-US" sz="1400" b="1" dirty="0">
                <a:solidFill>
                  <a:srgbClr val="000000"/>
                </a:solidFill>
              </a:endParaRPr>
            </a:p>
          </p:txBody>
        </p:sp>
        <p:sp>
          <p:nvSpPr>
            <p:cNvPr id="23587" name="TextBox 38"/>
            <p:cNvSpPr txBox="1">
              <a:spLocks noChangeArrowheads="1"/>
            </p:cNvSpPr>
            <p:nvPr/>
          </p:nvSpPr>
          <p:spPr bwMode="auto">
            <a:xfrm>
              <a:off x="5007342" y="2122562"/>
              <a:ext cx="474528" cy="276543"/>
            </a:xfrm>
            <a:prstGeom prst="rect">
              <a:avLst/>
            </a:prstGeom>
            <a:noFill/>
            <a:ln w="9525">
              <a:noFill/>
              <a:miter lim="800000"/>
              <a:headEnd/>
              <a:tailEnd/>
            </a:ln>
          </p:spPr>
          <p:txBody>
            <a:bodyPr wrap="none" lIns="91385" tIns="45690" rIns="91385" bIns="45690">
              <a:spAutoFit/>
            </a:bodyPr>
            <a:lstStyle/>
            <a:p>
              <a:r>
                <a:rPr lang="en-US" altLang="zh-CN" sz="1400" b="1" dirty="0">
                  <a:solidFill>
                    <a:srgbClr val="000000"/>
                  </a:solidFill>
                </a:rPr>
                <a:t>L3 </a:t>
              </a:r>
              <a:endParaRPr lang="zh-CN" altLang="en-US" sz="1400" b="1" dirty="0">
                <a:solidFill>
                  <a:srgbClr val="000000"/>
                </a:solidFill>
              </a:endParaRPr>
            </a:p>
          </p:txBody>
        </p:sp>
        <p:pic>
          <p:nvPicPr>
            <p:cNvPr id="23588" name="Picture 2"/>
            <p:cNvPicPr>
              <a:picLocks noChangeAspect="1" noChangeArrowheads="1"/>
            </p:cNvPicPr>
            <p:nvPr/>
          </p:nvPicPr>
          <p:blipFill>
            <a:blip r:embed="rId3" cstate="print"/>
            <a:srcRect/>
            <a:stretch>
              <a:fillRect/>
            </a:stretch>
          </p:blipFill>
          <p:spPr bwMode="auto">
            <a:xfrm>
              <a:off x="3501576" y="1540396"/>
              <a:ext cx="447675" cy="438150"/>
            </a:xfrm>
            <a:prstGeom prst="rect">
              <a:avLst/>
            </a:prstGeom>
            <a:noFill/>
            <a:ln w="9525">
              <a:noFill/>
              <a:miter lim="800000"/>
              <a:headEnd/>
              <a:tailEnd/>
            </a:ln>
          </p:spPr>
        </p:pic>
        <p:pic>
          <p:nvPicPr>
            <p:cNvPr id="23589" name="Picture 2"/>
            <p:cNvPicPr>
              <a:picLocks noChangeAspect="1" noChangeArrowheads="1"/>
            </p:cNvPicPr>
            <p:nvPr/>
          </p:nvPicPr>
          <p:blipFill>
            <a:blip r:embed="rId3" cstate="print"/>
            <a:srcRect/>
            <a:stretch>
              <a:fillRect/>
            </a:stretch>
          </p:blipFill>
          <p:spPr bwMode="auto">
            <a:xfrm>
              <a:off x="3144738" y="2332484"/>
              <a:ext cx="447675" cy="438150"/>
            </a:xfrm>
            <a:prstGeom prst="rect">
              <a:avLst/>
            </a:prstGeom>
            <a:noFill/>
            <a:ln w="9525">
              <a:noFill/>
              <a:miter lim="800000"/>
              <a:headEnd/>
              <a:tailEnd/>
            </a:ln>
          </p:spPr>
        </p:pic>
        <p:sp>
          <p:nvSpPr>
            <p:cNvPr id="23590" name="TextBox 95"/>
            <p:cNvSpPr txBox="1">
              <a:spLocks noChangeArrowheads="1"/>
            </p:cNvSpPr>
            <p:nvPr/>
          </p:nvSpPr>
          <p:spPr bwMode="auto">
            <a:xfrm>
              <a:off x="5652364" y="2876133"/>
              <a:ext cx="113814" cy="246221"/>
            </a:xfrm>
            <a:prstGeom prst="rect">
              <a:avLst/>
            </a:prstGeom>
            <a:noFill/>
            <a:ln w="9525">
              <a:noFill/>
              <a:miter lim="800000"/>
              <a:headEnd/>
              <a:tailEnd/>
            </a:ln>
          </p:spPr>
          <p:txBody>
            <a:bodyPr wrap="none" lIns="0" tIns="0" rIns="0" bIns="0">
              <a:spAutoFit/>
            </a:bodyPr>
            <a:lstStyle/>
            <a:p>
              <a:pPr fontAlgn="base"/>
              <a:r>
                <a:rPr lang="en-US" altLang="zh-CN" sz="1600">
                  <a:solidFill>
                    <a:srgbClr val="000000"/>
                  </a:solidFill>
                  <a:latin typeface="FrutigerNext LT Regular" pitchFamily="34" charset="0"/>
                  <a:ea typeface="MS PGothic" pitchFamily="34" charset="-128"/>
                </a:rPr>
                <a:t>E</a:t>
              </a:r>
              <a:endParaRPr lang="zh-CN" altLang="en-US" sz="1600">
                <a:solidFill>
                  <a:srgbClr val="000000"/>
                </a:solidFill>
                <a:latin typeface="FrutigerNext LT Regular" pitchFamily="34" charset="0"/>
                <a:ea typeface="MS PGothic" pitchFamily="34" charset="-128"/>
              </a:endParaRPr>
            </a:p>
          </p:txBody>
        </p:sp>
        <p:sp>
          <p:nvSpPr>
            <p:cNvPr id="23591" name="TextBox 96"/>
            <p:cNvSpPr txBox="1">
              <a:spLocks noChangeArrowheads="1"/>
            </p:cNvSpPr>
            <p:nvPr/>
          </p:nvSpPr>
          <p:spPr bwMode="auto">
            <a:xfrm>
              <a:off x="6406104" y="1533753"/>
              <a:ext cx="144270" cy="246221"/>
            </a:xfrm>
            <a:prstGeom prst="rect">
              <a:avLst/>
            </a:prstGeom>
            <a:noFill/>
            <a:ln w="9525">
              <a:noFill/>
              <a:miter lim="800000"/>
              <a:headEnd/>
              <a:tailEnd/>
            </a:ln>
          </p:spPr>
          <p:txBody>
            <a:bodyPr wrap="none" lIns="0" tIns="0" rIns="0" bIns="0">
              <a:spAutoFit/>
            </a:bodyPr>
            <a:lstStyle/>
            <a:p>
              <a:pPr fontAlgn="base"/>
              <a:r>
                <a:rPr lang="en-US" altLang="zh-CN" sz="1600">
                  <a:solidFill>
                    <a:srgbClr val="000000"/>
                  </a:solidFill>
                  <a:latin typeface="FrutigerNext LT Regular" pitchFamily="34" charset="0"/>
                  <a:ea typeface="MS PGothic" pitchFamily="34" charset="-128"/>
                </a:rPr>
                <a:t>D</a:t>
              </a:r>
              <a:endParaRPr lang="zh-CN" altLang="en-US" sz="1600">
                <a:solidFill>
                  <a:srgbClr val="000000"/>
                </a:solidFill>
                <a:latin typeface="FrutigerNext LT Regular" pitchFamily="34" charset="0"/>
                <a:ea typeface="MS PGothic" pitchFamily="34" charset="-128"/>
              </a:endParaRPr>
            </a:p>
          </p:txBody>
        </p:sp>
        <p:sp>
          <p:nvSpPr>
            <p:cNvPr id="23592" name="TextBox 94"/>
            <p:cNvSpPr txBox="1">
              <a:spLocks noChangeArrowheads="1"/>
            </p:cNvSpPr>
            <p:nvPr/>
          </p:nvSpPr>
          <p:spPr bwMode="auto">
            <a:xfrm>
              <a:off x="2505096" y="1307905"/>
              <a:ext cx="142668" cy="246221"/>
            </a:xfrm>
            <a:prstGeom prst="rect">
              <a:avLst/>
            </a:prstGeom>
            <a:noFill/>
            <a:ln w="9525">
              <a:noFill/>
              <a:miter lim="800000"/>
              <a:headEnd/>
              <a:tailEnd/>
            </a:ln>
          </p:spPr>
          <p:txBody>
            <a:bodyPr wrap="none" lIns="0" tIns="0" rIns="0" bIns="0">
              <a:spAutoFit/>
            </a:bodyPr>
            <a:lstStyle/>
            <a:p>
              <a:pPr fontAlgn="base"/>
              <a:r>
                <a:rPr lang="en-US" altLang="zh-CN" sz="1600">
                  <a:solidFill>
                    <a:srgbClr val="000000"/>
                  </a:solidFill>
                  <a:latin typeface="FrutigerNext LT Regular" pitchFamily="34" charset="0"/>
                  <a:ea typeface="MS PGothic" pitchFamily="34" charset="-128"/>
                </a:rPr>
                <a:t>A</a:t>
              </a:r>
              <a:endParaRPr lang="zh-CN" altLang="en-US" sz="1600">
                <a:solidFill>
                  <a:srgbClr val="000000"/>
                </a:solidFill>
                <a:latin typeface="FrutigerNext LT Regular" pitchFamily="34" charset="0"/>
                <a:ea typeface="MS PGothic" pitchFamily="34" charset="-128"/>
              </a:endParaRPr>
            </a:p>
          </p:txBody>
        </p:sp>
        <p:sp>
          <p:nvSpPr>
            <p:cNvPr id="23593" name="TextBox 34"/>
            <p:cNvSpPr txBox="1">
              <a:spLocks noChangeArrowheads="1"/>
            </p:cNvSpPr>
            <p:nvPr/>
          </p:nvSpPr>
          <p:spPr bwMode="auto">
            <a:xfrm>
              <a:off x="4563860" y="1893048"/>
              <a:ext cx="123432" cy="246221"/>
            </a:xfrm>
            <a:prstGeom prst="rect">
              <a:avLst/>
            </a:prstGeom>
            <a:noFill/>
            <a:ln w="9525">
              <a:noFill/>
              <a:miter lim="800000"/>
              <a:headEnd/>
              <a:tailEnd/>
            </a:ln>
          </p:spPr>
          <p:txBody>
            <a:bodyPr wrap="none" lIns="0" tIns="0" rIns="0" bIns="0">
              <a:spAutoFit/>
            </a:bodyPr>
            <a:lstStyle/>
            <a:p>
              <a:pPr fontAlgn="base"/>
              <a:r>
                <a:rPr lang="en-US" altLang="zh-CN" sz="1600">
                  <a:solidFill>
                    <a:srgbClr val="000000"/>
                  </a:solidFill>
                  <a:latin typeface="FrutigerNext LT Regular" pitchFamily="34" charset="0"/>
                  <a:ea typeface="MS PGothic" pitchFamily="34" charset="-128"/>
                </a:rPr>
                <a:t>C</a:t>
              </a:r>
              <a:endParaRPr lang="zh-CN" altLang="en-US" sz="1600">
                <a:solidFill>
                  <a:srgbClr val="000000"/>
                </a:solidFill>
                <a:latin typeface="FrutigerNext LT Regular" pitchFamily="34" charset="0"/>
                <a:ea typeface="MS PGothic" pitchFamily="34" charset="-128"/>
              </a:endParaRPr>
            </a:p>
          </p:txBody>
        </p:sp>
        <p:sp>
          <p:nvSpPr>
            <p:cNvPr id="23594" name="TextBox 35"/>
            <p:cNvSpPr txBox="1">
              <a:spLocks noChangeArrowheads="1"/>
            </p:cNvSpPr>
            <p:nvPr/>
          </p:nvSpPr>
          <p:spPr bwMode="auto">
            <a:xfrm>
              <a:off x="4140320" y="2644812"/>
              <a:ext cx="128240" cy="246221"/>
            </a:xfrm>
            <a:prstGeom prst="rect">
              <a:avLst/>
            </a:prstGeom>
            <a:noFill/>
            <a:ln w="9525">
              <a:noFill/>
              <a:miter lim="800000"/>
              <a:headEnd/>
              <a:tailEnd/>
            </a:ln>
          </p:spPr>
          <p:txBody>
            <a:bodyPr wrap="none" lIns="0" tIns="0" rIns="0" bIns="0">
              <a:spAutoFit/>
            </a:bodyPr>
            <a:lstStyle/>
            <a:p>
              <a:pPr fontAlgn="base"/>
              <a:r>
                <a:rPr lang="en-US" altLang="zh-CN" sz="1600">
                  <a:solidFill>
                    <a:srgbClr val="000000"/>
                  </a:solidFill>
                  <a:latin typeface="FrutigerNext LT Regular" pitchFamily="34" charset="0"/>
                  <a:ea typeface="MS PGothic" pitchFamily="34" charset="-128"/>
                </a:rPr>
                <a:t>B</a:t>
              </a:r>
              <a:endParaRPr lang="zh-CN" altLang="en-US" sz="1600">
                <a:solidFill>
                  <a:srgbClr val="000000"/>
                </a:solidFill>
                <a:latin typeface="FrutigerNext LT Regular" pitchFamily="34" charset="0"/>
                <a:ea typeface="MS PGothic" pitchFamily="34" charset="-128"/>
              </a:endParaRPr>
            </a:p>
          </p:txBody>
        </p:sp>
        <p:sp>
          <p:nvSpPr>
            <p:cNvPr id="23595" name="TextBox 44"/>
            <p:cNvSpPr txBox="1">
              <a:spLocks noChangeArrowheads="1"/>
            </p:cNvSpPr>
            <p:nvPr/>
          </p:nvSpPr>
          <p:spPr bwMode="auto">
            <a:xfrm>
              <a:off x="4519713" y="1364872"/>
              <a:ext cx="1005403" cy="276999"/>
            </a:xfrm>
            <a:prstGeom prst="rect">
              <a:avLst/>
            </a:prstGeom>
            <a:noFill/>
            <a:ln w="9525">
              <a:noFill/>
              <a:miter lim="800000"/>
              <a:headEnd/>
              <a:tailEnd/>
            </a:ln>
          </p:spPr>
          <p:txBody>
            <a:bodyPr wrap="none">
              <a:spAutoFit/>
            </a:bodyPr>
            <a:lstStyle/>
            <a:p>
              <a:pPr fontAlgn="base"/>
              <a:r>
                <a:rPr lang="en-US" altLang="zh-CN" sz="1200" b="1">
                  <a:solidFill>
                    <a:srgbClr val="000000"/>
                  </a:solidFill>
                  <a:latin typeface="微软雅黑" pitchFamily="34" charset="-122"/>
                  <a:ea typeface="微软雅黑" pitchFamily="34" charset="-122"/>
                </a:rPr>
                <a:t>L2</a:t>
              </a:r>
              <a:r>
                <a:rPr lang="zh-CN" altLang="en-US" sz="1200" b="1">
                  <a:solidFill>
                    <a:srgbClr val="000000"/>
                  </a:solidFill>
                  <a:latin typeface="微软雅黑" pitchFamily="34" charset="-122"/>
                  <a:ea typeface="微软雅黑" pitchFamily="34" charset="-122"/>
                </a:rPr>
                <a:t>进</a:t>
              </a:r>
              <a:r>
                <a:rPr lang="en-US" altLang="zh-CN" sz="1200" b="1">
                  <a:solidFill>
                    <a:srgbClr val="000000"/>
                  </a:solidFill>
                  <a:latin typeface="微软雅黑" pitchFamily="34" charset="-122"/>
                  <a:ea typeface="微软雅黑" pitchFamily="34" charset="-122"/>
                </a:rPr>
                <a:t>L3</a:t>
              </a:r>
              <a:r>
                <a:rPr lang="zh-CN" altLang="en-US" sz="1200" b="1">
                  <a:solidFill>
                    <a:srgbClr val="000000"/>
                  </a:solidFill>
                  <a:latin typeface="微软雅黑" pitchFamily="34" charset="-122"/>
                  <a:ea typeface="微软雅黑" pitchFamily="34" charset="-122"/>
                </a:rPr>
                <a:t>节点</a:t>
              </a:r>
            </a:p>
          </p:txBody>
        </p:sp>
        <p:sp>
          <p:nvSpPr>
            <p:cNvPr id="23596" name="TextBox 45"/>
            <p:cNvSpPr txBox="1">
              <a:spLocks noChangeArrowheads="1"/>
            </p:cNvSpPr>
            <p:nvPr/>
          </p:nvSpPr>
          <p:spPr bwMode="auto">
            <a:xfrm>
              <a:off x="6592536" y="1618624"/>
              <a:ext cx="825867" cy="276999"/>
            </a:xfrm>
            <a:prstGeom prst="rect">
              <a:avLst/>
            </a:prstGeom>
            <a:noFill/>
            <a:ln w="9525">
              <a:noFill/>
              <a:miter lim="800000"/>
              <a:headEnd/>
              <a:tailEnd/>
            </a:ln>
          </p:spPr>
          <p:txBody>
            <a:bodyPr wrap="none">
              <a:spAutoFit/>
            </a:bodyPr>
            <a:lstStyle/>
            <a:p>
              <a:pPr fontAlgn="base"/>
              <a:r>
                <a:rPr lang="zh-CN" altLang="en-US" sz="1200" b="1">
                  <a:solidFill>
                    <a:srgbClr val="000000"/>
                  </a:solidFill>
                  <a:latin typeface="微软雅黑" pitchFamily="34" charset="-122"/>
                  <a:ea typeface="微软雅黑" pitchFamily="34" charset="-122"/>
                </a:rPr>
                <a:t>纯</a:t>
              </a:r>
              <a:r>
                <a:rPr lang="en-US" altLang="zh-CN" sz="1200" b="1">
                  <a:solidFill>
                    <a:srgbClr val="000000"/>
                  </a:solidFill>
                  <a:latin typeface="微软雅黑" pitchFamily="34" charset="-122"/>
                  <a:ea typeface="微软雅黑" pitchFamily="34" charset="-122"/>
                </a:rPr>
                <a:t>L3</a:t>
              </a:r>
              <a:r>
                <a:rPr lang="zh-CN" altLang="en-US" sz="1200" b="1">
                  <a:solidFill>
                    <a:srgbClr val="000000"/>
                  </a:solidFill>
                  <a:latin typeface="微软雅黑" pitchFamily="34" charset="-122"/>
                  <a:ea typeface="微软雅黑" pitchFamily="34" charset="-122"/>
                </a:rPr>
                <a:t>节点</a:t>
              </a:r>
            </a:p>
          </p:txBody>
        </p:sp>
        <p:sp>
          <p:nvSpPr>
            <p:cNvPr id="23597" name="任意多边形 48"/>
            <p:cNvSpPr>
              <a:spLocks/>
            </p:cNvSpPr>
            <p:nvPr/>
          </p:nvSpPr>
          <p:spPr bwMode="auto">
            <a:xfrm>
              <a:off x="4910420" y="1615373"/>
              <a:ext cx="410307" cy="140677"/>
            </a:xfrm>
            <a:custGeom>
              <a:avLst/>
              <a:gdLst>
                <a:gd name="T0" fmla="*/ 0 w 410307"/>
                <a:gd name="T1" fmla="*/ 70338 h 140677"/>
                <a:gd name="T2" fmla="*/ 375138 w 410307"/>
                <a:gd name="T3" fmla="*/ 11723 h 140677"/>
                <a:gd name="T4" fmla="*/ 211015 w 410307"/>
                <a:gd name="T5" fmla="*/ 140677 h 140677"/>
                <a:gd name="T6" fmla="*/ 0 60000 65536"/>
                <a:gd name="T7" fmla="*/ 0 60000 65536"/>
                <a:gd name="T8" fmla="*/ 0 60000 65536"/>
                <a:gd name="T9" fmla="*/ 0 w 410307"/>
                <a:gd name="T10" fmla="*/ 0 h 140677"/>
                <a:gd name="T11" fmla="*/ 410307 w 410307"/>
                <a:gd name="T12" fmla="*/ 140677 h 140677"/>
              </a:gdLst>
              <a:ahLst/>
              <a:cxnLst>
                <a:cxn ang="T6">
                  <a:pos x="T0" y="T1"/>
                </a:cxn>
                <a:cxn ang="T7">
                  <a:pos x="T2" y="T3"/>
                </a:cxn>
                <a:cxn ang="T8">
                  <a:pos x="T4" y="T5"/>
                </a:cxn>
              </a:cxnLst>
              <a:rect l="T9" t="T10" r="T11" b="T12"/>
              <a:pathLst>
                <a:path w="410307" h="140677">
                  <a:moveTo>
                    <a:pt x="0" y="70338"/>
                  </a:moveTo>
                  <a:cubicBezTo>
                    <a:pt x="169984" y="35169"/>
                    <a:pt x="339969" y="0"/>
                    <a:pt x="375138" y="11723"/>
                  </a:cubicBezTo>
                  <a:cubicBezTo>
                    <a:pt x="410307" y="23446"/>
                    <a:pt x="310661" y="82061"/>
                    <a:pt x="211015" y="140677"/>
                  </a:cubicBezTo>
                </a:path>
              </a:pathLst>
            </a:custGeom>
            <a:noFill/>
            <a:ln w="9525" cap="flat" cmpd="sng" algn="ctr">
              <a:solidFill>
                <a:schemeClr val="tx1"/>
              </a:solidFill>
              <a:prstDash val="solid"/>
              <a:round/>
              <a:headEnd type="none" w="med" len="med"/>
              <a:tailEnd type="none" w="med" len="med"/>
            </a:ln>
          </p:spPr>
          <p:txBody>
            <a:bodyPr lIns="79200" tIns="39600" rIns="79200" bIns="39600">
              <a:spAutoFit/>
            </a:bodyPr>
            <a:lstStyle/>
            <a:p>
              <a:endParaRPr lang="zh-CN" altLang="en-US"/>
            </a:p>
          </p:txBody>
        </p:sp>
        <p:sp>
          <p:nvSpPr>
            <p:cNvPr id="23598" name="任意多边形 49"/>
            <p:cNvSpPr>
              <a:spLocks/>
            </p:cNvSpPr>
            <p:nvPr/>
          </p:nvSpPr>
          <p:spPr bwMode="auto">
            <a:xfrm>
              <a:off x="4488389" y="2799403"/>
              <a:ext cx="381000" cy="134816"/>
            </a:xfrm>
            <a:custGeom>
              <a:avLst/>
              <a:gdLst>
                <a:gd name="T0" fmla="*/ 0 w 381000"/>
                <a:gd name="T1" fmla="*/ 35170 h 134816"/>
                <a:gd name="T2" fmla="*/ 339969 w 381000"/>
                <a:gd name="T3" fmla="*/ 128954 h 134816"/>
                <a:gd name="T4" fmla="*/ 246185 w 381000"/>
                <a:gd name="T5" fmla="*/ 0 h 134816"/>
                <a:gd name="T6" fmla="*/ 0 60000 65536"/>
                <a:gd name="T7" fmla="*/ 0 60000 65536"/>
                <a:gd name="T8" fmla="*/ 0 60000 65536"/>
                <a:gd name="T9" fmla="*/ 0 w 381000"/>
                <a:gd name="T10" fmla="*/ 0 h 134816"/>
                <a:gd name="T11" fmla="*/ 381000 w 381000"/>
                <a:gd name="T12" fmla="*/ 134816 h 134816"/>
              </a:gdLst>
              <a:ahLst/>
              <a:cxnLst>
                <a:cxn ang="T6">
                  <a:pos x="T0" y="T1"/>
                </a:cxn>
                <a:cxn ang="T7">
                  <a:pos x="T2" y="T3"/>
                </a:cxn>
                <a:cxn ang="T8">
                  <a:pos x="T4" y="T5"/>
                </a:cxn>
              </a:cxnLst>
              <a:rect l="T9" t="T10" r="T11" b="T12"/>
              <a:pathLst>
                <a:path w="381000" h="134816">
                  <a:moveTo>
                    <a:pt x="0" y="35170"/>
                  </a:moveTo>
                  <a:cubicBezTo>
                    <a:pt x="149469" y="84993"/>
                    <a:pt x="298938" y="134816"/>
                    <a:pt x="339969" y="128954"/>
                  </a:cubicBezTo>
                  <a:cubicBezTo>
                    <a:pt x="381000" y="123092"/>
                    <a:pt x="313592" y="61546"/>
                    <a:pt x="246185" y="0"/>
                  </a:cubicBezTo>
                </a:path>
              </a:pathLst>
            </a:custGeom>
            <a:noFill/>
            <a:ln w="9525" cap="flat" cmpd="sng" algn="ctr">
              <a:solidFill>
                <a:schemeClr val="tx1"/>
              </a:solidFill>
              <a:prstDash val="solid"/>
              <a:round/>
              <a:headEnd type="none" w="med" len="med"/>
              <a:tailEnd type="none" w="med" len="med"/>
            </a:ln>
          </p:spPr>
          <p:txBody>
            <a:bodyPr lIns="79200" tIns="39600" rIns="79200" bIns="39600">
              <a:spAutoFit/>
            </a:bodyPr>
            <a:lstStyle/>
            <a:p>
              <a:endParaRPr lang="zh-CN" altLang="en-US"/>
            </a:p>
          </p:txBody>
        </p:sp>
        <p:cxnSp>
          <p:nvCxnSpPr>
            <p:cNvPr id="23599" name="直接箭头连接符 50"/>
            <p:cNvCxnSpPr>
              <a:cxnSpLocks noChangeShapeType="1"/>
            </p:cNvCxnSpPr>
            <p:nvPr/>
          </p:nvCxnSpPr>
          <p:spPr bwMode="auto">
            <a:xfrm>
              <a:off x="4838700" y="2527300"/>
              <a:ext cx="703680" cy="56648"/>
            </a:xfrm>
            <a:prstGeom prst="straightConnector1">
              <a:avLst/>
            </a:prstGeom>
            <a:noFill/>
            <a:ln w="25400" algn="ctr">
              <a:solidFill>
                <a:srgbClr val="00B0F0"/>
              </a:solidFill>
              <a:round/>
              <a:headEnd/>
              <a:tailEnd type="arrow" w="med" len="med"/>
            </a:ln>
          </p:spPr>
        </p:cxnSp>
        <p:cxnSp>
          <p:nvCxnSpPr>
            <p:cNvPr id="23600" name="直接箭头连接符 51"/>
            <p:cNvCxnSpPr>
              <a:cxnSpLocks noChangeShapeType="1"/>
            </p:cNvCxnSpPr>
            <p:nvPr/>
          </p:nvCxnSpPr>
          <p:spPr bwMode="auto">
            <a:xfrm>
              <a:off x="2728317" y="1753369"/>
              <a:ext cx="1994193" cy="150118"/>
            </a:xfrm>
            <a:prstGeom prst="straightConnector1">
              <a:avLst/>
            </a:prstGeom>
            <a:noFill/>
            <a:ln w="50800" algn="ctr">
              <a:solidFill>
                <a:srgbClr val="275EF9">
                  <a:alpha val="79999"/>
                </a:srgbClr>
              </a:solidFill>
              <a:round/>
              <a:headEnd/>
              <a:tailEnd/>
            </a:ln>
          </p:spPr>
        </p:cxnSp>
        <p:cxnSp>
          <p:nvCxnSpPr>
            <p:cNvPr id="23601" name="直接箭头连接符 52"/>
            <p:cNvCxnSpPr>
              <a:cxnSpLocks noChangeShapeType="1"/>
            </p:cNvCxnSpPr>
            <p:nvPr/>
          </p:nvCxnSpPr>
          <p:spPr bwMode="auto">
            <a:xfrm>
              <a:off x="2679700" y="1955800"/>
              <a:ext cx="1562100" cy="596900"/>
            </a:xfrm>
            <a:prstGeom prst="straightConnector1">
              <a:avLst/>
            </a:prstGeom>
            <a:noFill/>
            <a:ln w="50800" algn="ctr">
              <a:solidFill>
                <a:srgbClr val="275EF9">
                  <a:alpha val="79999"/>
                </a:srgbClr>
              </a:solidFill>
              <a:round/>
              <a:headEnd/>
              <a:tailEn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linds(horizontal)">
                                      <p:cBhvr>
                                        <p:cTn id="23" dur="500"/>
                                        <p:tgtEl>
                                          <p:spTgt spid="13"/>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blinds(horizontal)">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blinds(horizontal)">
                                      <p:cBhvr>
                                        <p:cTn id="31" dur="500"/>
                                        <p:tgtEl>
                                          <p:spTgt spid="15"/>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blinds(horizontal)">
                                      <p:cBhvr>
                                        <p:cTn id="3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p:bldP spid="13" grpId="0" animBg="1"/>
      <p:bldP spid="14" grpId="0"/>
      <p:bldP spid="15" grpId="0" animBg="1"/>
      <p:bldP spid="16"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传输安全设置故障</a:t>
            </a:r>
            <a:endParaRPr lang="zh-CN" altLang="en-US" dirty="0"/>
          </a:p>
        </p:txBody>
      </p:sp>
      <p:sp>
        <p:nvSpPr>
          <p:cNvPr id="3" name="内容占位符 2"/>
          <p:cNvSpPr>
            <a:spLocks noGrp="1"/>
          </p:cNvSpPr>
          <p:nvPr>
            <p:ph idx="1"/>
          </p:nvPr>
        </p:nvSpPr>
        <p:spPr/>
        <p:txBody>
          <a:bodyPr/>
          <a:lstStyle/>
          <a:p>
            <a:r>
              <a:rPr lang="zh-CN" altLang="en-US" dirty="0" smtClean="0"/>
              <a:t>端口过滤</a:t>
            </a:r>
            <a:r>
              <a:rPr lang="en-US" altLang="zh-CN" dirty="0" smtClean="0"/>
              <a:t>&amp;</a:t>
            </a:r>
            <a:r>
              <a:rPr lang="zh-CN" altLang="en-US" dirty="0" smtClean="0"/>
              <a:t>防火墙配置</a:t>
            </a:r>
            <a:endParaRPr lang="en-US" altLang="zh-CN" dirty="0" smtClean="0"/>
          </a:p>
          <a:p>
            <a:endParaRPr lang="en-US" altLang="zh-CN" dirty="0" smtClean="0"/>
          </a:p>
          <a:p>
            <a:endParaRPr lang="en-US" altLang="zh-CN" dirty="0" smtClean="0"/>
          </a:p>
          <a:p>
            <a:pPr>
              <a:buNone/>
            </a:pP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r>
              <a:rPr lang="en-US" altLang="zh-CN" smtClean="0"/>
              <a:t>Page</a:t>
            </a:r>
            <a:fld id="{B77D227A-1AE4-4BCD-9973-754D0181BA73}" type="slidenum">
              <a:rPr lang="en-US" altLang="zh-CN" smtClean="0"/>
              <a:pPr/>
              <a:t>129</a:t>
            </a:fld>
            <a:endParaRPr lang="en-US" altLang="zh-CN"/>
          </a:p>
        </p:txBody>
      </p:sp>
      <p:graphicFrame>
        <p:nvGraphicFramePr>
          <p:cNvPr id="11266" name="Object 2"/>
          <p:cNvGraphicFramePr>
            <a:graphicFrameLocks noChangeAspect="1"/>
          </p:cNvGraphicFramePr>
          <p:nvPr/>
        </p:nvGraphicFramePr>
        <p:xfrm>
          <a:off x="2836407" y="2044539"/>
          <a:ext cx="4386263" cy="647700"/>
        </p:xfrm>
        <a:graphic>
          <a:graphicData uri="http://schemas.openxmlformats.org/presentationml/2006/ole">
            <mc:AlternateContent xmlns:mc="http://schemas.openxmlformats.org/markup-compatibility/2006">
              <mc:Choice xmlns:v="urn:schemas-microsoft-com:vml" Requires="v">
                <p:oleObj spid="_x0000_s369702" name="包装程序外壳对象" showAsIcon="1" r:id="rId4" imgW="4385880" imgH="647280" progId="Package">
                  <p:embed/>
                </p:oleObj>
              </mc:Choice>
              <mc:Fallback>
                <p:oleObj name="包装程序外壳对象" showAsIcon="1" r:id="rId4" imgW="4385880" imgH="647280" progId="Package">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6407" y="2044539"/>
                        <a:ext cx="4386263"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 Box 77"/>
          <p:cNvSpPr txBox="1">
            <a:spLocks noChangeArrowheads="1"/>
          </p:cNvSpPr>
          <p:nvPr/>
        </p:nvSpPr>
        <p:spPr bwMode="auto">
          <a:xfrm>
            <a:off x="6059488" y="360363"/>
            <a:ext cx="2873375" cy="701675"/>
          </a:xfrm>
          <a:prstGeom prst="rect">
            <a:avLst/>
          </a:prstGeom>
          <a:noFill/>
          <a:ln w="9525" algn="ctr">
            <a:noFill/>
            <a:miter lim="800000"/>
            <a:headEnd/>
            <a:tailEnd/>
          </a:ln>
          <a:effectLst/>
        </p:spPr>
        <p:txBody>
          <a:bodyPr>
            <a:spAutoFit/>
          </a:bodyPr>
          <a:lstStyle/>
          <a:p>
            <a:pPr>
              <a:spcBef>
                <a:spcPct val="50000"/>
              </a:spcBef>
            </a:pPr>
            <a:r>
              <a:rPr lang="zh-CN" altLang="en-US" sz="4000" i="1" dirty="0">
                <a:solidFill>
                  <a:srgbClr val="4D4D4D"/>
                </a:solidFill>
                <a:ea typeface="宋体" charset="-122"/>
              </a:rPr>
              <a:t>本页不打印</a:t>
            </a:r>
          </a:p>
        </p:txBody>
      </p:sp>
    </p:spTree>
  </p:cSld>
  <p:clrMapOvr>
    <a:masterClrMapping/>
  </p:clrMapOv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传输侧丢包导致</a:t>
            </a:r>
            <a:r>
              <a:rPr lang="en-US" altLang="zh-CN" dirty="0"/>
              <a:t>top</a:t>
            </a:r>
            <a:r>
              <a:rPr lang="zh-CN" altLang="en-US" dirty="0"/>
              <a:t>站下网页无法访问</a:t>
            </a:r>
          </a:p>
        </p:txBody>
      </p:sp>
      <p:sp>
        <p:nvSpPr>
          <p:cNvPr id="3" name="内容占位符 2"/>
          <p:cNvSpPr>
            <a:spLocks noGrp="1"/>
          </p:cNvSpPr>
          <p:nvPr>
            <p:ph idx="1"/>
          </p:nvPr>
        </p:nvSpPr>
        <p:spPr/>
        <p:txBody>
          <a:bodyPr/>
          <a:lstStyle/>
          <a:p>
            <a:r>
              <a:rPr lang="zh-CN" altLang="en-US" dirty="0" smtClean="0"/>
              <a:t>由于传输设备容量不足造成丢包现象</a:t>
            </a:r>
            <a:endParaRPr lang="zh-CN" altLang="en-US" dirty="0"/>
          </a:p>
        </p:txBody>
      </p:sp>
      <p:sp>
        <p:nvSpPr>
          <p:cNvPr id="4" name="灯片编号占位符 3"/>
          <p:cNvSpPr>
            <a:spLocks noGrp="1"/>
          </p:cNvSpPr>
          <p:nvPr>
            <p:ph type="sldNum" sz="quarter" idx="10"/>
          </p:nvPr>
        </p:nvSpPr>
        <p:spPr/>
        <p:txBody>
          <a:bodyPr/>
          <a:lstStyle/>
          <a:p>
            <a:r>
              <a:rPr lang="en-US" altLang="zh-CN" smtClean="0"/>
              <a:t>Page</a:t>
            </a:r>
            <a:fld id="{B77D227A-1AE4-4BCD-9973-754D0181BA73}" type="slidenum">
              <a:rPr lang="en-US" altLang="zh-CN" smtClean="0"/>
              <a:pPr/>
              <a:t>130</a:t>
            </a:fld>
            <a:endParaRPr lang="en-US" altLang="zh-CN"/>
          </a:p>
        </p:txBody>
      </p:sp>
      <p:sp>
        <p:nvSpPr>
          <p:cNvPr id="5" name="Text Box 77"/>
          <p:cNvSpPr txBox="1">
            <a:spLocks noChangeArrowheads="1"/>
          </p:cNvSpPr>
          <p:nvPr/>
        </p:nvSpPr>
        <p:spPr bwMode="auto">
          <a:xfrm>
            <a:off x="6178550" y="1227138"/>
            <a:ext cx="2873375" cy="701675"/>
          </a:xfrm>
          <a:prstGeom prst="rect">
            <a:avLst/>
          </a:prstGeom>
          <a:noFill/>
          <a:ln w="9525" algn="ctr">
            <a:noFill/>
            <a:miter lim="800000"/>
            <a:headEnd/>
            <a:tailEnd/>
          </a:ln>
          <a:effectLst/>
        </p:spPr>
        <p:txBody>
          <a:bodyPr>
            <a:spAutoFit/>
          </a:bodyPr>
          <a:lstStyle/>
          <a:p>
            <a:pPr>
              <a:spcBef>
                <a:spcPct val="50000"/>
              </a:spcBef>
            </a:pPr>
            <a:r>
              <a:rPr lang="zh-CN" altLang="en-US" sz="4000" i="1" dirty="0">
                <a:solidFill>
                  <a:srgbClr val="4D4D4D"/>
                </a:solidFill>
                <a:ea typeface="宋体" charset="-122"/>
              </a:rPr>
              <a:t>本页不打印</a:t>
            </a:r>
          </a:p>
        </p:txBody>
      </p:sp>
      <p:graphicFrame>
        <p:nvGraphicFramePr>
          <p:cNvPr id="8" name="对象 7"/>
          <p:cNvGraphicFramePr>
            <a:graphicFrameLocks noChangeAspect="1"/>
          </p:cNvGraphicFramePr>
          <p:nvPr>
            <p:extLst>
              <p:ext uri="{D42A27DB-BD31-4B8C-83A1-F6EECF244321}">
                <p14:modId xmlns:p14="http://schemas.microsoft.com/office/powerpoint/2010/main" val="1216003097"/>
              </p:ext>
            </p:extLst>
          </p:nvPr>
        </p:nvGraphicFramePr>
        <p:xfrm>
          <a:off x="240392" y="3351192"/>
          <a:ext cx="8533039" cy="970437"/>
        </p:xfrm>
        <a:graphic>
          <a:graphicData uri="http://schemas.openxmlformats.org/presentationml/2006/ole">
            <mc:AlternateContent xmlns:mc="http://schemas.openxmlformats.org/markup-compatibility/2006">
              <mc:Choice xmlns:v="urn:schemas-microsoft-com:vml" Requires="v">
                <p:oleObj spid="_x0000_s373779" name="包装程序外壳对象" showAsIcon="1" r:id="rId3" imgW="4692960" imgH="473040" progId="Package">
                  <p:embed/>
                </p:oleObj>
              </mc:Choice>
              <mc:Fallback>
                <p:oleObj name="包装程序外壳对象" showAsIcon="1" r:id="rId3" imgW="4692960" imgH="473040" progId="Package">
                  <p:embed/>
                  <p:pic>
                    <p:nvPicPr>
                      <p:cNvPr id="0" name=""/>
                      <p:cNvPicPr/>
                      <p:nvPr/>
                    </p:nvPicPr>
                    <p:blipFill>
                      <a:blip r:embed="rId4"/>
                      <a:stretch>
                        <a:fillRect/>
                      </a:stretch>
                    </p:blipFill>
                    <p:spPr>
                      <a:xfrm>
                        <a:off x="240392" y="3351192"/>
                        <a:ext cx="8533039" cy="970437"/>
                      </a:xfrm>
                      <a:prstGeom prst="rect">
                        <a:avLst/>
                      </a:prstGeom>
                    </p:spPr>
                  </p:pic>
                </p:oleObj>
              </mc:Fallback>
            </mc:AlternateContent>
          </a:graphicData>
        </a:graphic>
      </p:graphicFrame>
    </p:spTree>
    <p:extLst>
      <p:ext uri="{BB962C8B-B14F-4D97-AF65-F5344CB8AC3E}">
        <p14:creationId xmlns:p14="http://schemas.microsoft.com/office/powerpoint/2010/main" val="400330680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以太网本端配置与实际协商模式不一致导致配置数据不一致告警</a:t>
            </a:r>
          </a:p>
        </p:txBody>
      </p:sp>
      <p:sp>
        <p:nvSpPr>
          <p:cNvPr id="3" name="内容占位符 2"/>
          <p:cNvSpPr>
            <a:spLocks noGrp="1"/>
          </p:cNvSpPr>
          <p:nvPr>
            <p:ph idx="1"/>
          </p:nvPr>
        </p:nvSpPr>
        <p:spPr>
          <a:xfrm>
            <a:off x="652463" y="1376363"/>
            <a:ext cx="5526087" cy="4195762"/>
          </a:xfrm>
        </p:spPr>
        <p:txBody>
          <a:bodyPr/>
          <a:lstStyle/>
          <a:p>
            <a:r>
              <a:rPr lang="zh-CN" altLang="en-US" dirty="0" smtClean="0"/>
              <a:t>配置的端口参数与协商参数不一致造成数据不一致告警</a:t>
            </a:r>
            <a:endParaRPr lang="zh-CN" altLang="en-US" dirty="0"/>
          </a:p>
        </p:txBody>
      </p:sp>
      <p:sp>
        <p:nvSpPr>
          <p:cNvPr id="4" name="灯片编号占位符 3"/>
          <p:cNvSpPr>
            <a:spLocks noGrp="1"/>
          </p:cNvSpPr>
          <p:nvPr>
            <p:ph type="sldNum" sz="quarter" idx="10"/>
          </p:nvPr>
        </p:nvSpPr>
        <p:spPr/>
        <p:txBody>
          <a:bodyPr/>
          <a:lstStyle/>
          <a:p>
            <a:r>
              <a:rPr lang="en-US" altLang="zh-CN" smtClean="0"/>
              <a:t>Page</a:t>
            </a:r>
            <a:fld id="{B77D227A-1AE4-4BCD-9973-754D0181BA73}" type="slidenum">
              <a:rPr lang="en-US" altLang="zh-CN" smtClean="0"/>
              <a:pPr/>
              <a:t>131</a:t>
            </a:fld>
            <a:endParaRPr lang="en-US" altLang="zh-CN"/>
          </a:p>
        </p:txBody>
      </p:sp>
      <p:sp>
        <p:nvSpPr>
          <p:cNvPr id="5" name="Text Box 77"/>
          <p:cNvSpPr txBox="1">
            <a:spLocks noChangeArrowheads="1"/>
          </p:cNvSpPr>
          <p:nvPr/>
        </p:nvSpPr>
        <p:spPr bwMode="auto">
          <a:xfrm>
            <a:off x="6178550" y="1227138"/>
            <a:ext cx="2873375" cy="701675"/>
          </a:xfrm>
          <a:prstGeom prst="rect">
            <a:avLst/>
          </a:prstGeom>
          <a:noFill/>
          <a:ln w="9525" algn="ctr">
            <a:noFill/>
            <a:miter lim="800000"/>
            <a:headEnd/>
            <a:tailEnd/>
          </a:ln>
          <a:effectLst/>
        </p:spPr>
        <p:txBody>
          <a:bodyPr>
            <a:spAutoFit/>
          </a:bodyPr>
          <a:lstStyle/>
          <a:p>
            <a:pPr>
              <a:spcBef>
                <a:spcPct val="50000"/>
              </a:spcBef>
            </a:pPr>
            <a:r>
              <a:rPr lang="zh-CN" altLang="en-US" sz="4000" i="1" dirty="0">
                <a:solidFill>
                  <a:srgbClr val="4D4D4D"/>
                </a:solidFill>
                <a:ea typeface="宋体" charset="-122"/>
              </a:rPr>
              <a:t>本页不打印</a:t>
            </a:r>
          </a:p>
        </p:txBody>
      </p:sp>
      <p:graphicFrame>
        <p:nvGraphicFramePr>
          <p:cNvPr id="8" name="对象 7"/>
          <p:cNvGraphicFramePr>
            <a:graphicFrameLocks noChangeAspect="1"/>
          </p:cNvGraphicFramePr>
          <p:nvPr>
            <p:extLst>
              <p:ext uri="{D42A27DB-BD31-4B8C-83A1-F6EECF244321}">
                <p14:modId xmlns:p14="http://schemas.microsoft.com/office/powerpoint/2010/main" val="852114445"/>
              </p:ext>
            </p:extLst>
          </p:nvPr>
        </p:nvGraphicFramePr>
        <p:xfrm>
          <a:off x="2571749" y="3288506"/>
          <a:ext cx="3870325" cy="473075"/>
        </p:xfrm>
        <a:graphic>
          <a:graphicData uri="http://schemas.openxmlformats.org/presentationml/2006/ole">
            <mc:AlternateContent xmlns:mc="http://schemas.openxmlformats.org/markup-compatibility/2006">
              <mc:Choice xmlns:v="urn:schemas-microsoft-com:vml" Requires="v">
                <p:oleObj spid="_x0000_s374801" name="包装程序外壳对象" showAsIcon="1" r:id="rId3" imgW="3870360" imgH="473040" progId="Package">
                  <p:embed/>
                </p:oleObj>
              </mc:Choice>
              <mc:Fallback>
                <p:oleObj name="包装程序外壳对象" showAsIcon="1" r:id="rId3" imgW="3870360" imgH="473040" progId="Package">
                  <p:embed/>
                  <p:pic>
                    <p:nvPicPr>
                      <p:cNvPr id="0" name=""/>
                      <p:cNvPicPr/>
                      <p:nvPr/>
                    </p:nvPicPr>
                    <p:blipFill>
                      <a:blip r:embed="rId4"/>
                      <a:stretch>
                        <a:fillRect/>
                      </a:stretch>
                    </p:blipFill>
                    <p:spPr>
                      <a:xfrm>
                        <a:off x="2571749" y="3288506"/>
                        <a:ext cx="3870325" cy="473075"/>
                      </a:xfrm>
                      <a:prstGeom prst="rect">
                        <a:avLst/>
                      </a:prstGeom>
                    </p:spPr>
                  </p:pic>
                </p:oleObj>
              </mc:Fallback>
            </mc:AlternateContent>
          </a:graphicData>
        </a:graphic>
      </p:graphicFrame>
    </p:spTree>
    <p:extLst>
      <p:ext uri="{BB962C8B-B14F-4D97-AF65-F5344CB8AC3E}">
        <p14:creationId xmlns:p14="http://schemas.microsoft.com/office/powerpoint/2010/main" val="131381730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因</a:t>
            </a:r>
            <a:r>
              <a:rPr lang="en-US" altLang="zh-CN" dirty="0"/>
              <a:t>PTN</a:t>
            </a:r>
            <a:r>
              <a:rPr lang="zh-CN" altLang="en-US" dirty="0"/>
              <a:t>侧错误部署</a:t>
            </a:r>
            <a:r>
              <a:rPr lang="en-US" altLang="zh-CN" dirty="0"/>
              <a:t>QOS</a:t>
            </a:r>
            <a:r>
              <a:rPr lang="zh-CN" altLang="en-US" dirty="0"/>
              <a:t>策略导致部分</a:t>
            </a:r>
            <a:r>
              <a:rPr lang="en-US" altLang="zh-CN" dirty="0" err="1"/>
              <a:t>Lampsite</a:t>
            </a:r>
            <a:r>
              <a:rPr lang="zh-CN" altLang="en-US" dirty="0"/>
              <a:t>站点无法上网问题</a:t>
            </a:r>
          </a:p>
        </p:txBody>
      </p:sp>
      <p:sp>
        <p:nvSpPr>
          <p:cNvPr id="3" name="内容占位符 2"/>
          <p:cNvSpPr>
            <a:spLocks noGrp="1"/>
          </p:cNvSpPr>
          <p:nvPr>
            <p:ph idx="1"/>
          </p:nvPr>
        </p:nvSpPr>
        <p:spPr/>
        <p:txBody>
          <a:bodyPr/>
          <a:lstStyle/>
          <a:p>
            <a:r>
              <a:rPr lang="en-US" altLang="zh-CN" dirty="0" smtClean="0"/>
              <a:t>PTN </a:t>
            </a:r>
            <a:r>
              <a:rPr lang="zh-CN" altLang="en-US" dirty="0" smtClean="0"/>
              <a:t>设备上</a:t>
            </a:r>
            <a:r>
              <a:rPr lang="en-US" altLang="zh-CN" dirty="0" smtClean="0"/>
              <a:t>QOS</a:t>
            </a:r>
            <a:r>
              <a:rPr lang="zh-CN" altLang="en-US" dirty="0" smtClean="0"/>
              <a:t>设置错误造成业务故障</a:t>
            </a:r>
            <a:endParaRPr lang="zh-CN" altLang="en-US" dirty="0"/>
          </a:p>
        </p:txBody>
      </p:sp>
      <p:sp>
        <p:nvSpPr>
          <p:cNvPr id="4" name="灯片编号占位符 3"/>
          <p:cNvSpPr>
            <a:spLocks noGrp="1"/>
          </p:cNvSpPr>
          <p:nvPr>
            <p:ph type="sldNum" sz="quarter" idx="10"/>
          </p:nvPr>
        </p:nvSpPr>
        <p:spPr/>
        <p:txBody>
          <a:bodyPr/>
          <a:lstStyle/>
          <a:p>
            <a:r>
              <a:rPr lang="en-US" altLang="zh-CN" smtClean="0"/>
              <a:t>Page</a:t>
            </a:r>
            <a:fld id="{B77D227A-1AE4-4BCD-9973-754D0181BA73}" type="slidenum">
              <a:rPr lang="en-US" altLang="zh-CN" smtClean="0"/>
              <a:pPr/>
              <a:t>132</a:t>
            </a:fld>
            <a:endParaRPr lang="en-US" altLang="zh-CN"/>
          </a:p>
        </p:txBody>
      </p:sp>
      <p:sp>
        <p:nvSpPr>
          <p:cNvPr id="5" name="Text Box 77"/>
          <p:cNvSpPr txBox="1">
            <a:spLocks noChangeArrowheads="1"/>
          </p:cNvSpPr>
          <p:nvPr/>
        </p:nvSpPr>
        <p:spPr bwMode="auto">
          <a:xfrm>
            <a:off x="6178550" y="1227138"/>
            <a:ext cx="2873375" cy="701675"/>
          </a:xfrm>
          <a:prstGeom prst="rect">
            <a:avLst/>
          </a:prstGeom>
          <a:noFill/>
          <a:ln w="9525" algn="ctr">
            <a:noFill/>
            <a:miter lim="800000"/>
            <a:headEnd/>
            <a:tailEnd/>
          </a:ln>
          <a:effectLst/>
        </p:spPr>
        <p:txBody>
          <a:bodyPr>
            <a:spAutoFit/>
          </a:bodyPr>
          <a:lstStyle/>
          <a:p>
            <a:pPr>
              <a:spcBef>
                <a:spcPct val="50000"/>
              </a:spcBef>
            </a:pPr>
            <a:r>
              <a:rPr lang="zh-CN" altLang="en-US" sz="4000" i="1" dirty="0">
                <a:solidFill>
                  <a:srgbClr val="4D4D4D"/>
                </a:solidFill>
                <a:ea typeface="宋体" charset="-122"/>
              </a:rPr>
              <a:t>本页不打印</a:t>
            </a:r>
          </a:p>
        </p:txBody>
      </p:sp>
      <p:graphicFrame>
        <p:nvGraphicFramePr>
          <p:cNvPr id="6" name="对象 5"/>
          <p:cNvGraphicFramePr>
            <a:graphicFrameLocks noChangeAspect="1"/>
          </p:cNvGraphicFramePr>
          <p:nvPr>
            <p:extLst>
              <p:ext uri="{D42A27DB-BD31-4B8C-83A1-F6EECF244321}">
                <p14:modId xmlns:p14="http://schemas.microsoft.com/office/powerpoint/2010/main" val="3305155118"/>
              </p:ext>
            </p:extLst>
          </p:nvPr>
        </p:nvGraphicFramePr>
        <p:xfrm>
          <a:off x="2772213" y="3277393"/>
          <a:ext cx="3944938" cy="473075"/>
        </p:xfrm>
        <a:graphic>
          <a:graphicData uri="http://schemas.openxmlformats.org/presentationml/2006/ole">
            <mc:AlternateContent xmlns:mc="http://schemas.openxmlformats.org/markup-compatibility/2006">
              <mc:Choice xmlns:v="urn:schemas-microsoft-com:vml" Requires="v">
                <p:oleObj spid="_x0000_s375824" name="包装程序外壳对象" showAsIcon="1" r:id="rId3" imgW="3945600" imgH="473040" progId="Package">
                  <p:embed/>
                </p:oleObj>
              </mc:Choice>
              <mc:Fallback>
                <p:oleObj name="包装程序外壳对象" showAsIcon="1" r:id="rId3" imgW="3945600" imgH="473040" progId="Package">
                  <p:embed/>
                  <p:pic>
                    <p:nvPicPr>
                      <p:cNvPr id="0" name=""/>
                      <p:cNvPicPr/>
                      <p:nvPr/>
                    </p:nvPicPr>
                    <p:blipFill>
                      <a:blip r:embed="rId4"/>
                      <a:stretch>
                        <a:fillRect/>
                      </a:stretch>
                    </p:blipFill>
                    <p:spPr>
                      <a:xfrm>
                        <a:off x="2772213" y="3277393"/>
                        <a:ext cx="3944938" cy="473075"/>
                      </a:xfrm>
                      <a:prstGeom prst="rect">
                        <a:avLst/>
                      </a:prstGeom>
                    </p:spPr>
                  </p:pic>
                </p:oleObj>
              </mc:Fallback>
            </mc:AlternateContent>
          </a:graphicData>
        </a:graphic>
      </p:graphicFrame>
    </p:spTree>
    <p:extLst>
      <p:ext uri="{BB962C8B-B14F-4D97-AF65-F5344CB8AC3E}">
        <p14:creationId xmlns:p14="http://schemas.microsoft.com/office/powerpoint/2010/main" val="1713533353"/>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传输设备</a:t>
            </a:r>
            <a:r>
              <a:rPr lang="en-US" altLang="zh-CN" dirty="0"/>
              <a:t>MTU</a:t>
            </a:r>
            <a:r>
              <a:rPr lang="zh-CN" altLang="en-US" dirty="0"/>
              <a:t>设置过小导致</a:t>
            </a:r>
            <a:r>
              <a:rPr lang="en-US" altLang="zh-CN" dirty="0"/>
              <a:t>LTE</a:t>
            </a:r>
            <a:r>
              <a:rPr lang="zh-CN" altLang="en-US" dirty="0"/>
              <a:t>站点下载速率不达标问题</a:t>
            </a:r>
          </a:p>
        </p:txBody>
      </p:sp>
      <p:sp>
        <p:nvSpPr>
          <p:cNvPr id="3" name="内容占位符 2"/>
          <p:cNvSpPr>
            <a:spLocks noGrp="1"/>
          </p:cNvSpPr>
          <p:nvPr>
            <p:ph idx="1"/>
          </p:nvPr>
        </p:nvSpPr>
        <p:spPr/>
        <p:txBody>
          <a:bodyPr/>
          <a:lstStyle/>
          <a:p>
            <a:r>
              <a:rPr lang="en-US" altLang="zh-CN" dirty="0" smtClean="0"/>
              <a:t>MTU</a:t>
            </a:r>
            <a:r>
              <a:rPr lang="zh-CN" altLang="en-US" dirty="0" smtClean="0"/>
              <a:t>值设置过小造成站点下载速率不达标</a:t>
            </a:r>
            <a:endParaRPr lang="zh-CN" altLang="en-US" dirty="0"/>
          </a:p>
        </p:txBody>
      </p:sp>
      <p:sp>
        <p:nvSpPr>
          <p:cNvPr id="4" name="灯片编号占位符 3"/>
          <p:cNvSpPr>
            <a:spLocks noGrp="1"/>
          </p:cNvSpPr>
          <p:nvPr>
            <p:ph type="sldNum" sz="quarter" idx="10"/>
          </p:nvPr>
        </p:nvSpPr>
        <p:spPr/>
        <p:txBody>
          <a:bodyPr/>
          <a:lstStyle/>
          <a:p>
            <a:r>
              <a:rPr lang="en-US" altLang="zh-CN" smtClean="0"/>
              <a:t>Page</a:t>
            </a:r>
            <a:fld id="{B77D227A-1AE4-4BCD-9973-754D0181BA73}" type="slidenum">
              <a:rPr lang="en-US" altLang="zh-CN" smtClean="0"/>
              <a:pPr/>
              <a:t>133</a:t>
            </a:fld>
            <a:endParaRPr lang="en-US" altLang="zh-CN"/>
          </a:p>
        </p:txBody>
      </p:sp>
      <p:sp>
        <p:nvSpPr>
          <p:cNvPr id="5" name="Text Box 77"/>
          <p:cNvSpPr txBox="1">
            <a:spLocks noChangeArrowheads="1"/>
          </p:cNvSpPr>
          <p:nvPr/>
        </p:nvSpPr>
        <p:spPr bwMode="auto">
          <a:xfrm>
            <a:off x="6178550" y="1227138"/>
            <a:ext cx="2873375" cy="701675"/>
          </a:xfrm>
          <a:prstGeom prst="rect">
            <a:avLst/>
          </a:prstGeom>
          <a:noFill/>
          <a:ln w="9525" algn="ctr">
            <a:noFill/>
            <a:miter lim="800000"/>
            <a:headEnd/>
            <a:tailEnd/>
          </a:ln>
          <a:effectLst/>
        </p:spPr>
        <p:txBody>
          <a:bodyPr>
            <a:spAutoFit/>
          </a:bodyPr>
          <a:lstStyle/>
          <a:p>
            <a:pPr>
              <a:spcBef>
                <a:spcPct val="50000"/>
              </a:spcBef>
            </a:pPr>
            <a:r>
              <a:rPr lang="zh-CN" altLang="en-US" sz="4000" i="1" dirty="0">
                <a:solidFill>
                  <a:srgbClr val="4D4D4D"/>
                </a:solidFill>
                <a:ea typeface="宋体" charset="-122"/>
              </a:rPr>
              <a:t>本页不打印</a:t>
            </a:r>
          </a:p>
        </p:txBody>
      </p:sp>
      <p:graphicFrame>
        <p:nvGraphicFramePr>
          <p:cNvPr id="6" name="对象 5"/>
          <p:cNvGraphicFramePr>
            <a:graphicFrameLocks noChangeAspect="1"/>
          </p:cNvGraphicFramePr>
          <p:nvPr>
            <p:extLst>
              <p:ext uri="{D42A27DB-BD31-4B8C-83A1-F6EECF244321}">
                <p14:modId xmlns:p14="http://schemas.microsoft.com/office/powerpoint/2010/main" val="3984265005"/>
              </p:ext>
            </p:extLst>
          </p:nvPr>
        </p:nvGraphicFramePr>
        <p:xfrm>
          <a:off x="2161681" y="3165393"/>
          <a:ext cx="4522898" cy="617701"/>
        </p:xfrm>
        <a:graphic>
          <a:graphicData uri="http://schemas.openxmlformats.org/presentationml/2006/ole">
            <mc:AlternateContent xmlns:mc="http://schemas.openxmlformats.org/markup-compatibility/2006">
              <mc:Choice xmlns:v="urn:schemas-microsoft-com:vml" Requires="v">
                <p:oleObj spid="_x0000_s376847" name="包装程序外壳对象" showAsIcon="1" r:id="rId3" imgW="3464640" imgH="473040" progId="Package">
                  <p:embed/>
                </p:oleObj>
              </mc:Choice>
              <mc:Fallback>
                <p:oleObj name="包装程序外壳对象" showAsIcon="1" r:id="rId3" imgW="3464640" imgH="473040" progId="Package">
                  <p:embed/>
                  <p:pic>
                    <p:nvPicPr>
                      <p:cNvPr id="0" name=""/>
                      <p:cNvPicPr/>
                      <p:nvPr/>
                    </p:nvPicPr>
                    <p:blipFill>
                      <a:blip r:embed="rId4"/>
                      <a:stretch>
                        <a:fillRect/>
                      </a:stretch>
                    </p:blipFill>
                    <p:spPr>
                      <a:xfrm>
                        <a:off x="2161681" y="3165393"/>
                        <a:ext cx="4522898" cy="617701"/>
                      </a:xfrm>
                      <a:prstGeom prst="rect">
                        <a:avLst/>
                      </a:prstGeom>
                    </p:spPr>
                  </p:pic>
                </p:oleObj>
              </mc:Fallback>
            </mc:AlternateContent>
          </a:graphicData>
        </a:graphic>
      </p:graphicFrame>
    </p:spTree>
    <p:extLst>
      <p:ext uri="{BB962C8B-B14F-4D97-AF65-F5344CB8AC3E}">
        <p14:creationId xmlns:p14="http://schemas.microsoft.com/office/powerpoint/2010/main" val="328285412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77938" y="358775"/>
            <a:ext cx="7094537" cy="868363"/>
          </a:xfrm>
        </p:spPr>
        <p:txBody>
          <a:bodyPr/>
          <a:lstStyle/>
          <a:p>
            <a:r>
              <a:rPr lang="zh-CN" altLang="en-US" dirty="0" smtClean="0"/>
              <a:t>附录</a:t>
            </a:r>
            <a:endParaRPr lang="zh-CN" altLang="en-US" dirty="0"/>
          </a:p>
        </p:txBody>
      </p:sp>
      <p:sp>
        <p:nvSpPr>
          <p:cNvPr id="3" name="内容占位符 2"/>
          <p:cNvSpPr>
            <a:spLocks noGrp="1"/>
          </p:cNvSpPr>
          <p:nvPr>
            <p:ph idx="1"/>
          </p:nvPr>
        </p:nvSpPr>
        <p:spPr/>
        <p:txBody>
          <a:bodyPr/>
          <a:lstStyle/>
          <a:p>
            <a:pPr marL="419100" indent="-419100">
              <a:buClrTx/>
              <a:buSzTx/>
              <a:buNone/>
            </a:pPr>
            <a:r>
              <a:rPr lang="en-US" altLang="zh-CN" dirty="0" smtClean="0"/>
              <a:t>eNodeB</a:t>
            </a:r>
            <a:r>
              <a:rPr lang="zh-CN" altLang="en-US" dirty="0" smtClean="0"/>
              <a:t>远程维护通道自建立（</a:t>
            </a:r>
            <a:r>
              <a:rPr lang="en-US" altLang="zh-CN" dirty="0" smtClean="0"/>
              <a:t>VLAN</a:t>
            </a:r>
            <a:r>
              <a:rPr lang="zh-CN" altLang="en-US" dirty="0" smtClean="0"/>
              <a:t>自发现和</a:t>
            </a:r>
            <a:r>
              <a:rPr lang="en-US" altLang="zh-CN" dirty="0" smtClean="0"/>
              <a:t>DHCP</a:t>
            </a:r>
            <a:r>
              <a:rPr lang="zh-CN" altLang="en-US" dirty="0" smtClean="0"/>
              <a:t>原理）介绍</a:t>
            </a:r>
          </a:p>
        </p:txBody>
      </p:sp>
      <p:sp>
        <p:nvSpPr>
          <p:cNvPr id="4" name="灯片编号占位符 3"/>
          <p:cNvSpPr>
            <a:spLocks noGrp="1"/>
          </p:cNvSpPr>
          <p:nvPr>
            <p:ph type="sldNum" sz="quarter" idx="10"/>
          </p:nvPr>
        </p:nvSpPr>
        <p:spPr/>
        <p:txBody>
          <a:bodyPr/>
          <a:lstStyle/>
          <a:p>
            <a:r>
              <a:rPr lang="en-US" altLang="zh-CN" smtClean="0">
                <a:solidFill>
                  <a:srgbClr val="000000"/>
                </a:solidFill>
              </a:rPr>
              <a:t>Page</a:t>
            </a:r>
            <a:fld id="{B77D227A-1AE4-4BCD-9973-754D0181BA73}" type="slidenum">
              <a:rPr lang="en-US" altLang="zh-CN" smtClean="0">
                <a:solidFill>
                  <a:srgbClr val="000000"/>
                </a:solidFill>
              </a:rPr>
              <a:pPr/>
              <a:t>134</a:t>
            </a:fld>
            <a:endParaRPr lang="en-US" altLang="zh-CN">
              <a:solidFill>
                <a:srgbClr val="000000"/>
              </a:solidFill>
            </a:endParaRPr>
          </a:p>
        </p:txBody>
      </p:sp>
      <p:pic>
        <p:nvPicPr>
          <p:cNvPr id="5" name="Picture 14" descr="目录 copy"/>
          <p:cNvPicPr>
            <a:picLocks noChangeAspect="1" noChangeArrowheads="1"/>
          </p:cNvPicPr>
          <p:nvPr/>
        </p:nvPicPr>
        <p:blipFill>
          <a:blip r:embed="rId3" cstate="print"/>
          <a:srcRect/>
          <a:stretch>
            <a:fillRect/>
          </a:stretch>
        </p:blipFill>
        <p:spPr bwMode="auto">
          <a:xfrm>
            <a:off x="704850" y="466725"/>
            <a:ext cx="615950" cy="619125"/>
          </a:xfrm>
          <a:prstGeom prst="rect">
            <a:avLst/>
          </a:prstGeom>
          <a:noFill/>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eNodeB</a:t>
            </a:r>
            <a:r>
              <a:rPr lang="zh-CN" altLang="en-US" dirty="0" smtClean="0"/>
              <a:t>远调开站流程</a:t>
            </a:r>
            <a:endParaRPr lang="zh-CN" altLang="en-US" dirty="0"/>
          </a:p>
        </p:txBody>
      </p:sp>
      <p:sp>
        <p:nvSpPr>
          <p:cNvPr id="4" name="灯片编号占位符 3"/>
          <p:cNvSpPr>
            <a:spLocks noGrp="1"/>
          </p:cNvSpPr>
          <p:nvPr>
            <p:ph type="sldNum" sz="quarter" idx="10"/>
          </p:nvPr>
        </p:nvSpPr>
        <p:spPr/>
        <p:txBody>
          <a:bodyPr/>
          <a:lstStyle/>
          <a:p>
            <a:r>
              <a:rPr lang="en-US" altLang="zh-CN" smtClean="0">
                <a:solidFill>
                  <a:srgbClr val="000000"/>
                </a:solidFill>
              </a:rPr>
              <a:t>Page</a:t>
            </a:r>
            <a:fld id="{B77D227A-1AE4-4BCD-9973-754D0181BA73}" type="slidenum">
              <a:rPr lang="en-US" altLang="zh-CN" smtClean="0">
                <a:solidFill>
                  <a:srgbClr val="000000"/>
                </a:solidFill>
              </a:rPr>
              <a:pPr/>
              <a:t>135</a:t>
            </a:fld>
            <a:endParaRPr lang="en-US" altLang="zh-CN">
              <a:solidFill>
                <a:srgbClr val="000000"/>
              </a:solidFill>
            </a:endParaRPr>
          </a:p>
        </p:txBody>
      </p:sp>
      <p:pic>
        <p:nvPicPr>
          <p:cNvPr id="1026" name="Picture 2"/>
          <p:cNvPicPr>
            <a:picLocks noChangeAspect="1" noChangeArrowheads="1"/>
          </p:cNvPicPr>
          <p:nvPr/>
        </p:nvPicPr>
        <p:blipFill>
          <a:blip r:embed="rId3" cstate="print"/>
          <a:srcRect/>
          <a:stretch>
            <a:fillRect/>
          </a:stretch>
        </p:blipFill>
        <p:spPr bwMode="auto">
          <a:xfrm>
            <a:off x="1681163" y="1559903"/>
            <a:ext cx="5781675" cy="4324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eNodeB</a:t>
            </a:r>
            <a:r>
              <a:rPr lang="zh-CN" altLang="en-US" dirty="0" smtClean="0"/>
              <a:t>远程维护通道自建立</a:t>
            </a:r>
            <a:endParaRPr lang="zh-CN" altLang="en-US" dirty="0"/>
          </a:p>
        </p:txBody>
      </p:sp>
      <p:sp>
        <p:nvSpPr>
          <p:cNvPr id="3" name="内容占位符 2"/>
          <p:cNvSpPr>
            <a:spLocks noGrp="1"/>
          </p:cNvSpPr>
          <p:nvPr>
            <p:ph idx="1"/>
          </p:nvPr>
        </p:nvSpPr>
        <p:spPr>
          <a:xfrm>
            <a:off x="652463" y="1376362"/>
            <a:ext cx="7929562" cy="4678073"/>
          </a:xfrm>
        </p:spPr>
        <p:txBody>
          <a:bodyPr/>
          <a:lstStyle/>
          <a:p>
            <a:r>
              <a:rPr lang="en-US" altLang="zh-CN" dirty="0" smtClean="0"/>
              <a:t>BOOTP&amp;DHCP</a:t>
            </a:r>
          </a:p>
          <a:p>
            <a:pPr lvl="1"/>
            <a:r>
              <a:rPr lang="en-US" altLang="zh-CN" dirty="0" smtClean="0"/>
              <a:t>3G</a:t>
            </a:r>
            <a:r>
              <a:rPr lang="zh-CN" altLang="en-US" dirty="0" smtClean="0"/>
              <a:t>基站初始引入</a:t>
            </a:r>
            <a:r>
              <a:rPr lang="en-US" altLang="zh-CN" dirty="0" err="1" smtClean="0"/>
              <a:t>Bootp</a:t>
            </a:r>
            <a:r>
              <a:rPr lang="zh-CN" altLang="en-US" dirty="0" smtClean="0"/>
              <a:t>功能是用于</a:t>
            </a:r>
            <a:r>
              <a:rPr lang="en-US" altLang="zh-CN" dirty="0" smtClean="0"/>
              <a:t>ATM</a:t>
            </a:r>
            <a:r>
              <a:rPr lang="zh-CN" altLang="en-US" dirty="0" smtClean="0"/>
              <a:t>传输时在</a:t>
            </a:r>
            <a:r>
              <a:rPr lang="en-US" altLang="zh-CN" dirty="0" smtClean="0"/>
              <a:t>IPOA</a:t>
            </a:r>
            <a:r>
              <a:rPr lang="zh-CN" altLang="en-US" dirty="0" smtClean="0"/>
              <a:t>链路上自动建立维护通道</a:t>
            </a:r>
            <a:endParaRPr lang="en-US" altLang="zh-CN" dirty="0" smtClean="0"/>
          </a:p>
          <a:p>
            <a:pPr lvl="1"/>
            <a:r>
              <a:rPr lang="en-US" altLang="zh-CN" dirty="0" err="1" smtClean="0"/>
              <a:t>Bootp</a:t>
            </a:r>
            <a:r>
              <a:rPr lang="zh-CN" altLang="en-US" dirty="0" smtClean="0"/>
              <a:t>在基站内部实现是一个大的模块，其包括了</a:t>
            </a:r>
            <a:r>
              <a:rPr lang="en-US" altLang="zh-CN" dirty="0" smtClean="0"/>
              <a:t>ATM</a:t>
            </a:r>
            <a:r>
              <a:rPr lang="zh-CN" altLang="en-US" dirty="0" smtClean="0"/>
              <a:t>传输采用的</a:t>
            </a:r>
            <a:r>
              <a:rPr lang="en-US" altLang="zh-CN" dirty="0" smtClean="0"/>
              <a:t>BOOTP</a:t>
            </a:r>
            <a:r>
              <a:rPr lang="zh-CN" altLang="en-US" dirty="0" smtClean="0"/>
              <a:t>，以及</a:t>
            </a:r>
            <a:r>
              <a:rPr lang="en-US" altLang="zh-CN" dirty="0" smtClean="0"/>
              <a:t>IP</a:t>
            </a:r>
            <a:r>
              <a:rPr lang="zh-CN" altLang="en-US" dirty="0" smtClean="0"/>
              <a:t>传输采用的</a:t>
            </a:r>
            <a:r>
              <a:rPr lang="en-US" altLang="zh-CN" dirty="0" smtClean="0"/>
              <a:t>DHCP</a:t>
            </a:r>
          </a:p>
          <a:p>
            <a:pPr lvl="1"/>
            <a:r>
              <a:rPr lang="zh-CN" altLang="en-US" dirty="0" smtClean="0"/>
              <a:t>实现过程类似：</a:t>
            </a:r>
            <a:r>
              <a:rPr lang="en-US" altLang="zh-CN" dirty="0" err="1" smtClean="0"/>
              <a:t>NodeB</a:t>
            </a:r>
            <a:r>
              <a:rPr lang="zh-CN" altLang="en-US" dirty="0" smtClean="0"/>
              <a:t>发送</a:t>
            </a:r>
            <a:r>
              <a:rPr lang="en-US" altLang="zh-CN" dirty="0" err="1" smtClean="0"/>
              <a:t>Bootp</a:t>
            </a:r>
            <a:r>
              <a:rPr lang="en-US" altLang="zh-CN" dirty="0" smtClean="0"/>
              <a:t>/DHCP</a:t>
            </a:r>
            <a:r>
              <a:rPr lang="zh-CN" altLang="en-US" dirty="0" smtClean="0"/>
              <a:t>请求，服务器相应后给基站分配</a:t>
            </a:r>
            <a:r>
              <a:rPr lang="en-US" altLang="zh-CN" dirty="0" smtClean="0"/>
              <a:t>IP</a:t>
            </a:r>
            <a:r>
              <a:rPr lang="zh-CN" altLang="en-US" dirty="0" smtClean="0"/>
              <a:t>地址，使基站和网管自动建立维护通道的过程</a:t>
            </a:r>
            <a:endParaRPr lang="en-US" altLang="zh-CN" dirty="0" smtClean="0"/>
          </a:p>
          <a:p>
            <a:r>
              <a:rPr lang="en-US" altLang="zh-CN" dirty="0" smtClean="0"/>
              <a:t>eNodeB</a:t>
            </a:r>
            <a:r>
              <a:rPr lang="zh-CN" altLang="en-US" dirty="0" smtClean="0"/>
              <a:t>维护通道自建立采用</a:t>
            </a:r>
            <a:r>
              <a:rPr lang="en-US" altLang="zh-CN" dirty="0" smtClean="0"/>
              <a:t>DHCP</a:t>
            </a:r>
            <a:r>
              <a:rPr lang="zh-CN" altLang="en-US" dirty="0" smtClean="0"/>
              <a:t>协议</a:t>
            </a:r>
            <a:endParaRPr lang="en-US" altLang="zh-CN" dirty="0" smtClean="0"/>
          </a:p>
          <a:p>
            <a:pPr lvl="1"/>
            <a:r>
              <a:rPr lang="en-US" altLang="zh-CN" dirty="0" smtClean="0"/>
              <a:t>DHCP</a:t>
            </a:r>
            <a:r>
              <a:rPr lang="zh-CN" altLang="en-US" dirty="0" smtClean="0"/>
              <a:t>报文采用</a:t>
            </a:r>
            <a:r>
              <a:rPr lang="en-US" altLang="zh-CN" dirty="0" smtClean="0"/>
              <a:t>UDP</a:t>
            </a:r>
            <a:r>
              <a:rPr lang="zh-CN" altLang="en-US" dirty="0" smtClean="0"/>
              <a:t>协议传输，</a:t>
            </a:r>
            <a:r>
              <a:rPr lang="en-US" altLang="zh-CN" dirty="0" smtClean="0"/>
              <a:t>client</a:t>
            </a:r>
            <a:r>
              <a:rPr lang="zh-CN" altLang="en-US" dirty="0" smtClean="0"/>
              <a:t>端口</a:t>
            </a:r>
            <a:r>
              <a:rPr lang="en-US" altLang="zh-CN" dirty="0" smtClean="0"/>
              <a:t>68</a:t>
            </a:r>
            <a:r>
              <a:rPr lang="zh-CN" altLang="en-US" dirty="0" smtClean="0"/>
              <a:t>，</a:t>
            </a:r>
            <a:r>
              <a:rPr lang="en-US" altLang="zh-CN" dirty="0" smtClean="0"/>
              <a:t>server</a:t>
            </a:r>
            <a:r>
              <a:rPr lang="zh-CN" altLang="en-US" dirty="0" smtClean="0"/>
              <a:t>端口</a:t>
            </a:r>
            <a:r>
              <a:rPr lang="en-US" altLang="zh-CN" dirty="0" smtClean="0"/>
              <a:t>67</a:t>
            </a:r>
          </a:p>
        </p:txBody>
      </p:sp>
      <p:sp>
        <p:nvSpPr>
          <p:cNvPr id="4" name="灯片编号占位符 3"/>
          <p:cNvSpPr>
            <a:spLocks noGrp="1"/>
          </p:cNvSpPr>
          <p:nvPr>
            <p:ph type="sldNum" sz="quarter" idx="10"/>
          </p:nvPr>
        </p:nvSpPr>
        <p:spPr/>
        <p:txBody>
          <a:bodyPr/>
          <a:lstStyle/>
          <a:p>
            <a:r>
              <a:rPr lang="en-US" altLang="zh-CN" smtClean="0">
                <a:solidFill>
                  <a:srgbClr val="000000"/>
                </a:solidFill>
              </a:rPr>
              <a:t>Page</a:t>
            </a:r>
            <a:fld id="{B77D227A-1AE4-4BCD-9973-754D0181BA73}" type="slidenum">
              <a:rPr lang="en-US" altLang="zh-CN" smtClean="0">
                <a:solidFill>
                  <a:srgbClr val="000000"/>
                </a:solidFill>
              </a:rPr>
              <a:pPr/>
              <a:t>136</a:t>
            </a:fld>
            <a:endParaRPr lang="en-US" altLang="zh-CN">
              <a:solidFill>
                <a:srgbClr val="000000"/>
              </a:solidFill>
            </a:endParaRP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LTE</a:t>
            </a:r>
            <a:r>
              <a:rPr lang="zh-CN" altLang="en-US" dirty="0" smtClean="0"/>
              <a:t>网络</a:t>
            </a:r>
            <a:r>
              <a:rPr lang="en-US" altLang="zh-CN" dirty="0" smtClean="0"/>
              <a:t>DHCP</a:t>
            </a:r>
            <a:r>
              <a:rPr lang="zh-CN" altLang="en-US" dirty="0" smtClean="0"/>
              <a:t>过程</a:t>
            </a:r>
            <a:endParaRPr lang="zh-CN" altLang="en-US" dirty="0"/>
          </a:p>
        </p:txBody>
      </p:sp>
      <p:sp>
        <p:nvSpPr>
          <p:cNvPr id="3" name="内容占位符 2"/>
          <p:cNvSpPr>
            <a:spLocks noGrp="1"/>
          </p:cNvSpPr>
          <p:nvPr>
            <p:ph idx="1"/>
          </p:nvPr>
        </p:nvSpPr>
        <p:spPr/>
        <p:txBody>
          <a:bodyPr/>
          <a:lstStyle/>
          <a:p>
            <a:r>
              <a:rPr lang="zh-CN" altLang="en-US" dirty="0" smtClean="0"/>
              <a:t>层二组网</a:t>
            </a:r>
            <a:endParaRPr lang="en-US" altLang="zh-CN" dirty="0" smtClean="0"/>
          </a:p>
        </p:txBody>
      </p:sp>
      <p:sp>
        <p:nvSpPr>
          <p:cNvPr id="4" name="灯片编号占位符 3"/>
          <p:cNvSpPr>
            <a:spLocks noGrp="1"/>
          </p:cNvSpPr>
          <p:nvPr>
            <p:ph type="sldNum" sz="quarter" idx="10"/>
          </p:nvPr>
        </p:nvSpPr>
        <p:spPr/>
        <p:txBody>
          <a:bodyPr/>
          <a:lstStyle/>
          <a:p>
            <a:r>
              <a:rPr lang="en-US" altLang="zh-CN" smtClean="0">
                <a:solidFill>
                  <a:srgbClr val="000000"/>
                </a:solidFill>
              </a:rPr>
              <a:t>Page</a:t>
            </a:r>
            <a:fld id="{B77D227A-1AE4-4BCD-9973-754D0181BA73}" type="slidenum">
              <a:rPr lang="en-US" altLang="zh-CN" smtClean="0">
                <a:solidFill>
                  <a:srgbClr val="000000"/>
                </a:solidFill>
              </a:rPr>
              <a:pPr/>
              <a:t>137</a:t>
            </a:fld>
            <a:endParaRPr lang="en-US" altLang="zh-CN">
              <a:solidFill>
                <a:srgbClr val="000000"/>
              </a:solidFill>
            </a:endParaRPr>
          </a:p>
        </p:txBody>
      </p:sp>
      <p:pic>
        <p:nvPicPr>
          <p:cNvPr id="3075" name="Picture 3"/>
          <p:cNvPicPr>
            <a:picLocks noChangeAspect="1" noChangeArrowheads="1"/>
          </p:cNvPicPr>
          <p:nvPr/>
        </p:nvPicPr>
        <p:blipFill>
          <a:blip r:embed="rId3" cstate="print"/>
          <a:srcRect/>
          <a:stretch>
            <a:fillRect/>
          </a:stretch>
        </p:blipFill>
        <p:spPr bwMode="auto">
          <a:xfrm>
            <a:off x="2706927" y="1092079"/>
            <a:ext cx="5324475" cy="5095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LTE</a:t>
            </a:r>
            <a:r>
              <a:rPr lang="zh-CN" altLang="en-US" dirty="0" smtClean="0"/>
              <a:t>网络</a:t>
            </a:r>
            <a:r>
              <a:rPr lang="en-US" altLang="zh-CN" dirty="0" smtClean="0"/>
              <a:t>DHCP</a:t>
            </a:r>
            <a:r>
              <a:rPr lang="zh-CN" altLang="en-US" dirty="0" smtClean="0"/>
              <a:t>过程</a:t>
            </a:r>
            <a:endParaRPr lang="zh-CN" altLang="en-US" dirty="0"/>
          </a:p>
        </p:txBody>
      </p:sp>
      <p:sp>
        <p:nvSpPr>
          <p:cNvPr id="3" name="内容占位符 2"/>
          <p:cNvSpPr>
            <a:spLocks noGrp="1"/>
          </p:cNvSpPr>
          <p:nvPr>
            <p:ph idx="1"/>
          </p:nvPr>
        </p:nvSpPr>
        <p:spPr/>
        <p:txBody>
          <a:bodyPr/>
          <a:lstStyle/>
          <a:p>
            <a:r>
              <a:rPr lang="zh-CN" altLang="en-US" dirty="0" smtClean="0"/>
              <a:t>层三组网</a:t>
            </a:r>
            <a:endParaRPr lang="en-US" altLang="zh-CN" dirty="0" smtClean="0"/>
          </a:p>
        </p:txBody>
      </p:sp>
      <p:sp>
        <p:nvSpPr>
          <p:cNvPr id="4" name="灯片编号占位符 3"/>
          <p:cNvSpPr>
            <a:spLocks noGrp="1"/>
          </p:cNvSpPr>
          <p:nvPr>
            <p:ph type="sldNum" sz="quarter" idx="10"/>
          </p:nvPr>
        </p:nvSpPr>
        <p:spPr/>
        <p:txBody>
          <a:bodyPr/>
          <a:lstStyle/>
          <a:p>
            <a:r>
              <a:rPr lang="en-US" altLang="zh-CN" smtClean="0">
                <a:solidFill>
                  <a:srgbClr val="000000"/>
                </a:solidFill>
              </a:rPr>
              <a:t>Page</a:t>
            </a:r>
            <a:fld id="{B77D227A-1AE4-4BCD-9973-754D0181BA73}" type="slidenum">
              <a:rPr lang="en-US" altLang="zh-CN" smtClean="0">
                <a:solidFill>
                  <a:srgbClr val="000000"/>
                </a:solidFill>
              </a:rPr>
              <a:pPr/>
              <a:t>138</a:t>
            </a:fld>
            <a:endParaRPr lang="en-US" altLang="zh-CN">
              <a:solidFill>
                <a:srgbClr val="000000"/>
              </a:solidFill>
            </a:endParaRPr>
          </a:p>
        </p:txBody>
      </p:sp>
      <p:pic>
        <p:nvPicPr>
          <p:cNvPr id="566274" name="Picture 2"/>
          <p:cNvPicPr>
            <a:picLocks noChangeAspect="1" noChangeArrowheads="1"/>
          </p:cNvPicPr>
          <p:nvPr/>
        </p:nvPicPr>
        <p:blipFill>
          <a:blip r:embed="rId3" cstate="print"/>
          <a:srcRect/>
          <a:stretch>
            <a:fillRect/>
          </a:stretch>
        </p:blipFill>
        <p:spPr bwMode="auto">
          <a:xfrm>
            <a:off x="2680854" y="1463819"/>
            <a:ext cx="4841112" cy="446592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r>
              <a:rPr lang="zh-CN" altLang="en-US" dirty="0" smtClean="0"/>
              <a:t>端到端故障分段常用定位手段</a:t>
            </a:r>
          </a:p>
        </p:txBody>
      </p:sp>
      <p:sp>
        <p:nvSpPr>
          <p:cNvPr id="24579" name="内容占位符 2"/>
          <p:cNvSpPr>
            <a:spLocks noGrp="1"/>
          </p:cNvSpPr>
          <p:nvPr>
            <p:ph idx="1"/>
          </p:nvPr>
        </p:nvSpPr>
        <p:spPr/>
        <p:txBody>
          <a:bodyPr/>
          <a:lstStyle/>
          <a:p>
            <a:r>
              <a:rPr lang="zh-CN" altLang="zh-CN" dirty="0" smtClean="0"/>
              <a:t>中断故障</a:t>
            </a:r>
          </a:p>
          <a:p>
            <a:pPr lvl="1"/>
            <a:r>
              <a:rPr lang="en-US" altLang="zh-CN" dirty="0" smtClean="0"/>
              <a:t>PING</a:t>
            </a:r>
          </a:p>
          <a:p>
            <a:pPr lvl="1"/>
            <a:r>
              <a:rPr lang="en-US" altLang="zh-CN" dirty="0" err="1" smtClean="0"/>
              <a:t>TraceRT</a:t>
            </a:r>
            <a:endParaRPr lang="en-US" altLang="zh-CN" dirty="0" smtClean="0"/>
          </a:p>
          <a:p>
            <a:pPr lvl="1"/>
            <a:r>
              <a:rPr lang="en-US" altLang="zh-CN" dirty="0" smtClean="0"/>
              <a:t>Wireshark</a:t>
            </a:r>
            <a:r>
              <a:rPr lang="zh-CN" altLang="en-US" dirty="0" smtClean="0"/>
              <a:t>抓包</a:t>
            </a:r>
            <a:endParaRPr lang="en-US" altLang="zh-CN" dirty="0" smtClean="0"/>
          </a:p>
          <a:p>
            <a:pPr marL="301625" lvl="1" indent="-301625">
              <a:buClr>
                <a:srgbClr val="808080"/>
              </a:buClr>
              <a:buSzPct val="60000"/>
              <a:buFont typeface="Wingdings" pitchFamily="2" charset="2"/>
              <a:buChar char="l"/>
            </a:pPr>
            <a:r>
              <a:rPr lang="zh-CN" altLang="zh-CN" sz="2200" dirty="0" smtClean="0">
                <a:cs typeface="+mn-cs"/>
              </a:rPr>
              <a:t>性能故障</a:t>
            </a:r>
          </a:p>
          <a:p>
            <a:pPr lvl="1"/>
            <a:r>
              <a:rPr lang="en-US" altLang="zh-CN" dirty="0" smtClean="0"/>
              <a:t>PING</a:t>
            </a:r>
          </a:p>
          <a:p>
            <a:pPr lvl="1"/>
            <a:r>
              <a:rPr lang="en-US" altLang="zh-CN" dirty="0" smtClean="0"/>
              <a:t>IPPM</a:t>
            </a:r>
          </a:p>
          <a:p>
            <a:pPr lvl="1"/>
            <a:r>
              <a:rPr lang="en-US" altLang="zh-CN" dirty="0" smtClean="0"/>
              <a:t>UDP</a:t>
            </a:r>
            <a:r>
              <a:rPr lang="zh-CN" altLang="zh-CN" dirty="0" smtClean="0"/>
              <a:t>灌包</a:t>
            </a:r>
            <a:r>
              <a:rPr lang="en-US" altLang="zh-CN" dirty="0" smtClean="0"/>
              <a:t>+UDP</a:t>
            </a:r>
            <a:r>
              <a:rPr lang="zh-CN" altLang="en-US" dirty="0" smtClean="0"/>
              <a:t>环回</a:t>
            </a:r>
            <a:endParaRPr lang="en-US" altLang="zh-CN" dirty="0" smtClean="0"/>
          </a:p>
          <a:p>
            <a:pPr lvl="1"/>
            <a:r>
              <a:rPr lang="en-US" altLang="zh-CN" dirty="0" smtClean="0"/>
              <a:t>Wireshark</a:t>
            </a:r>
            <a:r>
              <a:rPr lang="zh-CN" altLang="en-US" dirty="0" smtClean="0"/>
              <a:t>抓包</a:t>
            </a:r>
            <a:endParaRPr lang="en-US" altLang="zh-CN" dirty="0" smtClean="0"/>
          </a:p>
        </p:txBody>
      </p:sp>
      <p:sp>
        <p:nvSpPr>
          <p:cNvPr id="24580" name="灯片编号占位符 3"/>
          <p:cNvSpPr>
            <a:spLocks noGrp="1"/>
          </p:cNvSpPr>
          <p:nvPr>
            <p:ph type="sldNum" sz="quarter" idx="10"/>
          </p:nvPr>
        </p:nvSpPr>
        <p:spPr>
          <a:noFill/>
        </p:spPr>
        <p:txBody>
          <a:bodyPr/>
          <a:lstStyle/>
          <a:p>
            <a:r>
              <a:rPr lang="en-US" altLang="zh-CN" smtClean="0"/>
              <a:t>Page</a:t>
            </a:r>
            <a:fld id="{17FC0B69-AA93-4B72-B57C-43BA9000A7E2}" type="slidenum">
              <a:rPr lang="en-US" altLang="zh-CN" smtClean="0"/>
              <a:pPr/>
              <a:t>13</a:t>
            </a:fld>
            <a:endParaRPr lang="en-US" altLang="zh-CN" smtClean="0"/>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eNodeB</a:t>
            </a:r>
            <a:r>
              <a:rPr lang="zh-CN" altLang="en-US" dirty="0" smtClean="0"/>
              <a:t>自发现</a:t>
            </a:r>
            <a:r>
              <a:rPr lang="en-US" altLang="zh-CN" dirty="0" err="1" smtClean="0"/>
              <a:t>vlan</a:t>
            </a:r>
            <a:endParaRPr lang="zh-CN" altLang="en-US" dirty="0"/>
          </a:p>
        </p:txBody>
      </p:sp>
      <p:sp>
        <p:nvSpPr>
          <p:cNvPr id="4" name="灯片编号占位符 3"/>
          <p:cNvSpPr>
            <a:spLocks noGrp="1"/>
          </p:cNvSpPr>
          <p:nvPr>
            <p:ph type="sldNum" sz="quarter" idx="10"/>
          </p:nvPr>
        </p:nvSpPr>
        <p:spPr/>
        <p:txBody>
          <a:bodyPr/>
          <a:lstStyle/>
          <a:p>
            <a:r>
              <a:rPr lang="en-US" altLang="zh-CN" smtClean="0">
                <a:solidFill>
                  <a:srgbClr val="000000"/>
                </a:solidFill>
              </a:rPr>
              <a:t>Page</a:t>
            </a:r>
            <a:fld id="{B77D227A-1AE4-4BCD-9973-754D0181BA73}" type="slidenum">
              <a:rPr lang="en-US" altLang="zh-CN" smtClean="0">
                <a:solidFill>
                  <a:srgbClr val="000000"/>
                </a:solidFill>
              </a:rPr>
              <a:pPr/>
              <a:t>139</a:t>
            </a:fld>
            <a:endParaRPr lang="en-US" altLang="zh-CN">
              <a:solidFill>
                <a:srgbClr val="000000"/>
              </a:solidFill>
            </a:endParaRPr>
          </a:p>
        </p:txBody>
      </p:sp>
      <p:grpSp>
        <p:nvGrpSpPr>
          <p:cNvPr id="3" name="组合 83"/>
          <p:cNvGrpSpPr/>
          <p:nvPr/>
        </p:nvGrpSpPr>
        <p:grpSpPr>
          <a:xfrm>
            <a:off x="787400" y="1617533"/>
            <a:ext cx="6785693" cy="3106867"/>
            <a:chOff x="1003300" y="2697033"/>
            <a:chExt cx="6785693" cy="3106867"/>
          </a:xfrm>
        </p:grpSpPr>
        <p:cxnSp>
          <p:nvCxnSpPr>
            <p:cNvPr id="10" name="直接连接符 9"/>
            <p:cNvCxnSpPr>
              <a:stCxn id="7" idx="2"/>
            </p:cNvCxnSpPr>
            <p:nvPr/>
          </p:nvCxnSpPr>
          <p:spPr bwMode="auto">
            <a:xfrm>
              <a:off x="2527851" y="3066365"/>
              <a:ext cx="0" cy="2724835"/>
            </a:xfrm>
            <a:prstGeom prst="line">
              <a:avLst/>
            </a:prstGeom>
            <a:solidFill>
              <a:schemeClr val="accent1"/>
            </a:solidFill>
            <a:ln w="12700" cap="flat" cmpd="sng" algn="ctr">
              <a:solidFill>
                <a:schemeClr val="tx1"/>
              </a:solidFill>
              <a:prstDash val="dash"/>
              <a:round/>
              <a:headEnd type="none" w="med" len="med"/>
              <a:tailEnd type="none" w="med" len="med"/>
            </a:ln>
            <a:effectLst/>
          </p:spPr>
        </p:cxnSp>
        <p:sp>
          <p:nvSpPr>
            <p:cNvPr id="7" name="矩形 6"/>
            <p:cNvSpPr/>
            <p:nvPr/>
          </p:nvSpPr>
          <p:spPr bwMode="auto">
            <a:xfrm>
              <a:off x="2159000" y="2789366"/>
              <a:ext cx="737702" cy="276999"/>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spAutoFit/>
            </a:bodyPr>
            <a:lstStyle/>
            <a:p>
              <a:r>
                <a:rPr lang="en-US" altLang="zh-CN" sz="1200" dirty="0" smtClean="0">
                  <a:solidFill>
                    <a:srgbClr val="000000"/>
                  </a:solidFill>
                </a:rPr>
                <a:t>eNodeB</a:t>
              </a:r>
              <a:endParaRPr lang="zh-CN" altLang="en-US" sz="1200" dirty="0" smtClean="0">
                <a:solidFill>
                  <a:srgbClr val="000000"/>
                </a:solidFill>
              </a:endParaRPr>
            </a:p>
          </p:txBody>
        </p:sp>
        <p:sp>
          <p:nvSpPr>
            <p:cNvPr id="8" name="矩形 7"/>
            <p:cNvSpPr/>
            <p:nvPr/>
          </p:nvSpPr>
          <p:spPr bwMode="auto">
            <a:xfrm>
              <a:off x="4520910" y="2697033"/>
              <a:ext cx="1080744" cy="461665"/>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spAutoFit/>
            </a:bodyPr>
            <a:lstStyle/>
            <a:p>
              <a:pPr algn="ctr"/>
              <a:r>
                <a:rPr lang="en-US" altLang="zh-CN" sz="1200" dirty="0" smtClean="0">
                  <a:solidFill>
                    <a:srgbClr val="000000"/>
                  </a:solidFill>
                </a:rPr>
                <a:t>DHCP</a:t>
              </a:r>
              <a:r>
                <a:rPr lang="zh-CN" altLang="en-US" sz="1200" dirty="0" smtClean="0">
                  <a:solidFill>
                    <a:srgbClr val="000000"/>
                  </a:solidFill>
                </a:rPr>
                <a:t>服务器</a:t>
              </a:r>
              <a:endParaRPr lang="en-US" altLang="zh-CN" sz="1200" dirty="0" smtClean="0">
                <a:solidFill>
                  <a:srgbClr val="000000"/>
                </a:solidFill>
              </a:endParaRPr>
            </a:p>
            <a:p>
              <a:pPr algn="ctr"/>
              <a:r>
                <a:rPr lang="en-US" altLang="zh-CN" sz="1200" dirty="0" smtClean="0">
                  <a:solidFill>
                    <a:srgbClr val="000000"/>
                  </a:solidFill>
                </a:rPr>
                <a:t>(U2000</a:t>
              </a:r>
              <a:r>
                <a:rPr lang="zh-CN" altLang="en-US" sz="1200" dirty="0" smtClean="0">
                  <a:solidFill>
                    <a:srgbClr val="000000"/>
                  </a:solidFill>
                </a:rPr>
                <a:t>提供</a:t>
              </a:r>
              <a:r>
                <a:rPr lang="en-US" altLang="zh-CN" sz="1200" dirty="0" smtClean="0">
                  <a:solidFill>
                    <a:srgbClr val="000000"/>
                  </a:solidFill>
                </a:rPr>
                <a:t>)</a:t>
              </a:r>
              <a:endParaRPr lang="zh-CN" altLang="en-US" sz="1200" dirty="0" smtClean="0">
                <a:solidFill>
                  <a:srgbClr val="000000"/>
                </a:solidFill>
              </a:endParaRPr>
            </a:p>
          </p:txBody>
        </p:sp>
        <p:sp>
          <p:nvSpPr>
            <p:cNvPr id="9" name="矩形 8"/>
            <p:cNvSpPr/>
            <p:nvPr/>
          </p:nvSpPr>
          <p:spPr bwMode="auto">
            <a:xfrm>
              <a:off x="7136250" y="2789366"/>
              <a:ext cx="652743" cy="276999"/>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spAutoFit/>
            </a:bodyPr>
            <a:lstStyle/>
            <a:p>
              <a:r>
                <a:rPr lang="en-US" altLang="zh-CN" sz="1200" dirty="0" smtClean="0">
                  <a:solidFill>
                    <a:srgbClr val="000000"/>
                  </a:solidFill>
                </a:rPr>
                <a:t>U2000</a:t>
              </a:r>
              <a:endParaRPr lang="zh-CN" altLang="en-US" sz="1200" dirty="0" smtClean="0">
                <a:solidFill>
                  <a:srgbClr val="000000"/>
                </a:solidFill>
              </a:endParaRPr>
            </a:p>
          </p:txBody>
        </p:sp>
        <p:sp>
          <p:nvSpPr>
            <p:cNvPr id="16" name="矩形 15"/>
            <p:cNvSpPr/>
            <p:nvPr/>
          </p:nvSpPr>
          <p:spPr bwMode="auto">
            <a:xfrm>
              <a:off x="2474152" y="3492500"/>
              <a:ext cx="107399" cy="254000"/>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smtClean="0">
                <a:solidFill>
                  <a:srgbClr val="000000"/>
                </a:solidFill>
              </a:endParaRPr>
            </a:p>
          </p:txBody>
        </p:sp>
        <p:sp>
          <p:nvSpPr>
            <p:cNvPr id="17" name="矩形 16"/>
            <p:cNvSpPr/>
            <p:nvPr/>
          </p:nvSpPr>
          <p:spPr bwMode="auto">
            <a:xfrm>
              <a:off x="2474152" y="4686300"/>
              <a:ext cx="107399" cy="254000"/>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smtClean="0">
                <a:solidFill>
                  <a:srgbClr val="000000"/>
                </a:solidFill>
              </a:endParaRPr>
            </a:p>
          </p:txBody>
        </p:sp>
        <p:cxnSp>
          <p:nvCxnSpPr>
            <p:cNvPr id="20" name="直接箭头连接符 19"/>
            <p:cNvCxnSpPr>
              <a:stCxn id="17" idx="3"/>
              <a:endCxn id="21" idx="1"/>
            </p:cNvCxnSpPr>
            <p:nvPr/>
          </p:nvCxnSpPr>
          <p:spPr bwMode="auto">
            <a:xfrm>
              <a:off x="2581551" y="4813300"/>
              <a:ext cx="2426032" cy="0"/>
            </a:xfrm>
            <a:prstGeom prst="straightConnector1">
              <a:avLst/>
            </a:prstGeom>
            <a:solidFill>
              <a:schemeClr val="accent1"/>
            </a:solidFill>
            <a:ln w="12700" cap="flat" cmpd="sng" algn="ctr">
              <a:solidFill>
                <a:schemeClr val="tx1"/>
              </a:solidFill>
              <a:prstDash val="solid"/>
              <a:round/>
              <a:headEnd type="triangle" w="med" len="med"/>
              <a:tailEnd type="triangle"/>
            </a:ln>
            <a:effectLst/>
          </p:spPr>
        </p:cxnSp>
        <p:sp>
          <p:nvSpPr>
            <p:cNvPr id="25" name="矩形 24"/>
            <p:cNvSpPr/>
            <p:nvPr/>
          </p:nvSpPr>
          <p:spPr bwMode="auto">
            <a:xfrm>
              <a:off x="2474152" y="4076700"/>
              <a:ext cx="107399" cy="254000"/>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smtClean="0">
                <a:solidFill>
                  <a:srgbClr val="000000"/>
                </a:solidFill>
              </a:endParaRPr>
            </a:p>
          </p:txBody>
        </p:sp>
        <p:cxnSp>
          <p:nvCxnSpPr>
            <p:cNvPr id="58" name="直接箭头连接符 57"/>
            <p:cNvCxnSpPr>
              <a:stCxn id="22" idx="1"/>
              <a:endCxn id="73" idx="3"/>
            </p:cNvCxnSpPr>
            <p:nvPr/>
          </p:nvCxnSpPr>
          <p:spPr bwMode="auto">
            <a:xfrm flipH="1">
              <a:off x="2581551" y="5435600"/>
              <a:ext cx="4817061" cy="0"/>
            </a:xfrm>
            <a:prstGeom prst="straightConnector1">
              <a:avLst/>
            </a:prstGeom>
            <a:solidFill>
              <a:schemeClr val="accent1"/>
            </a:solidFill>
            <a:ln w="12700" cap="flat" cmpd="sng" algn="ctr">
              <a:solidFill>
                <a:schemeClr val="tx1"/>
              </a:solidFill>
              <a:prstDash val="solid"/>
              <a:round/>
              <a:headEnd type="triangle" w="med" len="med"/>
              <a:tailEnd type="triangle"/>
            </a:ln>
            <a:effectLst/>
          </p:spPr>
        </p:cxnSp>
        <p:sp>
          <p:nvSpPr>
            <p:cNvPr id="43" name="TextBox 42"/>
            <p:cNvSpPr txBox="1"/>
            <p:nvPr/>
          </p:nvSpPr>
          <p:spPr>
            <a:xfrm>
              <a:off x="1003300" y="3162300"/>
              <a:ext cx="1236236" cy="276999"/>
            </a:xfrm>
            <a:prstGeom prst="rect">
              <a:avLst/>
            </a:prstGeom>
            <a:noFill/>
          </p:spPr>
          <p:txBody>
            <a:bodyPr wrap="none" rtlCol="0" anchor="ctr" anchorCtr="0">
              <a:spAutoFit/>
            </a:bodyPr>
            <a:lstStyle/>
            <a:p>
              <a:r>
                <a:rPr lang="en-US" altLang="zh-CN" sz="1200" dirty="0" smtClean="0">
                  <a:solidFill>
                    <a:srgbClr val="000000"/>
                  </a:solidFill>
                </a:rPr>
                <a:t>1.</a:t>
              </a:r>
              <a:r>
                <a:rPr lang="zh-CN" altLang="en-US" sz="1200" dirty="0" smtClean="0">
                  <a:solidFill>
                    <a:srgbClr val="000000"/>
                  </a:solidFill>
                </a:rPr>
                <a:t>基站上电自检</a:t>
              </a:r>
              <a:endParaRPr lang="zh-CN" altLang="en-US" sz="1200" dirty="0">
                <a:solidFill>
                  <a:srgbClr val="000000"/>
                </a:solidFill>
              </a:endParaRPr>
            </a:p>
          </p:txBody>
        </p:sp>
        <p:sp>
          <p:nvSpPr>
            <p:cNvPr id="44" name="TextBox 43"/>
            <p:cNvSpPr txBox="1"/>
            <p:nvPr/>
          </p:nvSpPr>
          <p:spPr>
            <a:xfrm>
              <a:off x="1219200" y="3743067"/>
              <a:ext cx="1021433" cy="461665"/>
            </a:xfrm>
            <a:prstGeom prst="rect">
              <a:avLst/>
            </a:prstGeom>
            <a:noFill/>
          </p:spPr>
          <p:txBody>
            <a:bodyPr wrap="none" rtlCol="0" anchor="ctr" anchorCtr="0">
              <a:spAutoFit/>
            </a:bodyPr>
            <a:lstStyle/>
            <a:p>
              <a:pPr algn="ctr"/>
              <a:r>
                <a:rPr lang="en-US" altLang="zh-CN" sz="1200" dirty="0" smtClean="0">
                  <a:solidFill>
                    <a:srgbClr val="000000"/>
                  </a:solidFill>
                </a:rPr>
                <a:t>2.VLAN</a:t>
              </a:r>
              <a:r>
                <a:rPr lang="zh-CN" altLang="en-US" sz="1200" dirty="0" smtClean="0">
                  <a:solidFill>
                    <a:srgbClr val="000000"/>
                  </a:solidFill>
                </a:rPr>
                <a:t>学习</a:t>
              </a:r>
              <a:endParaRPr lang="en-US" altLang="zh-CN" sz="1200" dirty="0" smtClean="0">
                <a:solidFill>
                  <a:srgbClr val="000000"/>
                </a:solidFill>
              </a:endParaRPr>
            </a:p>
            <a:p>
              <a:pPr algn="ctr"/>
              <a:r>
                <a:rPr lang="en-US" altLang="zh-CN" sz="1200" dirty="0" smtClean="0">
                  <a:solidFill>
                    <a:srgbClr val="000000"/>
                  </a:solidFill>
                </a:rPr>
                <a:t>(VLAN</a:t>
              </a:r>
              <a:r>
                <a:rPr lang="zh-CN" altLang="en-US" sz="1200" dirty="0" smtClean="0">
                  <a:solidFill>
                    <a:srgbClr val="000000"/>
                  </a:solidFill>
                </a:rPr>
                <a:t>组网</a:t>
              </a:r>
              <a:r>
                <a:rPr lang="en-US" altLang="zh-CN" sz="1200" dirty="0" smtClean="0">
                  <a:solidFill>
                    <a:srgbClr val="000000"/>
                  </a:solidFill>
                </a:rPr>
                <a:t>)</a:t>
              </a:r>
              <a:endParaRPr lang="zh-CN" altLang="en-US" sz="1200" dirty="0">
                <a:solidFill>
                  <a:srgbClr val="000000"/>
                </a:solidFill>
              </a:endParaRPr>
            </a:p>
          </p:txBody>
        </p:sp>
        <p:sp>
          <p:nvSpPr>
            <p:cNvPr id="45" name="TextBox 44"/>
            <p:cNvSpPr txBox="1"/>
            <p:nvPr/>
          </p:nvSpPr>
          <p:spPr>
            <a:xfrm>
              <a:off x="3987800" y="5156200"/>
              <a:ext cx="1798890" cy="276999"/>
            </a:xfrm>
            <a:prstGeom prst="rect">
              <a:avLst/>
            </a:prstGeom>
            <a:noFill/>
          </p:spPr>
          <p:txBody>
            <a:bodyPr wrap="none" rtlCol="0" anchor="ctr" anchorCtr="0">
              <a:spAutoFit/>
            </a:bodyPr>
            <a:lstStyle/>
            <a:p>
              <a:r>
                <a:rPr lang="en-US" altLang="zh-CN" sz="1200" dirty="0" smtClean="0">
                  <a:solidFill>
                    <a:srgbClr val="000000"/>
                  </a:solidFill>
                </a:rPr>
                <a:t>4.</a:t>
              </a:r>
              <a:r>
                <a:rPr lang="zh-CN" altLang="en-US" sz="1200" dirty="0" smtClean="0">
                  <a:solidFill>
                    <a:srgbClr val="000000"/>
                  </a:solidFill>
                </a:rPr>
                <a:t>与</a:t>
              </a:r>
              <a:r>
                <a:rPr lang="en-US" altLang="zh-CN" sz="1200" dirty="0" smtClean="0">
                  <a:solidFill>
                    <a:srgbClr val="000000"/>
                  </a:solidFill>
                </a:rPr>
                <a:t>U2000</a:t>
              </a:r>
              <a:r>
                <a:rPr lang="zh-CN" altLang="en-US" sz="1200" dirty="0" smtClean="0">
                  <a:solidFill>
                    <a:srgbClr val="000000"/>
                  </a:solidFill>
                </a:rPr>
                <a:t>建立</a:t>
              </a:r>
              <a:r>
                <a:rPr lang="en-US" altLang="zh-CN" sz="1200" dirty="0" smtClean="0">
                  <a:solidFill>
                    <a:srgbClr val="000000"/>
                  </a:solidFill>
                </a:rPr>
                <a:t>OM</a:t>
              </a:r>
              <a:r>
                <a:rPr lang="zh-CN" altLang="en-US" sz="1200" dirty="0" smtClean="0">
                  <a:solidFill>
                    <a:srgbClr val="000000"/>
                  </a:solidFill>
                </a:rPr>
                <a:t>链路</a:t>
              </a:r>
              <a:endParaRPr lang="zh-CN" altLang="en-US" sz="1200" dirty="0">
                <a:solidFill>
                  <a:srgbClr val="000000"/>
                </a:solidFill>
              </a:endParaRPr>
            </a:p>
          </p:txBody>
        </p:sp>
        <p:cxnSp>
          <p:nvCxnSpPr>
            <p:cNvPr id="66" name="形状 65"/>
            <p:cNvCxnSpPr/>
            <p:nvPr/>
          </p:nvCxnSpPr>
          <p:spPr bwMode="auto">
            <a:xfrm rot="5400000">
              <a:off x="2335628" y="3300827"/>
              <a:ext cx="330197" cy="53148"/>
            </a:xfrm>
            <a:prstGeom prst="bentConnector4">
              <a:avLst>
                <a:gd name="adj1" fmla="val -1"/>
                <a:gd name="adj2" fmla="val 530120"/>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71" name="形状 70"/>
            <p:cNvCxnSpPr/>
            <p:nvPr/>
          </p:nvCxnSpPr>
          <p:spPr bwMode="auto">
            <a:xfrm rot="5400000">
              <a:off x="2335628" y="3885028"/>
              <a:ext cx="330197" cy="53148"/>
            </a:xfrm>
            <a:prstGeom prst="bentConnector4">
              <a:avLst>
                <a:gd name="adj1" fmla="val -1"/>
                <a:gd name="adj2" fmla="val 530120"/>
              </a:avLst>
            </a:prstGeom>
            <a:solidFill>
              <a:schemeClr val="accent1"/>
            </a:solidFill>
            <a:ln w="12700" cap="flat" cmpd="sng" algn="ctr">
              <a:solidFill>
                <a:schemeClr val="tx1"/>
              </a:solidFill>
              <a:prstDash val="solid"/>
              <a:round/>
              <a:headEnd type="none" w="med" len="med"/>
              <a:tailEnd type="triangle" w="med" len="med"/>
            </a:ln>
            <a:effectLst/>
          </p:spPr>
        </p:cxnSp>
        <p:sp>
          <p:nvSpPr>
            <p:cNvPr id="73" name="矩形 72"/>
            <p:cNvSpPr/>
            <p:nvPr/>
          </p:nvSpPr>
          <p:spPr bwMode="auto">
            <a:xfrm>
              <a:off x="2474152" y="5308600"/>
              <a:ext cx="107399" cy="254000"/>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smtClean="0">
                <a:solidFill>
                  <a:srgbClr val="000000"/>
                </a:solidFill>
              </a:endParaRPr>
            </a:p>
          </p:txBody>
        </p:sp>
        <p:cxnSp>
          <p:nvCxnSpPr>
            <p:cNvPr id="74" name="直接连接符 73"/>
            <p:cNvCxnSpPr>
              <a:stCxn id="8" idx="2"/>
            </p:cNvCxnSpPr>
            <p:nvPr/>
          </p:nvCxnSpPr>
          <p:spPr bwMode="auto">
            <a:xfrm>
              <a:off x="5061282" y="3158698"/>
              <a:ext cx="1" cy="2632502"/>
            </a:xfrm>
            <a:prstGeom prst="line">
              <a:avLst/>
            </a:prstGeom>
            <a:solidFill>
              <a:schemeClr val="accent1"/>
            </a:solidFill>
            <a:ln w="12700" cap="flat" cmpd="sng" algn="ctr">
              <a:solidFill>
                <a:schemeClr val="tx1"/>
              </a:solidFill>
              <a:prstDash val="dash"/>
              <a:round/>
              <a:headEnd type="none" w="med" len="med"/>
              <a:tailEnd type="none" w="med" len="med"/>
            </a:ln>
            <a:effectLst/>
          </p:spPr>
        </p:cxnSp>
        <p:cxnSp>
          <p:nvCxnSpPr>
            <p:cNvPr id="79" name="直接连接符 78"/>
            <p:cNvCxnSpPr>
              <a:stCxn id="9" idx="2"/>
            </p:cNvCxnSpPr>
            <p:nvPr/>
          </p:nvCxnSpPr>
          <p:spPr bwMode="auto">
            <a:xfrm>
              <a:off x="7462622" y="3066365"/>
              <a:ext cx="13060" cy="2737535"/>
            </a:xfrm>
            <a:prstGeom prst="line">
              <a:avLst/>
            </a:prstGeom>
            <a:solidFill>
              <a:schemeClr val="accent1"/>
            </a:solidFill>
            <a:ln w="12700" cap="flat" cmpd="sng" algn="ctr">
              <a:solidFill>
                <a:schemeClr val="tx1"/>
              </a:solidFill>
              <a:prstDash val="dash"/>
              <a:round/>
              <a:headEnd type="none" w="med" len="med"/>
              <a:tailEnd type="none" w="med" len="med"/>
            </a:ln>
            <a:effectLst/>
          </p:spPr>
        </p:cxnSp>
        <p:sp>
          <p:nvSpPr>
            <p:cNvPr id="81" name="TextBox 80"/>
            <p:cNvSpPr txBox="1"/>
            <p:nvPr/>
          </p:nvSpPr>
          <p:spPr>
            <a:xfrm>
              <a:off x="2806700" y="4533900"/>
              <a:ext cx="1516762" cy="276999"/>
            </a:xfrm>
            <a:prstGeom prst="rect">
              <a:avLst/>
            </a:prstGeom>
            <a:noFill/>
          </p:spPr>
          <p:txBody>
            <a:bodyPr wrap="none" rtlCol="0" anchor="ctr" anchorCtr="0">
              <a:spAutoFit/>
            </a:bodyPr>
            <a:lstStyle/>
            <a:p>
              <a:r>
                <a:rPr lang="en-US" altLang="zh-CN" sz="1200" dirty="0" smtClean="0">
                  <a:solidFill>
                    <a:srgbClr val="000000"/>
                  </a:solidFill>
                </a:rPr>
                <a:t>3.DHCP</a:t>
              </a:r>
              <a:r>
                <a:rPr lang="zh-CN" altLang="en-US" sz="1200" dirty="0" smtClean="0">
                  <a:solidFill>
                    <a:srgbClr val="000000"/>
                  </a:solidFill>
                </a:rPr>
                <a:t>请求和响应</a:t>
              </a:r>
              <a:endParaRPr lang="zh-CN" altLang="en-US" sz="1200" dirty="0">
                <a:solidFill>
                  <a:srgbClr val="000000"/>
                </a:solidFill>
              </a:endParaRPr>
            </a:p>
          </p:txBody>
        </p:sp>
        <p:sp>
          <p:nvSpPr>
            <p:cNvPr id="22" name="矩形 21"/>
            <p:cNvSpPr/>
            <p:nvPr/>
          </p:nvSpPr>
          <p:spPr bwMode="auto">
            <a:xfrm>
              <a:off x="7398612" y="5308600"/>
              <a:ext cx="107399" cy="254000"/>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smtClean="0">
                <a:solidFill>
                  <a:srgbClr val="000000"/>
                </a:solidFill>
              </a:endParaRPr>
            </a:p>
          </p:txBody>
        </p:sp>
        <p:sp>
          <p:nvSpPr>
            <p:cNvPr id="21" name="矩形 20"/>
            <p:cNvSpPr/>
            <p:nvPr/>
          </p:nvSpPr>
          <p:spPr bwMode="auto">
            <a:xfrm>
              <a:off x="5007583" y="4686300"/>
              <a:ext cx="107399" cy="254000"/>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smtClean="0">
                <a:solidFill>
                  <a:srgbClr val="000000"/>
                </a:solidFill>
              </a:endParaRPr>
            </a:p>
          </p:txBody>
        </p:sp>
      </p:grpSp>
      <p:sp>
        <p:nvSpPr>
          <p:cNvPr id="85" name="TextBox 84"/>
          <p:cNvSpPr txBox="1"/>
          <p:nvPr/>
        </p:nvSpPr>
        <p:spPr>
          <a:xfrm>
            <a:off x="1168400" y="5051911"/>
            <a:ext cx="6213560" cy="307777"/>
          </a:xfrm>
          <a:prstGeom prst="rect">
            <a:avLst/>
          </a:prstGeom>
          <a:noFill/>
        </p:spPr>
        <p:txBody>
          <a:bodyPr wrap="none" rtlCol="0" anchor="ctr" anchorCtr="0">
            <a:spAutoFit/>
          </a:bodyPr>
          <a:lstStyle/>
          <a:p>
            <a:r>
              <a:rPr lang="en-US" altLang="zh-CN" sz="1400" dirty="0" smtClean="0">
                <a:solidFill>
                  <a:srgbClr val="000000"/>
                </a:solidFill>
              </a:rPr>
              <a:t>VLAN</a:t>
            </a:r>
            <a:r>
              <a:rPr lang="zh-CN" altLang="en-US" sz="1400" dirty="0" smtClean="0">
                <a:solidFill>
                  <a:srgbClr val="000000"/>
                </a:solidFill>
              </a:rPr>
              <a:t>扫描：基站主动去扫描</a:t>
            </a:r>
            <a:r>
              <a:rPr lang="en-US" altLang="zh-CN" sz="1400" dirty="0" smtClean="0">
                <a:solidFill>
                  <a:srgbClr val="000000"/>
                </a:solidFill>
              </a:rPr>
              <a:t>0~4095</a:t>
            </a:r>
            <a:r>
              <a:rPr lang="zh-CN" altLang="en-US" sz="1400" dirty="0" smtClean="0">
                <a:solidFill>
                  <a:srgbClr val="000000"/>
                </a:solidFill>
              </a:rPr>
              <a:t>获取</a:t>
            </a:r>
            <a:r>
              <a:rPr lang="en-US" altLang="zh-CN" sz="1400" dirty="0" smtClean="0">
                <a:solidFill>
                  <a:srgbClr val="000000"/>
                </a:solidFill>
              </a:rPr>
              <a:t>VLAN</a:t>
            </a:r>
            <a:r>
              <a:rPr lang="zh-CN" altLang="en-US" sz="1400" dirty="0" smtClean="0">
                <a:solidFill>
                  <a:srgbClr val="000000"/>
                </a:solidFill>
              </a:rPr>
              <a:t>信息，主要用于安全组网场景</a:t>
            </a:r>
            <a:endParaRPr lang="zh-CN" altLang="en-US" sz="1400" dirty="0">
              <a:solidFill>
                <a:srgbClr val="000000"/>
              </a:solidFill>
            </a:endParaRPr>
          </a:p>
        </p:txBody>
      </p:sp>
      <p:sp>
        <p:nvSpPr>
          <p:cNvPr id="86" name="TextBox 85"/>
          <p:cNvSpPr txBox="1"/>
          <p:nvPr/>
        </p:nvSpPr>
        <p:spPr>
          <a:xfrm>
            <a:off x="1168400" y="5483711"/>
            <a:ext cx="6848350" cy="307777"/>
          </a:xfrm>
          <a:prstGeom prst="rect">
            <a:avLst/>
          </a:prstGeom>
          <a:noFill/>
        </p:spPr>
        <p:txBody>
          <a:bodyPr wrap="none" rtlCol="0" anchor="ctr" anchorCtr="0">
            <a:spAutoFit/>
          </a:bodyPr>
          <a:lstStyle/>
          <a:p>
            <a:r>
              <a:rPr lang="en-US" altLang="zh-CN" sz="1400" dirty="0" smtClean="0">
                <a:solidFill>
                  <a:srgbClr val="000000"/>
                </a:solidFill>
              </a:rPr>
              <a:t>VLAN</a:t>
            </a:r>
            <a:r>
              <a:rPr lang="zh-CN" altLang="en-US" sz="1400" dirty="0" smtClean="0">
                <a:solidFill>
                  <a:srgbClr val="000000"/>
                </a:solidFill>
              </a:rPr>
              <a:t>探测：</a:t>
            </a:r>
            <a:r>
              <a:rPr lang="en-US" altLang="zh-CN" sz="1400" dirty="0" smtClean="0">
                <a:solidFill>
                  <a:srgbClr val="000000"/>
                </a:solidFill>
              </a:rPr>
              <a:t>OMC</a:t>
            </a:r>
            <a:r>
              <a:rPr lang="zh-CN" altLang="en-US" sz="1400" dirty="0" smtClean="0">
                <a:solidFill>
                  <a:srgbClr val="000000"/>
                </a:solidFill>
              </a:rPr>
              <a:t>启动，向规划好的</a:t>
            </a:r>
            <a:r>
              <a:rPr lang="en-US" altLang="zh-CN" sz="1400" dirty="0" err="1" smtClean="0">
                <a:solidFill>
                  <a:srgbClr val="000000"/>
                </a:solidFill>
              </a:rPr>
              <a:t>eNB</a:t>
            </a:r>
            <a:r>
              <a:rPr lang="zh-CN" altLang="en-US" sz="1400" dirty="0" smtClean="0">
                <a:solidFill>
                  <a:srgbClr val="000000"/>
                </a:solidFill>
              </a:rPr>
              <a:t> </a:t>
            </a:r>
            <a:r>
              <a:rPr lang="en-US" altLang="zh-CN" sz="1400" dirty="0" smtClean="0">
                <a:solidFill>
                  <a:srgbClr val="000000"/>
                </a:solidFill>
              </a:rPr>
              <a:t>IP</a:t>
            </a:r>
            <a:r>
              <a:rPr lang="zh-CN" altLang="en-US" sz="1400" dirty="0" smtClean="0">
                <a:solidFill>
                  <a:srgbClr val="000000"/>
                </a:solidFill>
              </a:rPr>
              <a:t>地址发探测报文，主用于非安全组网场景</a:t>
            </a:r>
            <a:endParaRPr lang="zh-CN" altLang="en-US" sz="1400" dirty="0">
              <a:solidFill>
                <a:srgbClr val="000000"/>
              </a:solidFill>
            </a:endParaRPr>
          </a:p>
        </p:txBody>
      </p:sp>
      <p:sp>
        <p:nvSpPr>
          <p:cNvPr id="87" name="左大括号 86"/>
          <p:cNvSpPr/>
          <p:nvPr/>
        </p:nvSpPr>
        <p:spPr bwMode="auto">
          <a:xfrm>
            <a:off x="1041400" y="5124450"/>
            <a:ext cx="114300" cy="546100"/>
          </a:xfrm>
          <a:prstGeom prst="leftBrac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smtClean="0">
              <a:solidFill>
                <a:srgbClr val="000000"/>
              </a:solidFill>
            </a:endParaRPr>
          </a:p>
        </p:txBody>
      </p:sp>
      <p:sp>
        <p:nvSpPr>
          <p:cNvPr id="88" name="任意多边形 87"/>
          <p:cNvSpPr/>
          <p:nvPr/>
        </p:nvSpPr>
        <p:spPr bwMode="auto">
          <a:xfrm>
            <a:off x="657225" y="2867025"/>
            <a:ext cx="409575" cy="2524125"/>
          </a:xfrm>
          <a:custGeom>
            <a:avLst/>
            <a:gdLst>
              <a:gd name="connsiteX0" fmla="*/ 373062 w 373062"/>
              <a:gd name="connsiteY0" fmla="*/ 0 h 2524125"/>
              <a:gd name="connsiteX1" fmla="*/ 49212 w 373062"/>
              <a:gd name="connsiteY1" fmla="*/ 742950 h 2524125"/>
              <a:gd name="connsiteX2" fmla="*/ 77787 w 373062"/>
              <a:gd name="connsiteY2" fmla="*/ 2066925 h 2524125"/>
              <a:gd name="connsiteX3" fmla="*/ 344487 w 373062"/>
              <a:gd name="connsiteY3" fmla="*/ 2524125 h 2524125"/>
            </a:gdLst>
            <a:ahLst/>
            <a:cxnLst>
              <a:cxn ang="0">
                <a:pos x="connsiteX0" y="connsiteY0"/>
              </a:cxn>
              <a:cxn ang="0">
                <a:pos x="connsiteX1" y="connsiteY1"/>
              </a:cxn>
              <a:cxn ang="0">
                <a:pos x="connsiteX2" y="connsiteY2"/>
              </a:cxn>
              <a:cxn ang="0">
                <a:pos x="connsiteX3" y="connsiteY3"/>
              </a:cxn>
            </a:cxnLst>
            <a:rect l="l" t="t" r="r" b="b"/>
            <a:pathLst>
              <a:path w="373062" h="2524125">
                <a:moveTo>
                  <a:pt x="373062" y="0"/>
                </a:moveTo>
                <a:cubicBezTo>
                  <a:pt x="235743" y="199231"/>
                  <a:pt x="98424" y="398463"/>
                  <a:pt x="49212" y="742950"/>
                </a:cubicBezTo>
                <a:cubicBezTo>
                  <a:pt x="0" y="1087437"/>
                  <a:pt x="28574" y="1770062"/>
                  <a:pt x="77787" y="2066925"/>
                </a:cubicBezTo>
                <a:cubicBezTo>
                  <a:pt x="127000" y="2363788"/>
                  <a:pt x="235743" y="2443956"/>
                  <a:pt x="344487" y="2524125"/>
                </a:cubicBezTo>
              </a:path>
            </a:pathLst>
          </a:custGeom>
          <a:noFill/>
          <a:ln w="12700" cap="flat" cmpd="sng" algn="ctr">
            <a:solidFill>
              <a:schemeClr val="tx1"/>
            </a:solidFill>
            <a:prstDash val="dash"/>
            <a:round/>
            <a:headEnd type="oval" w="sm" len="sm"/>
            <a:tailEnd type="triangle" w="med" len="med"/>
          </a:ln>
          <a:effectLst/>
        </p:spPr>
        <p:txBody>
          <a:bodyPr vert="horz" wrap="square" lIns="91440" tIns="45720" rIns="91440" bIns="45720" numCol="1" rtlCol="0" anchor="t" anchorCtr="0" compatLnSpc="1">
            <a:prstTxWarp prst="textNoShape">
              <a:avLst/>
            </a:prstTxWarp>
          </a:bodyPr>
          <a:lstStyle/>
          <a:p>
            <a:endParaRPr lang="zh-CN" altLang="en-US" smtClean="0">
              <a:solidFill>
                <a:srgbClr val="000000"/>
              </a:solidFill>
            </a:endParaRP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eNodeB</a:t>
            </a:r>
            <a:r>
              <a:rPr lang="zh-CN" altLang="en-US" dirty="0" smtClean="0"/>
              <a:t>自发现</a:t>
            </a:r>
            <a:r>
              <a:rPr lang="en-US" altLang="zh-CN" dirty="0" smtClean="0"/>
              <a:t>-</a:t>
            </a:r>
            <a:r>
              <a:rPr lang="en-US" altLang="zh-CN" dirty="0" err="1" smtClean="0"/>
              <a:t>Vlan</a:t>
            </a:r>
            <a:r>
              <a:rPr lang="zh-CN" altLang="en-US" dirty="0" smtClean="0"/>
              <a:t>探测</a:t>
            </a:r>
            <a:endParaRPr lang="zh-CN" altLang="en-US" dirty="0"/>
          </a:p>
        </p:txBody>
      </p:sp>
      <p:sp>
        <p:nvSpPr>
          <p:cNvPr id="4" name="灯片编号占位符 3"/>
          <p:cNvSpPr>
            <a:spLocks noGrp="1"/>
          </p:cNvSpPr>
          <p:nvPr>
            <p:ph type="sldNum" sz="quarter" idx="10"/>
          </p:nvPr>
        </p:nvSpPr>
        <p:spPr/>
        <p:txBody>
          <a:bodyPr/>
          <a:lstStyle/>
          <a:p>
            <a:r>
              <a:rPr lang="en-US" altLang="zh-CN" smtClean="0">
                <a:solidFill>
                  <a:srgbClr val="000000"/>
                </a:solidFill>
              </a:rPr>
              <a:t>Page</a:t>
            </a:r>
            <a:fld id="{B77D227A-1AE4-4BCD-9973-754D0181BA73}" type="slidenum">
              <a:rPr lang="en-US" altLang="zh-CN" smtClean="0">
                <a:solidFill>
                  <a:srgbClr val="000000"/>
                </a:solidFill>
              </a:rPr>
              <a:pPr/>
              <a:t>140</a:t>
            </a:fld>
            <a:endParaRPr lang="en-US" altLang="zh-CN">
              <a:solidFill>
                <a:srgbClr val="000000"/>
              </a:solidFill>
            </a:endParaRPr>
          </a:p>
        </p:txBody>
      </p:sp>
      <p:grpSp>
        <p:nvGrpSpPr>
          <p:cNvPr id="3" name="组合 138"/>
          <p:cNvGrpSpPr/>
          <p:nvPr/>
        </p:nvGrpSpPr>
        <p:grpSpPr>
          <a:xfrm>
            <a:off x="901700" y="1151066"/>
            <a:ext cx="7933601" cy="5069533"/>
            <a:chOff x="901700" y="1151066"/>
            <a:chExt cx="7933601" cy="5069533"/>
          </a:xfrm>
        </p:grpSpPr>
        <p:sp>
          <p:nvSpPr>
            <p:cNvPr id="5" name="矩形 4"/>
            <p:cNvSpPr/>
            <p:nvPr/>
          </p:nvSpPr>
          <p:spPr bwMode="auto">
            <a:xfrm>
              <a:off x="901700" y="1151066"/>
              <a:ext cx="737702" cy="276999"/>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spAutoFit/>
            </a:bodyPr>
            <a:lstStyle/>
            <a:p>
              <a:r>
                <a:rPr lang="en-US" altLang="zh-CN" sz="1200" u="sng" dirty="0" smtClean="0">
                  <a:solidFill>
                    <a:srgbClr val="000000"/>
                  </a:solidFill>
                </a:rPr>
                <a:t>eNodeB</a:t>
              </a:r>
              <a:endParaRPr lang="zh-CN" altLang="en-US" sz="1200" u="sng" dirty="0" smtClean="0">
                <a:solidFill>
                  <a:srgbClr val="000000"/>
                </a:solidFill>
              </a:endParaRPr>
            </a:p>
          </p:txBody>
        </p:sp>
        <p:sp>
          <p:nvSpPr>
            <p:cNvPr id="6" name="矩形 5"/>
            <p:cNvSpPr/>
            <p:nvPr/>
          </p:nvSpPr>
          <p:spPr bwMode="auto">
            <a:xfrm>
              <a:off x="3732890" y="1151066"/>
              <a:ext cx="1438022" cy="276999"/>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spAutoFit/>
            </a:bodyPr>
            <a:lstStyle/>
            <a:p>
              <a:r>
                <a:rPr lang="en-US" altLang="zh-CN" sz="1200" u="sng" dirty="0" smtClean="0">
                  <a:solidFill>
                    <a:srgbClr val="000000"/>
                  </a:solidFill>
                </a:rPr>
                <a:t>RELAY(</a:t>
              </a:r>
              <a:r>
                <a:rPr lang="zh-CN" altLang="en-US" sz="1200" u="sng" dirty="0" smtClean="0">
                  <a:solidFill>
                    <a:srgbClr val="000000"/>
                  </a:solidFill>
                </a:rPr>
                <a:t>交换</a:t>
              </a:r>
              <a:r>
                <a:rPr lang="en-US" altLang="zh-CN" sz="1200" u="sng" dirty="0" smtClean="0">
                  <a:solidFill>
                    <a:srgbClr val="000000"/>
                  </a:solidFill>
                </a:rPr>
                <a:t>/</a:t>
              </a:r>
              <a:r>
                <a:rPr lang="zh-CN" altLang="en-US" sz="1200" u="sng" dirty="0" smtClean="0">
                  <a:solidFill>
                    <a:srgbClr val="000000"/>
                  </a:solidFill>
                </a:rPr>
                <a:t>路由</a:t>
              </a:r>
              <a:r>
                <a:rPr lang="en-US" altLang="zh-CN" sz="1200" u="sng" dirty="0" smtClean="0">
                  <a:solidFill>
                    <a:srgbClr val="000000"/>
                  </a:solidFill>
                </a:rPr>
                <a:t>)</a:t>
              </a:r>
              <a:endParaRPr lang="zh-CN" altLang="en-US" sz="1200" u="sng" dirty="0" smtClean="0">
                <a:solidFill>
                  <a:srgbClr val="000000"/>
                </a:solidFill>
              </a:endParaRPr>
            </a:p>
          </p:txBody>
        </p:sp>
        <p:sp>
          <p:nvSpPr>
            <p:cNvPr id="7" name="矩形 6"/>
            <p:cNvSpPr/>
            <p:nvPr/>
          </p:nvSpPr>
          <p:spPr bwMode="auto">
            <a:xfrm>
              <a:off x="6528654" y="1151066"/>
              <a:ext cx="652743" cy="276999"/>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spAutoFit/>
            </a:bodyPr>
            <a:lstStyle/>
            <a:p>
              <a:pPr algn="ctr"/>
              <a:r>
                <a:rPr lang="en-US" altLang="zh-CN" sz="1200" u="sng" dirty="0" smtClean="0">
                  <a:solidFill>
                    <a:srgbClr val="000000"/>
                  </a:solidFill>
                </a:rPr>
                <a:t>U2000</a:t>
              </a:r>
              <a:endParaRPr lang="zh-CN" altLang="en-US" sz="1200" u="sng" dirty="0" smtClean="0">
                <a:solidFill>
                  <a:srgbClr val="000000"/>
                </a:solidFill>
              </a:endParaRPr>
            </a:p>
          </p:txBody>
        </p:sp>
        <p:cxnSp>
          <p:nvCxnSpPr>
            <p:cNvPr id="9" name="直接连接符 8"/>
            <p:cNvCxnSpPr>
              <a:stCxn id="5" idx="2"/>
            </p:cNvCxnSpPr>
            <p:nvPr/>
          </p:nvCxnSpPr>
          <p:spPr bwMode="auto">
            <a:xfrm flipH="1">
              <a:off x="1270001" y="1428065"/>
              <a:ext cx="550" cy="4769535"/>
            </a:xfrm>
            <a:prstGeom prst="line">
              <a:avLst/>
            </a:prstGeom>
            <a:solidFill>
              <a:schemeClr val="accent1"/>
            </a:solidFill>
            <a:ln w="12700" cap="flat" cmpd="sng" algn="ctr">
              <a:solidFill>
                <a:schemeClr val="tx1"/>
              </a:solidFill>
              <a:prstDash val="dash"/>
              <a:round/>
              <a:headEnd type="none" w="med" len="med"/>
              <a:tailEnd type="none" w="med" len="med"/>
            </a:ln>
            <a:effectLst/>
          </p:spPr>
        </p:cxnSp>
        <p:cxnSp>
          <p:nvCxnSpPr>
            <p:cNvPr id="10" name="直接连接符 9"/>
            <p:cNvCxnSpPr>
              <a:stCxn id="6" idx="2"/>
            </p:cNvCxnSpPr>
            <p:nvPr/>
          </p:nvCxnSpPr>
          <p:spPr bwMode="auto">
            <a:xfrm flipH="1">
              <a:off x="4451627" y="1428065"/>
              <a:ext cx="274" cy="4769535"/>
            </a:xfrm>
            <a:prstGeom prst="line">
              <a:avLst/>
            </a:prstGeom>
            <a:solidFill>
              <a:schemeClr val="accent1"/>
            </a:solidFill>
            <a:ln w="12700" cap="flat" cmpd="sng" algn="ctr">
              <a:solidFill>
                <a:schemeClr val="tx1"/>
              </a:solidFill>
              <a:prstDash val="dash"/>
              <a:round/>
              <a:headEnd type="none" w="med" len="med"/>
              <a:tailEnd type="none" w="med" len="med"/>
            </a:ln>
            <a:effectLst/>
          </p:spPr>
        </p:cxnSp>
        <p:cxnSp>
          <p:nvCxnSpPr>
            <p:cNvPr id="12" name="直接连接符 11"/>
            <p:cNvCxnSpPr>
              <a:stCxn id="7" idx="2"/>
            </p:cNvCxnSpPr>
            <p:nvPr/>
          </p:nvCxnSpPr>
          <p:spPr bwMode="auto">
            <a:xfrm flipH="1">
              <a:off x="6854888" y="1428065"/>
              <a:ext cx="138" cy="4769535"/>
            </a:xfrm>
            <a:prstGeom prst="line">
              <a:avLst/>
            </a:prstGeom>
            <a:solidFill>
              <a:schemeClr val="accent1"/>
            </a:solidFill>
            <a:ln w="12700" cap="flat" cmpd="sng" algn="ctr">
              <a:solidFill>
                <a:schemeClr val="tx1"/>
              </a:solidFill>
              <a:prstDash val="dash"/>
              <a:round/>
              <a:headEnd type="none" w="med" len="med"/>
              <a:tailEnd type="none" w="med" len="med"/>
            </a:ln>
            <a:effectLst/>
          </p:spPr>
        </p:cxnSp>
        <p:sp>
          <p:nvSpPr>
            <p:cNvPr id="14" name="矩形 13"/>
            <p:cNvSpPr/>
            <p:nvPr/>
          </p:nvSpPr>
          <p:spPr bwMode="auto">
            <a:xfrm>
              <a:off x="4401100" y="1727200"/>
              <a:ext cx="107399" cy="254000"/>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smtClean="0">
                <a:solidFill>
                  <a:srgbClr val="000000"/>
                </a:solidFill>
              </a:endParaRPr>
            </a:p>
          </p:txBody>
        </p:sp>
        <p:sp>
          <p:nvSpPr>
            <p:cNvPr id="15" name="矩形 14"/>
            <p:cNvSpPr/>
            <p:nvPr/>
          </p:nvSpPr>
          <p:spPr bwMode="auto">
            <a:xfrm>
              <a:off x="6801326" y="1600200"/>
              <a:ext cx="107399" cy="254000"/>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smtClean="0">
                <a:solidFill>
                  <a:srgbClr val="000000"/>
                </a:solidFill>
              </a:endParaRPr>
            </a:p>
          </p:txBody>
        </p:sp>
        <p:cxnSp>
          <p:nvCxnSpPr>
            <p:cNvPr id="17" name="形状 16"/>
            <p:cNvCxnSpPr>
              <a:endCxn id="15" idx="3"/>
            </p:cNvCxnSpPr>
            <p:nvPr/>
          </p:nvCxnSpPr>
          <p:spPr bwMode="auto">
            <a:xfrm rot="16200000" flipH="1">
              <a:off x="6743662" y="1562137"/>
              <a:ext cx="279400" cy="50725"/>
            </a:xfrm>
            <a:prstGeom prst="bentConnector4">
              <a:avLst>
                <a:gd name="adj1" fmla="val 9091"/>
                <a:gd name="adj2" fmla="val 550665"/>
              </a:avLst>
            </a:prstGeom>
            <a:solidFill>
              <a:schemeClr val="accent1"/>
            </a:solidFill>
            <a:ln w="12700" cap="flat" cmpd="sng" algn="ctr">
              <a:solidFill>
                <a:schemeClr val="tx1"/>
              </a:solidFill>
              <a:prstDash val="solid"/>
              <a:round/>
              <a:headEnd type="none" w="med" len="med"/>
              <a:tailEnd type="triangle" w="med" len="med"/>
            </a:ln>
            <a:effectLst/>
          </p:spPr>
        </p:cxnSp>
        <p:sp>
          <p:nvSpPr>
            <p:cNvPr id="26" name="矩形 25"/>
            <p:cNvSpPr/>
            <p:nvPr/>
          </p:nvSpPr>
          <p:spPr bwMode="auto">
            <a:xfrm>
              <a:off x="1216852" y="1854200"/>
              <a:ext cx="107399" cy="254000"/>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smtClean="0">
                <a:solidFill>
                  <a:srgbClr val="000000"/>
                </a:solidFill>
              </a:endParaRPr>
            </a:p>
          </p:txBody>
        </p:sp>
        <p:sp>
          <p:nvSpPr>
            <p:cNvPr id="31" name="矩形 30"/>
            <p:cNvSpPr/>
            <p:nvPr/>
          </p:nvSpPr>
          <p:spPr bwMode="auto">
            <a:xfrm>
              <a:off x="1216852" y="2921000"/>
              <a:ext cx="107399" cy="254000"/>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smtClean="0">
                <a:solidFill>
                  <a:srgbClr val="000000"/>
                </a:solidFill>
              </a:endParaRPr>
            </a:p>
          </p:txBody>
        </p:sp>
        <p:cxnSp>
          <p:nvCxnSpPr>
            <p:cNvPr id="52" name="形状 51"/>
            <p:cNvCxnSpPr/>
            <p:nvPr/>
          </p:nvCxnSpPr>
          <p:spPr bwMode="auto">
            <a:xfrm rot="16200000" flipH="1">
              <a:off x="1155662" y="2222536"/>
              <a:ext cx="279400" cy="50725"/>
            </a:xfrm>
            <a:prstGeom prst="bentConnector4">
              <a:avLst>
                <a:gd name="adj1" fmla="val 0"/>
                <a:gd name="adj2" fmla="val 550665"/>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54" name="形状 53"/>
            <p:cNvCxnSpPr/>
            <p:nvPr/>
          </p:nvCxnSpPr>
          <p:spPr bwMode="auto">
            <a:xfrm rot="16200000" flipH="1">
              <a:off x="1155663" y="2755937"/>
              <a:ext cx="279400" cy="50725"/>
            </a:xfrm>
            <a:prstGeom prst="bentConnector4">
              <a:avLst>
                <a:gd name="adj1" fmla="val 0"/>
                <a:gd name="adj2" fmla="val 550665"/>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55" name="直接箭头连接符 54"/>
            <p:cNvCxnSpPr>
              <a:stCxn id="31" idx="2"/>
              <a:endCxn id="58" idx="1"/>
            </p:cNvCxnSpPr>
            <p:nvPr/>
          </p:nvCxnSpPr>
          <p:spPr bwMode="auto">
            <a:xfrm>
              <a:off x="1270552" y="3175000"/>
              <a:ext cx="312765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58" name="矩形 57"/>
            <p:cNvSpPr/>
            <p:nvPr/>
          </p:nvSpPr>
          <p:spPr bwMode="auto">
            <a:xfrm>
              <a:off x="4398202" y="3048000"/>
              <a:ext cx="107399" cy="254000"/>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smtClean="0">
                <a:solidFill>
                  <a:srgbClr val="000000"/>
                </a:solidFill>
              </a:endParaRPr>
            </a:p>
          </p:txBody>
        </p:sp>
        <p:sp>
          <p:nvSpPr>
            <p:cNvPr id="69" name="矩形 68"/>
            <p:cNvSpPr/>
            <p:nvPr/>
          </p:nvSpPr>
          <p:spPr bwMode="auto">
            <a:xfrm>
              <a:off x="6801326" y="3302000"/>
              <a:ext cx="107399" cy="254000"/>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smtClean="0">
                <a:solidFill>
                  <a:srgbClr val="000000"/>
                </a:solidFill>
              </a:endParaRPr>
            </a:p>
          </p:txBody>
        </p:sp>
        <p:sp>
          <p:nvSpPr>
            <p:cNvPr id="70" name="矩形 69"/>
            <p:cNvSpPr/>
            <p:nvPr/>
          </p:nvSpPr>
          <p:spPr bwMode="auto">
            <a:xfrm>
              <a:off x="4398202" y="3556000"/>
              <a:ext cx="107399" cy="254000"/>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smtClean="0">
                <a:solidFill>
                  <a:srgbClr val="000000"/>
                </a:solidFill>
              </a:endParaRPr>
            </a:p>
          </p:txBody>
        </p:sp>
        <p:sp>
          <p:nvSpPr>
            <p:cNvPr id="75" name="矩形 74"/>
            <p:cNvSpPr/>
            <p:nvPr/>
          </p:nvSpPr>
          <p:spPr bwMode="auto">
            <a:xfrm>
              <a:off x="1216852" y="3810000"/>
              <a:ext cx="107399" cy="254000"/>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smtClean="0">
                <a:solidFill>
                  <a:srgbClr val="000000"/>
                </a:solidFill>
              </a:endParaRPr>
            </a:p>
          </p:txBody>
        </p:sp>
        <p:sp>
          <p:nvSpPr>
            <p:cNvPr id="76" name="矩形 75"/>
            <p:cNvSpPr/>
            <p:nvPr/>
          </p:nvSpPr>
          <p:spPr bwMode="auto">
            <a:xfrm>
              <a:off x="1216852" y="2387600"/>
              <a:ext cx="107399" cy="254000"/>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smtClean="0">
                <a:solidFill>
                  <a:srgbClr val="000000"/>
                </a:solidFill>
              </a:endParaRPr>
            </a:p>
          </p:txBody>
        </p:sp>
        <p:cxnSp>
          <p:nvCxnSpPr>
            <p:cNvPr id="77" name="直接箭头连接符 76"/>
            <p:cNvCxnSpPr>
              <a:stCxn id="75" idx="2"/>
            </p:cNvCxnSpPr>
            <p:nvPr/>
          </p:nvCxnSpPr>
          <p:spPr bwMode="auto">
            <a:xfrm>
              <a:off x="1270552" y="4064000"/>
              <a:ext cx="3123648"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78" name="矩形 77"/>
            <p:cNvSpPr/>
            <p:nvPr/>
          </p:nvSpPr>
          <p:spPr bwMode="auto">
            <a:xfrm>
              <a:off x="4398202" y="4064000"/>
              <a:ext cx="107399" cy="254000"/>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smtClean="0">
                <a:solidFill>
                  <a:srgbClr val="000000"/>
                </a:solidFill>
              </a:endParaRPr>
            </a:p>
          </p:txBody>
        </p:sp>
        <p:grpSp>
          <p:nvGrpSpPr>
            <p:cNvPr id="8" name="组合 118"/>
            <p:cNvGrpSpPr/>
            <p:nvPr/>
          </p:nvGrpSpPr>
          <p:grpSpPr>
            <a:xfrm>
              <a:off x="4451902" y="3302000"/>
              <a:ext cx="2355298" cy="1016000"/>
              <a:chOff x="4451902" y="3302000"/>
              <a:chExt cx="2837898" cy="1016000"/>
            </a:xfrm>
          </p:grpSpPr>
          <p:cxnSp>
            <p:nvCxnSpPr>
              <p:cNvPr id="67" name="直接箭头连接符 66"/>
              <p:cNvCxnSpPr>
                <a:stCxn id="58" idx="2"/>
              </p:cNvCxnSpPr>
              <p:nvPr/>
            </p:nvCxnSpPr>
            <p:spPr bwMode="auto">
              <a:xfrm>
                <a:off x="4451902" y="3302000"/>
                <a:ext cx="2837898"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80" name="直接箭头连接符 79"/>
              <p:cNvCxnSpPr>
                <a:stCxn id="78" idx="2"/>
              </p:cNvCxnSpPr>
              <p:nvPr/>
            </p:nvCxnSpPr>
            <p:spPr bwMode="auto">
              <a:xfrm>
                <a:off x="4451902" y="4318000"/>
                <a:ext cx="2837898"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grpSp>
        <p:sp>
          <p:nvSpPr>
            <p:cNvPr id="81" name="矩形 80"/>
            <p:cNvSpPr/>
            <p:nvPr/>
          </p:nvSpPr>
          <p:spPr bwMode="auto">
            <a:xfrm>
              <a:off x="6801326" y="4318000"/>
              <a:ext cx="107399" cy="254000"/>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smtClean="0">
                <a:solidFill>
                  <a:srgbClr val="000000"/>
                </a:solidFill>
              </a:endParaRPr>
            </a:p>
          </p:txBody>
        </p:sp>
        <p:grpSp>
          <p:nvGrpSpPr>
            <p:cNvPr id="11" name="组合 117"/>
            <p:cNvGrpSpPr/>
            <p:nvPr/>
          </p:nvGrpSpPr>
          <p:grpSpPr>
            <a:xfrm>
              <a:off x="4508500" y="1854200"/>
              <a:ext cx="2346526" cy="2717800"/>
              <a:chOff x="4013200" y="1854200"/>
              <a:chExt cx="2841826" cy="2717800"/>
            </a:xfrm>
          </p:grpSpPr>
          <p:cxnSp>
            <p:nvCxnSpPr>
              <p:cNvPr id="20" name="直接箭头连接符 19"/>
              <p:cNvCxnSpPr>
                <a:stCxn id="15" idx="2"/>
              </p:cNvCxnSpPr>
              <p:nvPr/>
            </p:nvCxnSpPr>
            <p:spPr bwMode="auto">
              <a:xfrm flipH="1">
                <a:off x="4013200" y="1854200"/>
                <a:ext cx="2841826"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71" name="直接箭头连接符 70"/>
              <p:cNvCxnSpPr>
                <a:stCxn id="69" idx="2"/>
              </p:cNvCxnSpPr>
              <p:nvPr/>
            </p:nvCxnSpPr>
            <p:spPr bwMode="auto">
              <a:xfrm flipH="1">
                <a:off x="4013200" y="3556000"/>
                <a:ext cx="2841826"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82" name="直接箭头连接符 81"/>
              <p:cNvCxnSpPr>
                <a:stCxn id="81" idx="2"/>
              </p:cNvCxnSpPr>
              <p:nvPr/>
            </p:nvCxnSpPr>
            <p:spPr bwMode="auto">
              <a:xfrm flipH="1">
                <a:off x="4013200" y="4572000"/>
                <a:ext cx="2841826"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grpSp>
        <p:sp>
          <p:nvSpPr>
            <p:cNvPr id="90" name="矩形 89"/>
            <p:cNvSpPr/>
            <p:nvPr/>
          </p:nvSpPr>
          <p:spPr bwMode="auto">
            <a:xfrm>
              <a:off x="4398202" y="4572000"/>
              <a:ext cx="107399" cy="254000"/>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smtClean="0">
                <a:solidFill>
                  <a:srgbClr val="000000"/>
                </a:solidFill>
              </a:endParaRPr>
            </a:p>
          </p:txBody>
        </p:sp>
        <p:grpSp>
          <p:nvGrpSpPr>
            <p:cNvPr id="13" name="组合 116"/>
            <p:cNvGrpSpPr/>
            <p:nvPr/>
          </p:nvGrpSpPr>
          <p:grpSpPr>
            <a:xfrm>
              <a:off x="1320800" y="1854200"/>
              <a:ext cx="3131102" cy="2971800"/>
              <a:chOff x="1790700" y="1854200"/>
              <a:chExt cx="2661202" cy="2971800"/>
            </a:xfrm>
          </p:grpSpPr>
          <p:cxnSp>
            <p:nvCxnSpPr>
              <p:cNvPr id="22" name="直接箭头连接符 21"/>
              <p:cNvCxnSpPr>
                <a:stCxn id="14" idx="1"/>
              </p:cNvCxnSpPr>
              <p:nvPr/>
            </p:nvCxnSpPr>
            <p:spPr bwMode="auto">
              <a:xfrm flipH="1">
                <a:off x="1790700" y="1854200"/>
                <a:ext cx="261040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73" name="直接箭头连接符 72"/>
              <p:cNvCxnSpPr>
                <a:stCxn id="70" idx="2"/>
              </p:cNvCxnSpPr>
              <p:nvPr/>
            </p:nvCxnSpPr>
            <p:spPr bwMode="auto">
              <a:xfrm flipH="1">
                <a:off x="1790700" y="3810000"/>
                <a:ext cx="2661202"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91" name="直接箭头连接符 90"/>
              <p:cNvCxnSpPr>
                <a:stCxn id="90" idx="2"/>
              </p:cNvCxnSpPr>
              <p:nvPr/>
            </p:nvCxnSpPr>
            <p:spPr bwMode="auto">
              <a:xfrm flipH="1">
                <a:off x="1790700" y="4826000"/>
                <a:ext cx="2661202"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grpSp>
        <p:sp>
          <p:nvSpPr>
            <p:cNvPr id="92" name="矩形 91"/>
            <p:cNvSpPr/>
            <p:nvPr/>
          </p:nvSpPr>
          <p:spPr bwMode="auto">
            <a:xfrm>
              <a:off x="1216852" y="4826000"/>
              <a:ext cx="107399" cy="254000"/>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smtClean="0">
                <a:solidFill>
                  <a:srgbClr val="000000"/>
                </a:solidFill>
              </a:endParaRPr>
            </a:p>
          </p:txBody>
        </p:sp>
        <p:sp>
          <p:nvSpPr>
            <p:cNvPr id="93" name="矩形 92"/>
            <p:cNvSpPr/>
            <p:nvPr/>
          </p:nvSpPr>
          <p:spPr bwMode="auto">
            <a:xfrm>
              <a:off x="1216852" y="5359402"/>
              <a:ext cx="107399" cy="254000"/>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smtClean="0">
                <a:solidFill>
                  <a:srgbClr val="000000"/>
                </a:solidFill>
              </a:endParaRPr>
            </a:p>
          </p:txBody>
        </p:sp>
        <p:cxnSp>
          <p:nvCxnSpPr>
            <p:cNvPr id="94" name="形状 93"/>
            <p:cNvCxnSpPr/>
            <p:nvPr/>
          </p:nvCxnSpPr>
          <p:spPr bwMode="auto">
            <a:xfrm rot="16200000" flipH="1">
              <a:off x="1155663" y="5194339"/>
              <a:ext cx="279400" cy="50725"/>
            </a:xfrm>
            <a:prstGeom prst="bentConnector4">
              <a:avLst>
                <a:gd name="adj1" fmla="val 0"/>
                <a:gd name="adj2" fmla="val 550665"/>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96" name="直接箭头连接符 95"/>
            <p:cNvCxnSpPr/>
            <p:nvPr/>
          </p:nvCxnSpPr>
          <p:spPr bwMode="auto">
            <a:xfrm>
              <a:off x="1270552" y="5613402"/>
              <a:ext cx="5536648"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99" name="矩形 98"/>
            <p:cNvSpPr/>
            <p:nvPr/>
          </p:nvSpPr>
          <p:spPr bwMode="auto">
            <a:xfrm>
              <a:off x="6801326" y="5613402"/>
              <a:ext cx="107399" cy="254000"/>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smtClean="0">
                <a:solidFill>
                  <a:srgbClr val="000000"/>
                </a:solidFill>
              </a:endParaRPr>
            </a:p>
          </p:txBody>
        </p:sp>
        <p:sp>
          <p:nvSpPr>
            <p:cNvPr id="109" name="矩形 108"/>
            <p:cNvSpPr/>
            <p:nvPr/>
          </p:nvSpPr>
          <p:spPr bwMode="auto">
            <a:xfrm>
              <a:off x="1216852" y="5867402"/>
              <a:ext cx="107399" cy="254000"/>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smtClean="0">
                <a:solidFill>
                  <a:srgbClr val="000000"/>
                </a:solidFill>
              </a:endParaRPr>
            </a:p>
          </p:txBody>
        </p:sp>
        <p:cxnSp>
          <p:nvCxnSpPr>
            <p:cNvPr id="110" name="直接箭头连接符 109"/>
            <p:cNvCxnSpPr/>
            <p:nvPr/>
          </p:nvCxnSpPr>
          <p:spPr bwMode="auto">
            <a:xfrm flipH="1">
              <a:off x="1320800" y="5867402"/>
              <a:ext cx="5534226"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121" name="TextBox 120"/>
            <p:cNvSpPr txBox="1"/>
            <p:nvPr/>
          </p:nvSpPr>
          <p:spPr>
            <a:xfrm>
              <a:off x="7137400" y="1460500"/>
              <a:ext cx="1697901" cy="276999"/>
            </a:xfrm>
            <a:prstGeom prst="rect">
              <a:avLst/>
            </a:prstGeom>
            <a:noFill/>
          </p:spPr>
          <p:txBody>
            <a:bodyPr wrap="none" rtlCol="0" anchor="ctr" anchorCtr="0">
              <a:spAutoFit/>
            </a:bodyPr>
            <a:lstStyle/>
            <a:p>
              <a:r>
                <a:rPr lang="en-US" altLang="zh-CN" sz="1200" dirty="0" smtClean="0">
                  <a:solidFill>
                    <a:srgbClr val="000000"/>
                  </a:solidFill>
                </a:rPr>
                <a:t>1.</a:t>
              </a:r>
              <a:r>
                <a:rPr lang="zh-CN" altLang="en-US" sz="1200" dirty="0" smtClean="0">
                  <a:solidFill>
                    <a:srgbClr val="000000"/>
                  </a:solidFill>
                </a:rPr>
                <a:t>配置完成，启动探测</a:t>
              </a:r>
              <a:endParaRPr lang="zh-CN" altLang="en-US" sz="1200" dirty="0">
                <a:solidFill>
                  <a:srgbClr val="000000"/>
                </a:solidFill>
              </a:endParaRPr>
            </a:p>
          </p:txBody>
        </p:sp>
        <p:sp>
          <p:nvSpPr>
            <p:cNvPr id="122" name="TextBox 121"/>
            <p:cNvSpPr txBox="1"/>
            <p:nvPr/>
          </p:nvSpPr>
          <p:spPr>
            <a:xfrm>
              <a:off x="5559235" y="1574800"/>
              <a:ext cx="1236236" cy="276999"/>
            </a:xfrm>
            <a:prstGeom prst="rect">
              <a:avLst/>
            </a:prstGeom>
            <a:noFill/>
          </p:spPr>
          <p:txBody>
            <a:bodyPr wrap="none" rtlCol="0" anchor="ctr" anchorCtr="0">
              <a:spAutoFit/>
            </a:bodyPr>
            <a:lstStyle/>
            <a:p>
              <a:r>
                <a:rPr lang="en-US" altLang="zh-CN" sz="1200" dirty="0" smtClean="0">
                  <a:solidFill>
                    <a:srgbClr val="000000"/>
                  </a:solidFill>
                </a:rPr>
                <a:t>2.</a:t>
              </a:r>
              <a:r>
                <a:rPr lang="zh-CN" altLang="en-US" sz="1200" dirty="0" smtClean="0">
                  <a:solidFill>
                    <a:srgbClr val="000000"/>
                  </a:solidFill>
                </a:rPr>
                <a:t>发送探测报文</a:t>
              </a:r>
              <a:endParaRPr lang="zh-CN" altLang="en-US" sz="1200" dirty="0">
                <a:solidFill>
                  <a:srgbClr val="000000"/>
                </a:solidFill>
              </a:endParaRPr>
            </a:p>
          </p:txBody>
        </p:sp>
        <p:sp>
          <p:nvSpPr>
            <p:cNvPr id="123" name="TextBox 122"/>
            <p:cNvSpPr txBox="1"/>
            <p:nvPr/>
          </p:nvSpPr>
          <p:spPr>
            <a:xfrm>
              <a:off x="3149600" y="1574800"/>
              <a:ext cx="1244251" cy="276999"/>
            </a:xfrm>
            <a:prstGeom prst="rect">
              <a:avLst/>
            </a:prstGeom>
            <a:noFill/>
          </p:spPr>
          <p:txBody>
            <a:bodyPr wrap="none" rtlCol="0" anchor="ctr" anchorCtr="0">
              <a:spAutoFit/>
            </a:bodyPr>
            <a:lstStyle/>
            <a:p>
              <a:r>
                <a:rPr lang="en-US" altLang="zh-CN" sz="1200" dirty="0" smtClean="0">
                  <a:solidFill>
                    <a:srgbClr val="000000"/>
                  </a:solidFill>
                </a:rPr>
                <a:t>3.</a:t>
              </a:r>
              <a:r>
                <a:rPr lang="zh-CN" altLang="en-US" sz="1200" dirty="0" smtClean="0">
                  <a:solidFill>
                    <a:srgbClr val="000000"/>
                  </a:solidFill>
                </a:rPr>
                <a:t>广播</a:t>
              </a:r>
              <a:r>
                <a:rPr lang="en-US" altLang="zh-CN" sz="1200" dirty="0" smtClean="0">
                  <a:solidFill>
                    <a:srgbClr val="000000"/>
                  </a:solidFill>
                </a:rPr>
                <a:t>ARP</a:t>
              </a:r>
              <a:r>
                <a:rPr lang="zh-CN" altLang="en-US" sz="1200" dirty="0" smtClean="0">
                  <a:solidFill>
                    <a:srgbClr val="000000"/>
                  </a:solidFill>
                </a:rPr>
                <a:t>报文</a:t>
              </a:r>
              <a:endParaRPr lang="zh-CN" altLang="en-US" sz="1200" dirty="0">
                <a:solidFill>
                  <a:srgbClr val="000000"/>
                </a:solidFill>
              </a:endParaRPr>
            </a:p>
          </p:txBody>
        </p:sp>
        <p:sp>
          <p:nvSpPr>
            <p:cNvPr id="124" name="TextBox 123"/>
            <p:cNvSpPr txBox="1"/>
            <p:nvPr/>
          </p:nvSpPr>
          <p:spPr>
            <a:xfrm>
              <a:off x="1549400" y="2108200"/>
              <a:ext cx="2533066" cy="276999"/>
            </a:xfrm>
            <a:prstGeom prst="rect">
              <a:avLst/>
            </a:prstGeom>
            <a:noFill/>
          </p:spPr>
          <p:txBody>
            <a:bodyPr wrap="none" rtlCol="0" anchor="ctr" anchorCtr="0">
              <a:spAutoFit/>
            </a:bodyPr>
            <a:lstStyle/>
            <a:p>
              <a:r>
                <a:rPr lang="en-US" altLang="zh-CN" sz="1200" dirty="0" smtClean="0">
                  <a:solidFill>
                    <a:srgbClr val="000000"/>
                  </a:solidFill>
                </a:rPr>
                <a:t>4.DHCP</a:t>
              </a:r>
              <a:r>
                <a:rPr lang="zh-CN" altLang="en-US" sz="1200" dirty="0" smtClean="0">
                  <a:solidFill>
                    <a:srgbClr val="000000"/>
                  </a:solidFill>
                </a:rPr>
                <a:t>模块采集</a:t>
              </a:r>
              <a:r>
                <a:rPr lang="en-US" altLang="zh-CN" sz="1200" dirty="0" smtClean="0">
                  <a:solidFill>
                    <a:srgbClr val="000000"/>
                  </a:solidFill>
                  <a:effectLst>
                    <a:outerShdw blurRad="38100" dist="38100" dir="2700000" algn="tl">
                      <a:srgbClr val="000000">
                        <a:alpha val="43137"/>
                      </a:srgbClr>
                    </a:outerShdw>
                  </a:effectLst>
                </a:rPr>
                <a:t>VLAN</a:t>
              </a:r>
              <a:r>
                <a:rPr lang="zh-CN" altLang="en-US" sz="1200" dirty="0" smtClean="0">
                  <a:solidFill>
                    <a:srgbClr val="000000"/>
                  </a:solidFill>
                  <a:effectLst>
                    <a:outerShdw blurRad="38100" dist="38100" dir="2700000" algn="tl">
                      <a:srgbClr val="000000">
                        <a:alpha val="43137"/>
                      </a:srgbClr>
                    </a:outerShdw>
                  </a:effectLst>
                </a:rPr>
                <a:t>信息</a:t>
              </a:r>
              <a:r>
                <a:rPr lang="zh-CN" altLang="en-US" sz="1200" dirty="0" smtClean="0">
                  <a:solidFill>
                    <a:srgbClr val="000000"/>
                  </a:solidFill>
                </a:rPr>
                <a:t>并记录</a:t>
              </a:r>
              <a:endParaRPr lang="zh-CN" altLang="en-US" sz="1200" dirty="0">
                <a:solidFill>
                  <a:srgbClr val="000000"/>
                </a:solidFill>
              </a:endParaRPr>
            </a:p>
          </p:txBody>
        </p:sp>
        <p:sp>
          <p:nvSpPr>
            <p:cNvPr id="125" name="TextBox 124"/>
            <p:cNvSpPr txBox="1"/>
            <p:nvPr/>
          </p:nvSpPr>
          <p:spPr>
            <a:xfrm>
              <a:off x="1549400" y="2641600"/>
              <a:ext cx="2909771" cy="276999"/>
            </a:xfrm>
            <a:prstGeom prst="rect">
              <a:avLst/>
            </a:prstGeom>
            <a:noFill/>
          </p:spPr>
          <p:txBody>
            <a:bodyPr wrap="none" rtlCol="0" anchor="ctr" anchorCtr="0">
              <a:spAutoFit/>
            </a:bodyPr>
            <a:lstStyle/>
            <a:p>
              <a:r>
                <a:rPr lang="en-US" altLang="zh-CN" sz="1200" dirty="0" smtClean="0">
                  <a:solidFill>
                    <a:srgbClr val="000000"/>
                  </a:solidFill>
                </a:rPr>
                <a:t>5.DHCP</a:t>
              </a:r>
              <a:r>
                <a:rPr lang="zh-CN" altLang="en-US" sz="1200" dirty="0" smtClean="0">
                  <a:solidFill>
                    <a:srgbClr val="000000"/>
                  </a:solidFill>
                </a:rPr>
                <a:t>检测到基站未配置</a:t>
              </a:r>
              <a:r>
                <a:rPr lang="en-US" altLang="zh-CN" sz="1200" dirty="0" smtClean="0">
                  <a:solidFill>
                    <a:srgbClr val="000000"/>
                  </a:solidFill>
                </a:rPr>
                <a:t>OMCH</a:t>
              </a:r>
              <a:r>
                <a:rPr lang="zh-CN" altLang="en-US" sz="1200" dirty="0" smtClean="0">
                  <a:solidFill>
                    <a:srgbClr val="000000"/>
                  </a:solidFill>
                </a:rPr>
                <a:t>或故障</a:t>
              </a:r>
              <a:endParaRPr lang="zh-CN" altLang="en-US" sz="1200" dirty="0">
                <a:solidFill>
                  <a:srgbClr val="000000"/>
                </a:solidFill>
              </a:endParaRPr>
            </a:p>
          </p:txBody>
        </p:sp>
        <p:sp>
          <p:nvSpPr>
            <p:cNvPr id="126" name="TextBox 125"/>
            <p:cNvSpPr txBox="1"/>
            <p:nvPr/>
          </p:nvSpPr>
          <p:spPr>
            <a:xfrm>
              <a:off x="1549400" y="3175000"/>
              <a:ext cx="1691938" cy="276999"/>
            </a:xfrm>
            <a:prstGeom prst="rect">
              <a:avLst/>
            </a:prstGeom>
            <a:noFill/>
          </p:spPr>
          <p:txBody>
            <a:bodyPr wrap="none" rtlCol="0" anchor="ctr" anchorCtr="0">
              <a:spAutoFit/>
            </a:bodyPr>
            <a:lstStyle/>
            <a:p>
              <a:r>
                <a:rPr lang="en-US" altLang="zh-CN" sz="1200" dirty="0" smtClean="0">
                  <a:solidFill>
                    <a:srgbClr val="000000"/>
                  </a:solidFill>
                </a:rPr>
                <a:t>6.DHCP</a:t>
              </a:r>
              <a:r>
                <a:rPr lang="zh-CN" altLang="en-US" sz="1200" dirty="0" smtClean="0">
                  <a:solidFill>
                    <a:srgbClr val="000000"/>
                  </a:solidFill>
                </a:rPr>
                <a:t> </a:t>
              </a:r>
              <a:r>
                <a:rPr lang="en-US" altLang="zh-CN" sz="1200" dirty="0" smtClean="0">
                  <a:solidFill>
                    <a:srgbClr val="000000"/>
                  </a:solidFill>
                </a:rPr>
                <a:t>Discover</a:t>
              </a:r>
              <a:r>
                <a:rPr lang="zh-CN" altLang="en-US" sz="1200" dirty="0" smtClean="0">
                  <a:solidFill>
                    <a:srgbClr val="000000"/>
                  </a:solidFill>
                </a:rPr>
                <a:t>报文</a:t>
              </a:r>
              <a:endParaRPr lang="zh-CN" altLang="en-US" sz="1200" dirty="0">
                <a:solidFill>
                  <a:srgbClr val="000000"/>
                </a:solidFill>
              </a:endParaRPr>
            </a:p>
          </p:txBody>
        </p:sp>
        <p:sp>
          <p:nvSpPr>
            <p:cNvPr id="127" name="TextBox 126"/>
            <p:cNvSpPr txBox="1"/>
            <p:nvPr/>
          </p:nvSpPr>
          <p:spPr>
            <a:xfrm>
              <a:off x="4508500" y="3022600"/>
              <a:ext cx="1691938" cy="276999"/>
            </a:xfrm>
            <a:prstGeom prst="rect">
              <a:avLst/>
            </a:prstGeom>
            <a:noFill/>
          </p:spPr>
          <p:txBody>
            <a:bodyPr wrap="none" rtlCol="0" anchor="ctr" anchorCtr="0">
              <a:spAutoFit/>
            </a:bodyPr>
            <a:lstStyle/>
            <a:p>
              <a:r>
                <a:rPr lang="en-US" altLang="zh-CN" sz="1200" dirty="0" smtClean="0">
                  <a:solidFill>
                    <a:srgbClr val="000000"/>
                  </a:solidFill>
                </a:rPr>
                <a:t>7.DHCP</a:t>
              </a:r>
              <a:r>
                <a:rPr lang="zh-CN" altLang="en-US" sz="1200" dirty="0" smtClean="0">
                  <a:solidFill>
                    <a:srgbClr val="000000"/>
                  </a:solidFill>
                </a:rPr>
                <a:t> </a:t>
              </a:r>
              <a:r>
                <a:rPr lang="en-US" altLang="zh-CN" sz="1200" dirty="0" smtClean="0">
                  <a:solidFill>
                    <a:srgbClr val="000000"/>
                  </a:solidFill>
                </a:rPr>
                <a:t>Discover</a:t>
              </a:r>
              <a:r>
                <a:rPr lang="zh-CN" altLang="en-US" sz="1200" dirty="0" smtClean="0">
                  <a:solidFill>
                    <a:srgbClr val="000000"/>
                  </a:solidFill>
                </a:rPr>
                <a:t>报文</a:t>
              </a:r>
              <a:endParaRPr lang="zh-CN" altLang="en-US" sz="1200" dirty="0">
                <a:solidFill>
                  <a:srgbClr val="000000"/>
                </a:solidFill>
              </a:endParaRPr>
            </a:p>
          </p:txBody>
        </p:sp>
        <p:sp>
          <p:nvSpPr>
            <p:cNvPr id="128" name="TextBox 127"/>
            <p:cNvSpPr txBox="1"/>
            <p:nvPr/>
          </p:nvSpPr>
          <p:spPr>
            <a:xfrm>
              <a:off x="5359565" y="3556000"/>
              <a:ext cx="1435906" cy="276999"/>
            </a:xfrm>
            <a:prstGeom prst="rect">
              <a:avLst/>
            </a:prstGeom>
            <a:noFill/>
          </p:spPr>
          <p:txBody>
            <a:bodyPr wrap="none" rtlCol="0" anchor="ctr" anchorCtr="0">
              <a:spAutoFit/>
            </a:bodyPr>
            <a:lstStyle/>
            <a:p>
              <a:r>
                <a:rPr lang="en-US" altLang="zh-CN" sz="1200" dirty="0" smtClean="0">
                  <a:solidFill>
                    <a:srgbClr val="000000"/>
                  </a:solidFill>
                </a:rPr>
                <a:t>8.DHCP</a:t>
              </a:r>
              <a:r>
                <a:rPr lang="zh-CN" altLang="en-US" sz="1200" dirty="0" smtClean="0">
                  <a:solidFill>
                    <a:srgbClr val="000000"/>
                  </a:solidFill>
                </a:rPr>
                <a:t> </a:t>
              </a:r>
              <a:r>
                <a:rPr lang="en-US" altLang="zh-CN" sz="1200" dirty="0" smtClean="0">
                  <a:solidFill>
                    <a:srgbClr val="000000"/>
                  </a:solidFill>
                </a:rPr>
                <a:t>Offer</a:t>
              </a:r>
              <a:r>
                <a:rPr lang="zh-CN" altLang="en-US" sz="1200" dirty="0" smtClean="0">
                  <a:solidFill>
                    <a:srgbClr val="000000"/>
                  </a:solidFill>
                </a:rPr>
                <a:t>报文</a:t>
              </a:r>
              <a:endParaRPr lang="zh-CN" altLang="en-US" sz="1200" dirty="0">
                <a:solidFill>
                  <a:srgbClr val="000000"/>
                </a:solidFill>
              </a:endParaRPr>
            </a:p>
          </p:txBody>
        </p:sp>
        <p:sp>
          <p:nvSpPr>
            <p:cNvPr id="130" name="TextBox 129"/>
            <p:cNvSpPr txBox="1"/>
            <p:nvPr/>
          </p:nvSpPr>
          <p:spPr>
            <a:xfrm>
              <a:off x="2957945" y="3530600"/>
              <a:ext cx="1435906" cy="276999"/>
            </a:xfrm>
            <a:prstGeom prst="rect">
              <a:avLst/>
            </a:prstGeom>
            <a:noFill/>
          </p:spPr>
          <p:txBody>
            <a:bodyPr wrap="none" rtlCol="0" anchor="ctr" anchorCtr="0">
              <a:spAutoFit/>
            </a:bodyPr>
            <a:lstStyle/>
            <a:p>
              <a:r>
                <a:rPr lang="en-US" altLang="zh-CN" sz="1200" dirty="0" smtClean="0">
                  <a:solidFill>
                    <a:srgbClr val="000000"/>
                  </a:solidFill>
                </a:rPr>
                <a:t>9.DHCP</a:t>
              </a:r>
              <a:r>
                <a:rPr lang="zh-CN" altLang="en-US" sz="1200" dirty="0" smtClean="0">
                  <a:solidFill>
                    <a:srgbClr val="000000"/>
                  </a:solidFill>
                </a:rPr>
                <a:t> </a:t>
              </a:r>
              <a:r>
                <a:rPr lang="en-US" altLang="zh-CN" sz="1200" dirty="0" smtClean="0">
                  <a:solidFill>
                    <a:srgbClr val="000000"/>
                  </a:solidFill>
                </a:rPr>
                <a:t>Offer</a:t>
              </a:r>
              <a:r>
                <a:rPr lang="zh-CN" altLang="en-US" sz="1200" dirty="0" smtClean="0">
                  <a:solidFill>
                    <a:srgbClr val="000000"/>
                  </a:solidFill>
                </a:rPr>
                <a:t>报文</a:t>
              </a:r>
              <a:endParaRPr lang="zh-CN" altLang="en-US" sz="1200" dirty="0">
                <a:solidFill>
                  <a:srgbClr val="000000"/>
                </a:solidFill>
              </a:endParaRPr>
            </a:p>
          </p:txBody>
        </p:sp>
        <p:sp>
          <p:nvSpPr>
            <p:cNvPr id="131" name="TextBox 130"/>
            <p:cNvSpPr txBox="1"/>
            <p:nvPr/>
          </p:nvSpPr>
          <p:spPr>
            <a:xfrm>
              <a:off x="1549400" y="4064000"/>
              <a:ext cx="1751249" cy="276999"/>
            </a:xfrm>
            <a:prstGeom prst="rect">
              <a:avLst/>
            </a:prstGeom>
            <a:noFill/>
          </p:spPr>
          <p:txBody>
            <a:bodyPr wrap="none" rtlCol="0" anchor="ctr" anchorCtr="0">
              <a:spAutoFit/>
            </a:bodyPr>
            <a:lstStyle/>
            <a:p>
              <a:r>
                <a:rPr lang="en-US" altLang="zh-CN" sz="1200" dirty="0" smtClean="0">
                  <a:solidFill>
                    <a:srgbClr val="000000"/>
                  </a:solidFill>
                </a:rPr>
                <a:t>10.DHCP</a:t>
              </a:r>
              <a:r>
                <a:rPr lang="zh-CN" altLang="en-US" sz="1200" dirty="0" smtClean="0">
                  <a:solidFill>
                    <a:srgbClr val="000000"/>
                  </a:solidFill>
                </a:rPr>
                <a:t> </a:t>
              </a:r>
              <a:r>
                <a:rPr lang="en-US" altLang="zh-CN" sz="1200" dirty="0" smtClean="0">
                  <a:solidFill>
                    <a:srgbClr val="000000"/>
                  </a:solidFill>
                </a:rPr>
                <a:t>Request</a:t>
              </a:r>
              <a:r>
                <a:rPr lang="zh-CN" altLang="en-US" sz="1200" dirty="0" smtClean="0">
                  <a:solidFill>
                    <a:srgbClr val="000000"/>
                  </a:solidFill>
                </a:rPr>
                <a:t>报文</a:t>
              </a:r>
              <a:endParaRPr lang="zh-CN" altLang="en-US" sz="1200" dirty="0">
                <a:solidFill>
                  <a:srgbClr val="000000"/>
                </a:solidFill>
              </a:endParaRPr>
            </a:p>
          </p:txBody>
        </p:sp>
        <p:sp>
          <p:nvSpPr>
            <p:cNvPr id="132" name="TextBox 131"/>
            <p:cNvSpPr txBox="1"/>
            <p:nvPr/>
          </p:nvSpPr>
          <p:spPr>
            <a:xfrm>
              <a:off x="4508500" y="4038600"/>
              <a:ext cx="1739835" cy="276999"/>
            </a:xfrm>
            <a:prstGeom prst="rect">
              <a:avLst/>
            </a:prstGeom>
            <a:noFill/>
          </p:spPr>
          <p:txBody>
            <a:bodyPr wrap="none" rtlCol="0" anchor="ctr" anchorCtr="0">
              <a:spAutoFit/>
            </a:bodyPr>
            <a:lstStyle/>
            <a:p>
              <a:r>
                <a:rPr lang="en-US" altLang="zh-CN" sz="1200" dirty="0" smtClean="0">
                  <a:solidFill>
                    <a:srgbClr val="000000"/>
                  </a:solidFill>
                </a:rPr>
                <a:t>11.DHCP</a:t>
              </a:r>
              <a:r>
                <a:rPr lang="zh-CN" altLang="en-US" sz="1200" dirty="0" smtClean="0">
                  <a:solidFill>
                    <a:srgbClr val="000000"/>
                  </a:solidFill>
                </a:rPr>
                <a:t> </a:t>
              </a:r>
              <a:r>
                <a:rPr lang="en-US" altLang="zh-CN" sz="1200" dirty="0" smtClean="0">
                  <a:solidFill>
                    <a:srgbClr val="000000"/>
                  </a:solidFill>
                </a:rPr>
                <a:t>Request</a:t>
              </a:r>
              <a:r>
                <a:rPr lang="zh-CN" altLang="en-US" sz="1200" dirty="0" smtClean="0">
                  <a:solidFill>
                    <a:srgbClr val="000000"/>
                  </a:solidFill>
                </a:rPr>
                <a:t>报文</a:t>
              </a:r>
              <a:endParaRPr lang="zh-CN" altLang="en-US" sz="1200" dirty="0">
                <a:solidFill>
                  <a:srgbClr val="000000"/>
                </a:solidFill>
              </a:endParaRPr>
            </a:p>
          </p:txBody>
        </p:sp>
        <p:sp>
          <p:nvSpPr>
            <p:cNvPr id="133" name="TextBox 132"/>
            <p:cNvSpPr txBox="1"/>
            <p:nvPr/>
          </p:nvSpPr>
          <p:spPr>
            <a:xfrm>
              <a:off x="5307563" y="4572000"/>
              <a:ext cx="1487908" cy="276999"/>
            </a:xfrm>
            <a:prstGeom prst="rect">
              <a:avLst/>
            </a:prstGeom>
            <a:noFill/>
          </p:spPr>
          <p:txBody>
            <a:bodyPr wrap="none" rtlCol="0" anchor="ctr" anchorCtr="0">
              <a:spAutoFit/>
            </a:bodyPr>
            <a:lstStyle/>
            <a:p>
              <a:r>
                <a:rPr lang="en-US" altLang="zh-CN" sz="1200" dirty="0" smtClean="0">
                  <a:solidFill>
                    <a:srgbClr val="000000"/>
                  </a:solidFill>
                </a:rPr>
                <a:t>12.DHCP</a:t>
              </a:r>
              <a:r>
                <a:rPr lang="zh-CN" altLang="en-US" sz="1200" dirty="0" smtClean="0">
                  <a:solidFill>
                    <a:srgbClr val="000000"/>
                  </a:solidFill>
                </a:rPr>
                <a:t> </a:t>
              </a:r>
              <a:r>
                <a:rPr lang="en-US" altLang="zh-CN" sz="1200" dirty="0" smtClean="0">
                  <a:solidFill>
                    <a:srgbClr val="000000"/>
                  </a:solidFill>
                </a:rPr>
                <a:t>ACK</a:t>
              </a:r>
              <a:r>
                <a:rPr lang="zh-CN" altLang="en-US" sz="1200" dirty="0" smtClean="0">
                  <a:solidFill>
                    <a:srgbClr val="000000"/>
                  </a:solidFill>
                </a:rPr>
                <a:t>报文</a:t>
              </a:r>
              <a:endParaRPr lang="zh-CN" altLang="en-US" sz="1200" dirty="0">
                <a:solidFill>
                  <a:srgbClr val="000000"/>
                </a:solidFill>
              </a:endParaRPr>
            </a:p>
          </p:txBody>
        </p:sp>
        <p:sp>
          <p:nvSpPr>
            <p:cNvPr id="134" name="TextBox 133"/>
            <p:cNvSpPr txBox="1"/>
            <p:nvPr/>
          </p:nvSpPr>
          <p:spPr>
            <a:xfrm>
              <a:off x="2905943" y="4546600"/>
              <a:ext cx="1487908" cy="276999"/>
            </a:xfrm>
            <a:prstGeom prst="rect">
              <a:avLst/>
            </a:prstGeom>
            <a:noFill/>
          </p:spPr>
          <p:txBody>
            <a:bodyPr wrap="none" rtlCol="0" anchor="ctr" anchorCtr="0">
              <a:spAutoFit/>
            </a:bodyPr>
            <a:lstStyle/>
            <a:p>
              <a:r>
                <a:rPr lang="en-US" altLang="zh-CN" sz="1200" dirty="0" smtClean="0">
                  <a:solidFill>
                    <a:srgbClr val="000000"/>
                  </a:solidFill>
                </a:rPr>
                <a:t>13.DHCP</a:t>
              </a:r>
              <a:r>
                <a:rPr lang="zh-CN" altLang="en-US" sz="1200" dirty="0" smtClean="0">
                  <a:solidFill>
                    <a:srgbClr val="000000"/>
                  </a:solidFill>
                </a:rPr>
                <a:t> </a:t>
              </a:r>
              <a:r>
                <a:rPr lang="en-US" altLang="zh-CN" sz="1200" dirty="0" smtClean="0">
                  <a:solidFill>
                    <a:srgbClr val="000000"/>
                  </a:solidFill>
                </a:rPr>
                <a:t>ACK</a:t>
              </a:r>
              <a:r>
                <a:rPr lang="zh-CN" altLang="en-US" sz="1200" dirty="0" smtClean="0">
                  <a:solidFill>
                    <a:srgbClr val="000000"/>
                  </a:solidFill>
                </a:rPr>
                <a:t>报文</a:t>
              </a:r>
              <a:endParaRPr lang="zh-CN" altLang="en-US" sz="1200" dirty="0">
                <a:solidFill>
                  <a:srgbClr val="000000"/>
                </a:solidFill>
              </a:endParaRPr>
            </a:p>
          </p:txBody>
        </p:sp>
        <p:sp>
          <p:nvSpPr>
            <p:cNvPr id="135" name="TextBox 134"/>
            <p:cNvSpPr txBox="1"/>
            <p:nvPr/>
          </p:nvSpPr>
          <p:spPr>
            <a:xfrm>
              <a:off x="1549400" y="5080000"/>
              <a:ext cx="1755609" cy="276999"/>
            </a:xfrm>
            <a:prstGeom prst="rect">
              <a:avLst/>
            </a:prstGeom>
            <a:noFill/>
          </p:spPr>
          <p:txBody>
            <a:bodyPr wrap="none" rtlCol="0" anchor="ctr" anchorCtr="0">
              <a:spAutoFit/>
            </a:bodyPr>
            <a:lstStyle/>
            <a:p>
              <a:r>
                <a:rPr lang="en-US" altLang="zh-CN" sz="1200" dirty="0" smtClean="0">
                  <a:solidFill>
                    <a:srgbClr val="000000"/>
                  </a:solidFill>
                </a:rPr>
                <a:t>14.DHCP</a:t>
              </a:r>
              <a:r>
                <a:rPr lang="zh-CN" altLang="en-US" sz="1200" dirty="0" smtClean="0">
                  <a:solidFill>
                    <a:srgbClr val="000000"/>
                  </a:solidFill>
                </a:rPr>
                <a:t>建立维护通道</a:t>
              </a:r>
              <a:endParaRPr lang="zh-CN" altLang="en-US" sz="1200" dirty="0">
                <a:solidFill>
                  <a:srgbClr val="000000"/>
                </a:solidFill>
              </a:endParaRPr>
            </a:p>
          </p:txBody>
        </p:sp>
        <p:sp>
          <p:nvSpPr>
            <p:cNvPr id="136" name="TextBox 135"/>
            <p:cNvSpPr txBox="1"/>
            <p:nvPr/>
          </p:nvSpPr>
          <p:spPr>
            <a:xfrm>
              <a:off x="1549400" y="5334000"/>
              <a:ext cx="2063385" cy="276999"/>
            </a:xfrm>
            <a:prstGeom prst="rect">
              <a:avLst/>
            </a:prstGeom>
            <a:noFill/>
          </p:spPr>
          <p:txBody>
            <a:bodyPr wrap="none" rtlCol="0" anchor="ctr" anchorCtr="0">
              <a:spAutoFit/>
            </a:bodyPr>
            <a:lstStyle/>
            <a:p>
              <a:r>
                <a:rPr lang="en-US" altLang="zh-CN" sz="1200" dirty="0" smtClean="0">
                  <a:solidFill>
                    <a:srgbClr val="000000"/>
                  </a:solidFill>
                </a:rPr>
                <a:t>15.DHCP</a:t>
              </a:r>
              <a:r>
                <a:rPr lang="zh-CN" altLang="en-US" sz="1200" dirty="0" smtClean="0">
                  <a:solidFill>
                    <a:srgbClr val="000000"/>
                  </a:solidFill>
                </a:rPr>
                <a:t>建立维护通道成功</a:t>
              </a:r>
              <a:endParaRPr lang="zh-CN" altLang="en-US" sz="1200" dirty="0">
                <a:solidFill>
                  <a:srgbClr val="000000"/>
                </a:solidFill>
              </a:endParaRPr>
            </a:p>
          </p:txBody>
        </p:sp>
        <p:sp>
          <p:nvSpPr>
            <p:cNvPr id="137" name="TextBox 136"/>
            <p:cNvSpPr txBox="1"/>
            <p:nvPr/>
          </p:nvSpPr>
          <p:spPr>
            <a:xfrm>
              <a:off x="4661553" y="5867400"/>
              <a:ext cx="2133918" cy="276999"/>
            </a:xfrm>
            <a:prstGeom prst="rect">
              <a:avLst/>
            </a:prstGeom>
            <a:noFill/>
          </p:spPr>
          <p:txBody>
            <a:bodyPr wrap="none" rtlCol="0" anchor="ctr" anchorCtr="0">
              <a:spAutoFit/>
            </a:bodyPr>
            <a:lstStyle/>
            <a:p>
              <a:r>
                <a:rPr lang="en-US" altLang="zh-CN" sz="1200" dirty="0" smtClean="0">
                  <a:solidFill>
                    <a:srgbClr val="000000"/>
                  </a:solidFill>
                </a:rPr>
                <a:t>16.</a:t>
              </a:r>
              <a:r>
                <a:rPr lang="zh-CN" altLang="en-US" sz="1200" dirty="0" smtClean="0">
                  <a:solidFill>
                    <a:srgbClr val="000000"/>
                  </a:solidFill>
                </a:rPr>
                <a:t>下载基站软件</a:t>
              </a:r>
              <a:r>
                <a:rPr lang="en-US" altLang="zh-CN" sz="1200" dirty="0" smtClean="0">
                  <a:solidFill>
                    <a:srgbClr val="000000"/>
                  </a:solidFill>
                </a:rPr>
                <a:t>/</a:t>
              </a:r>
              <a:r>
                <a:rPr lang="zh-CN" altLang="en-US" sz="1200" dirty="0" smtClean="0">
                  <a:solidFill>
                    <a:srgbClr val="000000"/>
                  </a:solidFill>
                </a:rPr>
                <a:t>配置，激活</a:t>
              </a:r>
              <a:endParaRPr lang="zh-CN" altLang="en-US" sz="1200" dirty="0">
                <a:solidFill>
                  <a:srgbClr val="000000"/>
                </a:solidFill>
              </a:endParaRPr>
            </a:p>
          </p:txBody>
        </p:sp>
        <p:sp>
          <p:nvSpPr>
            <p:cNvPr id="138" name="TextBox 137"/>
            <p:cNvSpPr txBox="1"/>
            <p:nvPr/>
          </p:nvSpPr>
          <p:spPr>
            <a:xfrm>
              <a:off x="1320800" y="5943600"/>
              <a:ext cx="2449710" cy="276999"/>
            </a:xfrm>
            <a:prstGeom prst="rect">
              <a:avLst/>
            </a:prstGeom>
            <a:noFill/>
          </p:spPr>
          <p:txBody>
            <a:bodyPr wrap="none" rtlCol="0" anchor="ctr" anchorCtr="0">
              <a:spAutoFit/>
            </a:bodyPr>
            <a:lstStyle/>
            <a:p>
              <a:r>
                <a:rPr lang="en-US" altLang="zh-CN" sz="1200" dirty="0" smtClean="0">
                  <a:solidFill>
                    <a:srgbClr val="000000"/>
                  </a:solidFill>
                </a:rPr>
                <a:t>17.</a:t>
              </a:r>
              <a:r>
                <a:rPr lang="zh-CN" altLang="en-US" sz="1200" dirty="0" smtClean="0">
                  <a:solidFill>
                    <a:srgbClr val="000000"/>
                  </a:solidFill>
                </a:rPr>
                <a:t> 基站复位加载配置文件</a:t>
              </a:r>
              <a:r>
                <a:rPr lang="en-US" altLang="zh-CN" sz="1200" dirty="0" smtClean="0">
                  <a:solidFill>
                    <a:srgbClr val="000000"/>
                  </a:solidFill>
                </a:rPr>
                <a:t>OMCH</a:t>
              </a:r>
              <a:endParaRPr lang="zh-CN" altLang="en-US" sz="1200" dirty="0">
                <a:solidFill>
                  <a:srgbClr val="000000"/>
                </a:solidFill>
              </a:endParaRPr>
            </a:p>
          </p:txBody>
        </p:sp>
      </p:gr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承载网络设备配置</a:t>
            </a:r>
            <a:endParaRPr lang="zh-CN" altLang="en-US" dirty="0"/>
          </a:p>
        </p:txBody>
      </p:sp>
      <p:sp>
        <p:nvSpPr>
          <p:cNvPr id="3" name="内容占位符 2"/>
          <p:cNvSpPr>
            <a:spLocks noGrp="1"/>
          </p:cNvSpPr>
          <p:nvPr>
            <p:ph idx="1"/>
          </p:nvPr>
        </p:nvSpPr>
        <p:spPr/>
        <p:txBody>
          <a:bodyPr/>
          <a:lstStyle/>
          <a:p>
            <a:r>
              <a:rPr lang="zh-CN" altLang="en-US" dirty="0" smtClean="0"/>
              <a:t>层三设备配置</a:t>
            </a:r>
            <a:r>
              <a:rPr lang="en-US" altLang="zh-CN" dirty="0" smtClean="0"/>
              <a:t>DHCP</a:t>
            </a:r>
            <a:r>
              <a:rPr lang="zh-CN" altLang="en-US" dirty="0" smtClean="0"/>
              <a:t> </a:t>
            </a:r>
            <a:r>
              <a:rPr lang="en-US" altLang="zh-CN" dirty="0" smtClean="0"/>
              <a:t>Relay</a:t>
            </a:r>
            <a:r>
              <a:rPr lang="zh-CN" altLang="en-US" dirty="0" smtClean="0"/>
              <a:t>功能</a:t>
            </a:r>
            <a:endParaRPr lang="en-US" altLang="zh-CN" dirty="0" smtClean="0"/>
          </a:p>
        </p:txBody>
      </p:sp>
      <p:sp>
        <p:nvSpPr>
          <p:cNvPr id="4" name="灯片编号占位符 3"/>
          <p:cNvSpPr>
            <a:spLocks noGrp="1"/>
          </p:cNvSpPr>
          <p:nvPr>
            <p:ph type="sldNum" sz="quarter" idx="10"/>
          </p:nvPr>
        </p:nvSpPr>
        <p:spPr/>
        <p:txBody>
          <a:bodyPr/>
          <a:lstStyle/>
          <a:p>
            <a:r>
              <a:rPr lang="en-US" altLang="zh-CN" smtClean="0">
                <a:solidFill>
                  <a:srgbClr val="000000"/>
                </a:solidFill>
              </a:rPr>
              <a:t>Page</a:t>
            </a:r>
            <a:fld id="{B77D227A-1AE4-4BCD-9973-754D0181BA73}" type="slidenum">
              <a:rPr lang="en-US" altLang="zh-CN" smtClean="0">
                <a:solidFill>
                  <a:srgbClr val="000000"/>
                </a:solidFill>
              </a:rPr>
              <a:pPr/>
              <a:t>141</a:t>
            </a:fld>
            <a:endParaRPr lang="en-US" altLang="zh-CN">
              <a:solidFill>
                <a:srgbClr val="000000"/>
              </a:solidFill>
            </a:endParaRPr>
          </a:p>
        </p:txBody>
      </p:sp>
      <p:cxnSp>
        <p:nvCxnSpPr>
          <p:cNvPr id="5" name="直接连接符 4"/>
          <p:cNvCxnSpPr/>
          <p:nvPr/>
        </p:nvCxnSpPr>
        <p:spPr bwMode="auto">
          <a:xfrm>
            <a:off x="1704578" y="3359664"/>
            <a:ext cx="576064" cy="144016"/>
          </a:xfrm>
          <a:prstGeom prst="line">
            <a:avLst/>
          </a:prstGeom>
          <a:noFill/>
          <a:ln w="9525" cap="flat" cmpd="sng" algn="ctr">
            <a:solidFill>
              <a:schemeClr val="tx1"/>
            </a:solidFill>
            <a:prstDash val="solid"/>
            <a:round/>
            <a:headEnd type="none" w="med" len="med"/>
            <a:tailEnd type="none" w="med" len="med"/>
          </a:ln>
          <a:effectLst/>
        </p:spPr>
      </p:cxnSp>
      <p:cxnSp>
        <p:nvCxnSpPr>
          <p:cNvPr id="6" name="直接连接符 5"/>
          <p:cNvCxnSpPr/>
          <p:nvPr/>
        </p:nvCxnSpPr>
        <p:spPr bwMode="auto">
          <a:xfrm flipV="1">
            <a:off x="1560562" y="4229857"/>
            <a:ext cx="792088" cy="360040"/>
          </a:xfrm>
          <a:prstGeom prst="line">
            <a:avLst/>
          </a:prstGeom>
          <a:noFill/>
          <a:ln w="9525" cap="flat" cmpd="sng" algn="ctr">
            <a:solidFill>
              <a:schemeClr val="tx1"/>
            </a:solidFill>
            <a:prstDash val="solid"/>
            <a:round/>
            <a:headEnd type="none" w="med" len="med"/>
            <a:tailEnd type="none" w="med" len="med"/>
          </a:ln>
          <a:effectLst/>
        </p:spPr>
      </p:cxnSp>
      <p:cxnSp>
        <p:nvCxnSpPr>
          <p:cNvPr id="7" name="直接连接符 6"/>
          <p:cNvCxnSpPr/>
          <p:nvPr/>
        </p:nvCxnSpPr>
        <p:spPr bwMode="auto">
          <a:xfrm>
            <a:off x="6607019" y="3794758"/>
            <a:ext cx="1013320" cy="405197"/>
          </a:xfrm>
          <a:prstGeom prst="line">
            <a:avLst/>
          </a:prstGeom>
          <a:noFill/>
          <a:ln w="9525" cap="flat" cmpd="sng" algn="ctr">
            <a:solidFill>
              <a:schemeClr val="tx1"/>
            </a:solidFill>
            <a:prstDash val="solid"/>
            <a:round/>
            <a:headEnd type="none" w="med" len="med"/>
            <a:tailEnd type="none" w="med" len="med"/>
          </a:ln>
          <a:effectLst/>
        </p:spPr>
      </p:cxnSp>
      <p:cxnSp>
        <p:nvCxnSpPr>
          <p:cNvPr id="8" name="直接连接符 7"/>
          <p:cNvCxnSpPr/>
          <p:nvPr/>
        </p:nvCxnSpPr>
        <p:spPr bwMode="auto">
          <a:xfrm flipV="1">
            <a:off x="5871435" y="4199955"/>
            <a:ext cx="1748904" cy="396044"/>
          </a:xfrm>
          <a:prstGeom prst="line">
            <a:avLst/>
          </a:prstGeom>
          <a:noFill/>
          <a:ln w="9525" cap="flat" cmpd="sng" algn="ctr">
            <a:solidFill>
              <a:schemeClr val="tx1"/>
            </a:solidFill>
            <a:prstDash val="solid"/>
            <a:round/>
            <a:headEnd type="none" w="med" len="med"/>
            <a:tailEnd type="none" w="med" len="med"/>
          </a:ln>
          <a:effectLst/>
        </p:spPr>
      </p:cxnSp>
      <p:cxnSp>
        <p:nvCxnSpPr>
          <p:cNvPr id="9" name="直接连接符 8"/>
          <p:cNvCxnSpPr>
            <a:stCxn id="15" idx="3"/>
          </p:cNvCxnSpPr>
          <p:nvPr/>
        </p:nvCxnSpPr>
        <p:spPr bwMode="auto">
          <a:xfrm>
            <a:off x="5170185" y="3728852"/>
            <a:ext cx="989159" cy="65906"/>
          </a:xfrm>
          <a:prstGeom prst="line">
            <a:avLst/>
          </a:prstGeom>
          <a:noFill/>
          <a:ln w="9525" cap="flat" cmpd="sng" algn="ctr">
            <a:solidFill>
              <a:schemeClr val="tx1"/>
            </a:solidFill>
            <a:prstDash val="solid"/>
            <a:round/>
            <a:headEnd type="none" w="med" len="med"/>
            <a:tailEnd type="none" w="med" len="med"/>
          </a:ln>
          <a:effectLst/>
        </p:spPr>
      </p:cxnSp>
      <p:cxnSp>
        <p:nvCxnSpPr>
          <p:cNvPr id="10" name="直接连接符 9"/>
          <p:cNvCxnSpPr>
            <a:stCxn id="16" idx="3"/>
          </p:cNvCxnSpPr>
          <p:nvPr/>
        </p:nvCxnSpPr>
        <p:spPr bwMode="auto">
          <a:xfrm>
            <a:off x="4734935" y="4448932"/>
            <a:ext cx="848468" cy="72008"/>
          </a:xfrm>
          <a:prstGeom prst="line">
            <a:avLst/>
          </a:prstGeom>
          <a:noFill/>
          <a:ln w="9525" cap="flat" cmpd="sng" algn="ctr">
            <a:solidFill>
              <a:schemeClr val="tx1"/>
            </a:solidFill>
            <a:prstDash val="solid"/>
            <a:round/>
            <a:headEnd type="none" w="med" len="med"/>
            <a:tailEnd type="none" w="med" len="med"/>
          </a:ln>
          <a:effectLst/>
        </p:spPr>
      </p:cxnSp>
      <p:cxnSp>
        <p:nvCxnSpPr>
          <p:cNvPr id="11" name="直接连接符 10"/>
          <p:cNvCxnSpPr/>
          <p:nvPr/>
        </p:nvCxnSpPr>
        <p:spPr bwMode="auto">
          <a:xfrm flipH="1">
            <a:off x="5799427" y="3941825"/>
            <a:ext cx="367854" cy="497954"/>
          </a:xfrm>
          <a:prstGeom prst="line">
            <a:avLst/>
          </a:prstGeom>
          <a:noFill/>
          <a:ln w="9525" cap="flat" cmpd="sng" algn="ctr">
            <a:solidFill>
              <a:schemeClr val="tx1"/>
            </a:solidFill>
            <a:prstDash val="solid"/>
            <a:round/>
            <a:headEnd type="none" w="med" len="med"/>
            <a:tailEnd type="none" w="med" len="med"/>
          </a:ln>
          <a:effectLst/>
        </p:spPr>
      </p:cxnSp>
      <p:sp>
        <p:nvSpPr>
          <p:cNvPr id="12" name="椭圆 11"/>
          <p:cNvSpPr/>
          <p:nvPr/>
        </p:nvSpPr>
        <p:spPr bwMode="auto">
          <a:xfrm>
            <a:off x="2149204" y="3581787"/>
            <a:ext cx="2880320" cy="864096"/>
          </a:xfrm>
          <a:prstGeom prst="ellipse">
            <a:avLst/>
          </a:prstGeom>
          <a:noFill/>
          <a:ln w="9525" cap="flat" cmpd="sng" algn="ctr">
            <a:solidFill>
              <a:schemeClr val="tx1"/>
            </a:solidFill>
            <a:prstDash val="solid"/>
            <a:round/>
            <a:headEnd type="none" w="med" len="med"/>
            <a:tailEnd type="none" w="med" len="med"/>
          </a:ln>
          <a:effectLst/>
        </p:spPr>
        <p:txBody>
          <a:bodyPr vert="horz" wrap="square" lIns="79153" tIns="39576" rIns="79153" bIns="39576" numCol="1" rtlCol="0" anchor="t" anchorCtr="0" compatLnSpc="1">
            <a:prstTxWarp prst="textNoShape">
              <a:avLst/>
            </a:prstTxWarp>
            <a:noAutofit/>
          </a:bodyPr>
          <a:lstStyle/>
          <a:p>
            <a:pPr defTabSz="801217"/>
            <a:endParaRPr lang="zh-CN" altLang="en-US" dirty="0" smtClean="0">
              <a:solidFill>
                <a:srgbClr val="000000"/>
              </a:solidFill>
            </a:endParaRPr>
          </a:p>
        </p:txBody>
      </p:sp>
      <p:pic>
        <p:nvPicPr>
          <p:cNvPr id="13" name="Picture 2"/>
          <p:cNvPicPr>
            <a:picLocks noChangeAspect="1" noChangeArrowheads="1"/>
          </p:cNvPicPr>
          <p:nvPr/>
        </p:nvPicPr>
        <p:blipFill>
          <a:blip r:embed="rId3" cstate="print"/>
          <a:srcRect/>
          <a:stretch>
            <a:fillRect/>
          </a:stretch>
        </p:blipFill>
        <p:spPr bwMode="auto">
          <a:xfrm>
            <a:off x="2064619" y="4013833"/>
            <a:ext cx="447675" cy="438150"/>
          </a:xfrm>
          <a:prstGeom prst="rect">
            <a:avLst/>
          </a:prstGeom>
          <a:noFill/>
          <a:ln w="9525">
            <a:noFill/>
            <a:miter lim="800000"/>
            <a:headEnd/>
            <a:tailEnd/>
          </a:ln>
        </p:spPr>
      </p:pic>
      <p:pic>
        <p:nvPicPr>
          <p:cNvPr id="14" name="Picture 2"/>
          <p:cNvPicPr>
            <a:picLocks noChangeAspect="1" noChangeArrowheads="1"/>
          </p:cNvPicPr>
          <p:nvPr/>
        </p:nvPicPr>
        <p:blipFill>
          <a:blip r:embed="rId3" cstate="print"/>
          <a:srcRect/>
          <a:stretch>
            <a:fillRect/>
          </a:stretch>
        </p:blipFill>
        <p:spPr bwMode="auto">
          <a:xfrm>
            <a:off x="2280642" y="3359659"/>
            <a:ext cx="447675" cy="438150"/>
          </a:xfrm>
          <a:prstGeom prst="rect">
            <a:avLst/>
          </a:prstGeom>
          <a:noFill/>
          <a:ln w="9525">
            <a:noFill/>
            <a:miter lim="800000"/>
            <a:headEnd/>
            <a:tailEnd/>
          </a:ln>
        </p:spPr>
      </p:pic>
      <p:pic>
        <p:nvPicPr>
          <p:cNvPr id="15" name="Picture 2"/>
          <p:cNvPicPr>
            <a:picLocks noChangeAspect="1" noChangeArrowheads="1"/>
          </p:cNvPicPr>
          <p:nvPr/>
        </p:nvPicPr>
        <p:blipFill>
          <a:blip r:embed="rId3" cstate="print"/>
          <a:srcRect/>
          <a:stretch>
            <a:fillRect/>
          </a:stretch>
        </p:blipFill>
        <p:spPr bwMode="auto">
          <a:xfrm>
            <a:off x="4722510" y="3509777"/>
            <a:ext cx="447675" cy="438150"/>
          </a:xfrm>
          <a:prstGeom prst="rect">
            <a:avLst/>
          </a:prstGeom>
          <a:noFill/>
          <a:ln w="9525">
            <a:noFill/>
            <a:miter lim="800000"/>
            <a:headEnd/>
            <a:tailEnd/>
          </a:ln>
        </p:spPr>
      </p:pic>
      <p:pic>
        <p:nvPicPr>
          <p:cNvPr id="16" name="Picture 2"/>
          <p:cNvPicPr>
            <a:picLocks noChangeAspect="1" noChangeArrowheads="1"/>
          </p:cNvPicPr>
          <p:nvPr/>
        </p:nvPicPr>
        <p:blipFill>
          <a:blip r:embed="rId3" cstate="print"/>
          <a:srcRect/>
          <a:stretch>
            <a:fillRect/>
          </a:stretch>
        </p:blipFill>
        <p:spPr bwMode="auto">
          <a:xfrm>
            <a:off x="4287260" y="4229857"/>
            <a:ext cx="447675" cy="438150"/>
          </a:xfrm>
          <a:prstGeom prst="rect">
            <a:avLst/>
          </a:prstGeom>
          <a:noFill/>
          <a:ln w="9525">
            <a:noFill/>
            <a:miter lim="800000"/>
            <a:headEnd/>
            <a:tailEnd/>
          </a:ln>
        </p:spPr>
      </p:pic>
      <p:pic>
        <p:nvPicPr>
          <p:cNvPr id="20" name="Picture 6"/>
          <p:cNvPicPr>
            <a:picLocks noChangeAspect="1" noChangeArrowheads="1"/>
          </p:cNvPicPr>
          <p:nvPr/>
        </p:nvPicPr>
        <p:blipFill>
          <a:blip r:embed="rId4" cstate="print"/>
          <a:srcRect/>
          <a:stretch>
            <a:fillRect/>
          </a:stretch>
        </p:blipFill>
        <p:spPr bwMode="auto">
          <a:xfrm>
            <a:off x="1416546" y="3071633"/>
            <a:ext cx="409772" cy="504055"/>
          </a:xfrm>
          <a:prstGeom prst="rect">
            <a:avLst/>
          </a:prstGeom>
          <a:noFill/>
          <a:ln w="9525">
            <a:noFill/>
            <a:miter lim="800000"/>
            <a:headEnd/>
            <a:tailEnd/>
          </a:ln>
        </p:spPr>
      </p:pic>
      <p:pic>
        <p:nvPicPr>
          <p:cNvPr id="21" name="Picture 6"/>
          <p:cNvPicPr>
            <a:picLocks noChangeAspect="1" noChangeArrowheads="1"/>
          </p:cNvPicPr>
          <p:nvPr/>
        </p:nvPicPr>
        <p:blipFill>
          <a:blip r:embed="rId4" cstate="print"/>
          <a:srcRect/>
          <a:stretch>
            <a:fillRect/>
          </a:stretch>
        </p:blipFill>
        <p:spPr bwMode="auto">
          <a:xfrm>
            <a:off x="1272531" y="4229858"/>
            <a:ext cx="409772" cy="504055"/>
          </a:xfrm>
          <a:prstGeom prst="rect">
            <a:avLst/>
          </a:prstGeom>
          <a:noFill/>
          <a:ln w="9525">
            <a:noFill/>
            <a:miter lim="800000"/>
            <a:headEnd/>
            <a:tailEnd/>
          </a:ln>
        </p:spPr>
      </p:pic>
      <p:sp>
        <p:nvSpPr>
          <p:cNvPr id="22" name="TextBox 21"/>
          <p:cNvSpPr txBox="1"/>
          <p:nvPr/>
        </p:nvSpPr>
        <p:spPr>
          <a:xfrm>
            <a:off x="661951" y="3380745"/>
            <a:ext cx="836978" cy="261549"/>
          </a:xfrm>
          <a:prstGeom prst="rect">
            <a:avLst/>
          </a:prstGeom>
          <a:noFill/>
        </p:spPr>
        <p:txBody>
          <a:bodyPr wrap="none" lIns="91385" tIns="45690" rIns="91385" bIns="45690" rtlCol="0">
            <a:spAutoFit/>
          </a:bodyPr>
          <a:lstStyle/>
          <a:p>
            <a:r>
              <a:rPr lang="en-US" altLang="zh-CN" sz="1100" b="1" dirty="0" smtClean="0">
                <a:solidFill>
                  <a:srgbClr val="000000"/>
                </a:solidFill>
              </a:rPr>
              <a:t>eNodeB</a:t>
            </a:r>
            <a:r>
              <a:rPr lang="zh-CN" altLang="en-US" sz="1100" b="1" dirty="0" smtClean="0">
                <a:solidFill>
                  <a:srgbClr val="000000"/>
                </a:solidFill>
              </a:rPr>
              <a:t> </a:t>
            </a:r>
            <a:r>
              <a:rPr lang="en-US" altLang="zh-CN" sz="1100" b="1" dirty="0" smtClean="0">
                <a:solidFill>
                  <a:srgbClr val="000000"/>
                </a:solidFill>
              </a:rPr>
              <a:t>1</a:t>
            </a:r>
            <a:endParaRPr lang="zh-CN" altLang="en-US" sz="1100" b="1" dirty="0" smtClean="0">
              <a:solidFill>
                <a:srgbClr val="000000"/>
              </a:solidFill>
            </a:endParaRPr>
          </a:p>
        </p:txBody>
      </p:sp>
      <p:sp>
        <p:nvSpPr>
          <p:cNvPr id="23" name="TextBox 22"/>
          <p:cNvSpPr txBox="1"/>
          <p:nvPr/>
        </p:nvSpPr>
        <p:spPr>
          <a:xfrm>
            <a:off x="517936" y="4517892"/>
            <a:ext cx="836978" cy="261549"/>
          </a:xfrm>
          <a:prstGeom prst="rect">
            <a:avLst/>
          </a:prstGeom>
          <a:noFill/>
        </p:spPr>
        <p:txBody>
          <a:bodyPr wrap="none" lIns="91385" tIns="45690" rIns="91385" bIns="45690" rtlCol="0">
            <a:spAutoFit/>
          </a:bodyPr>
          <a:lstStyle/>
          <a:p>
            <a:r>
              <a:rPr lang="en-US" altLang="zh-CN" sz="1100" b="1" dirty="0" smtClean="0">
                <a:solidFill>
                  <a:srgbClr val="000000"/>
                </a:solidFill>
              </a:rPr>
              <a:t>eNodeB</a:t>
            </a:r>
            <a:r>
              <a:rPr lang="zh-CN" altLang="en-US" sz="1100" b="1" dirty="0" smtClean="0">
                <a:solidFill>
                  <a:srgbClr val="000000"/>
                </a:solidFill>
              </a:rPr>
              <a:t> </a:t>
            </a:r>
            <a:r>
              <a:rPr lang="en-US" altLang="zh-CN" sz="1100" b="1" dirty="0" smtClean="0">
                <a:solidFill>
                  <a:srgbClr val="000000"/>
                </a:solidFill>
              </a:rPr>
              <a:t>2</a:t>
            </a:r>
            <a:endParaRPr lang="zh-CN" altLang="en-US" sz="1100" b="1" dirty="0" smtClean="0">
              <a:solidFill>
                <a:srgbClr val="000000"/>
              </a:solidFill>
            </a:endParaRPr>
          </a:p>
        </p:txBody>
      </p:sp>
      <p:sp>
        <p:nvSpPr>
          <p:cNvPr id="24" name="TextBox 23"/>
          <p:cNvSpPr txBox="1"/>
          <p:nvPr/>
        </p:nvSpPr>
        <p:spPr>
          <a:xfrm>
            <a:off x="7565830" y="4685986"/>
            <a:ext cx="615763" cy="261549"/>
          </a:xfrm>
          <a:prstGeom prst="rect">
            <a:avLst/>
          </a:prstGeom>
          <a:noFill/>
        </p:spPr>
        <p:txBody>
          <a:bodyPr wrap="none" lIns="91385" tIns="45690" rIns="91385" bIns="45690" rtlCol="0">
            <a:spAutoFit/>
          </a:bodyPr>
          <a:lstStyle/>
          <a:p>
            <a:r>
              <a:rPr lang="en-US" altLang="zh-CN" sz="1100" b="1" dirty="0" smtClean="0">
                <a:solidFill>
                  <a:srgbClr val="000000"/>
                </a:solidFill>
              </a:rPr>
              <a:t>U2000</a:t>
            </a:r>
            <a:endParaRPr lang="zh-CN" altLang="en-US" sz="1100" b="1" dirty="0" smtClean="0">
              <a:solidFill>
                <a:srgbClr val="000000"/>
              </a:solidFill>
            </a:endParaRPr>
          </a:p>
        </p:txBody>
      </p:sp>
      <p:sp>
        <p:nvSpPr>
          <p:cNvPr id="25" name="TextBox 24"/>
          <p:cNvSpPr txBox="1"/>
          <p:nvPr/>
        </p:nvSpPr>
        <p:spPr>
          <a:xfrm>
            <a:off x="3144740" y="3869818"/>
            <a:ext cx="442639" cy="307716"/>
          </a:xfrm>
          <a:prstGeom prst="rect">
            <a:avLst/>
          </a:prstGeom>
          <a:noFill/>
        </p:spPr>
        <p:txBody>
          <a:bodyPr wrap="none" lIns="91385" tIns="45690" rIns="91385" bIns="45690" rtlCol="0">
            <a:spAutoFit/>
          </a:bodyPr>
          <a:lstStyle/>
          <a:p>
            <a:r>
              <a:rPr lang="en-US" altLang="zh-CN" sz="1400" b="1" dirty="0" smtClean="0">
                <a:solidFill>
                  <a:srgbClr val="000000"/>
                </a:solidFill>
              </a:rPr>
              <a:t>L2 </a:t>
            </a:r>
            <a:endParaRPr lang="zh-CN" altLang="en-US" sz="1400" b="1" dirty="0" smtClean="0">
              <a:solidFill>
                <a:srgbClr val="000000"/>
              </a:solidFill>
            </a:endParaRPr>
          </a:p>
        </p:txBody>
      </p:sp>
      <p:sp>
        <p:nvSpPr>
          <p:cNvPr id="26" name="TextBox 25"/>
          <p:cNvSpPr txBox="1"/>
          <p:nvPr/>
        </p:nvSpPr>
        <p:spPr>
          <a:xfrm>
            <a:off x="5007342" y="3947927"/>
            <a:ext cx="442639" cy="307716"/>
          </a:xfrm>
          <a:prstGeom prst="rect">
            <a:avLst/>
          </a:prstGeom>
          <a:noFill/>
        </p:spPr>
        <p:txBody>
          <a:bodyPr wrap="none" lIns="91385" tIns="45690" rIns="91385" bIns="45690" rtlCol="0">
            <a:spAutoFit/>
          </a:bodyPr>
          <a:lstStyle/>
          <a:p>
            <a:r>
              <a:rPr lang="en-US" altLang="zh-CN" sz="1400" b="1" dirty="0" smtClean="0">
                <a:solidFill>
                  <a:srgbClr val="000000"/>
                </a:solidFill>
              </a:rPr>
              <a:t>L3 </a:t>
            </a:r>
            <a:endParaRPr lang="zh-CN" altLang="en-US" sz="1400" b="1" dirty="0" smtClean="0">
              <a:solidFill>
                <a:srgbClr val="000000"/>
              </a:solidFill>
            </a:endParaRPr>
          </a:p>
        </p:txBody>
      </p:sp>
      <p:pic>
        <p:nvPicPr>
          <p:cNvPr id="27" name="Picture 2"/>
          <p:cNvPicPr>
            <a:picLocks noChangeAspect="1" noChangeArrowheads="1"/>
          </p:cNvPicPr>
          <p:nvPr/>
        </p:nvPicPr>
        <p:blipFill>
          <a:blip r:embed="rId3" cstate="print"/>
          <a:srcRect/>
          <a:stretch>
            <a:fillRect/>
          </a:stretch>
        </p:blipFill>
        <p:spPr bwMode="auto">
          <a:xfrm>
            <a:off x="3501576" y="3365761"/>
            <a:ext cx="447675" cy="438150"/>
          </a:xfrm>
          <a:prstGeom prst="rect">
            <a:avLst/>
          </a:prstGeom>
          <a:noFill/>
          <a:ln w="9525">
            <a:noFill/>
            <a:miter lim="800000"/>
            <a:headEnd/>
            <a:tailEnd/>
          </a:ln>
        </p:spPr>
      </p:pic>
      <p:pic>
        <p:nvPicPr>
          <p:cNvPr id="28" name="Picture 2"/>
          <p:cNvPicPr>
            <a:picLocks noChangeAspect="1" noChangeArrowheads="1"/>
          </p:cNvPicPr>
          <p:nvPr/>
        </p:nvPicPr>
        <p:blipFill>
          <a:blip r:embed="rId3" cstate="print"/>
          <a:srcRect/>
          <a:stretch>
            <a:fillRect/>
          </a:stretch>
        </p:blipFill>
        <p:spPr bwMode="auto">
          <a:xfrm>
            <a:off x="3144738" y="4157849"/>
            <a:ext cx="447675" cy="438150"/>
          </a:xfrm>
          <a:prstGeom prst="rect">
            <a:avLst/>
          </a:prstGeom>
          <a:noFill/>
          <a:ln w="9525">
            <a:noFill/>
            <a:miter lim="800000"/>
            <a:headEnd/>
            <a:tailEnd/>
          </a:ln>
        </p:spPr>
      </p:pic>
      <p:sp>
        <p:nvSpPr>
          <p:cNvPr id="30" name="TextBox 29"/>
          <p:cNvSpPr txBox="1"/>
          <p:nvPr/>
        </p:nvSpPr>
        <p:spPr>
          <a:xfrm>
            <a:off x="1920605" y="3031122"/>
            <a:ext cx="1281009" cy="307716"/>
          </a:xfrm>
          <a:prstGeom prst="rect">
            <a:avLst/>
          </a:prstGeom>
          <a:noFill/>
        </p:spPr>
        <p:txBody>
          <a:bodyPr wrap="none" lIns="91385" tIns="45690" rIns="91385" bIns="45690" rtlCol="0">
            <a:spAutoFit/>
          </a:bodyPr>
          <a:lstStyle/>
          <a:p>
            <a:r>
              <a:rPr lang="en-US" altLang="zh-CN" sz="1400" dirty="0" smtClean="0">
                <a:solidFill>
                  <a:srgbClr val="000000"/>
                </a:solidFill>
                <a:effectLst>
                  <a:outerShdw blurRad="38100" dist="38100" dir="2700000" algn="tl">
                    <a:srgbClr val="000000">
                      <a:alpha val="43137"/>
                    </a:srgbClr>
                  </a:outerShdw>
                </a:effectLst>
              </a:rPr>
              <a:t>OMCH_eNB1</a:t>
            </a:r>
            <a:endParaRPr lang="zh-CN" altLang="en-US" sz="1400" dirty="0" smtClean="0">
              <a:solidFill>
                <a:srgbClr val="000000"/>
              </a:solidFill>
              <a:effectLst>
                <a:outerShdw blurRad="38100" dist="38100" dir="2700000" algn="tl">
                  <a:srgbClr val="000000">
                    <a:alpha val="43137"/>
                  </a:srgbClr>
                </a:outerShdw>
              </a:effectLst>
            </a:endParaRPr>
          </a:p>
        </p:txBody>
      </p:sp>
      <p:sp>
        <p:nvSpPr>
          <p:cNvPr id="31" name="TextBox 30"/>
          <p:cNvSpPr txBox="1"/>
          <p:nvPr/>
        </p:nvSpPr>
        <p:spPr>
          <a:xfrm>
            <a:off x="1852787" y="4515157"/>
            <a:ext cx="1281009" cy="307716"/>
          </a:xfrm>
          <a:prstGeom prst="rect">
            <a:avLst/>
          </a:prstGeom>
          <a:noFill/>
        </p:spPr>
        <p:txBody>
          <a:bodyPr wrap="none" lIns="91385" tIns="45690" rIns="91385" bIns="45690" rtlCol="0">
            <a:spAutoFit/>
          </a:bodyPr>
          <a:lstStyle/>
          <a:p>
            <a:r>
              <a:rPr lang="en-US" altLang="zh-CN" sz="1400" dirty="0" smtClean="0">
                <a:solidFill>
                  <a:srgbClr val="000000"/>
                </a:solidFill>
                <a:effectLst>
                  <a:outerShdw blurRad="38100" dist="38100" dir="2700000" algn="tl">
                    <a:srgbClr val="000000">
                      <a:alpha val="43137"/>
                    </a:srgbClr>
                  </a:outerShdw>
                </a:effectLst>
              </a:rPr>
              <a:t>OMCH_eNB2</a:t>
            </a:r>
            <a:endParaRPr lang="zh-CN" altLang="en-US" sz="1400" dirty="0" smtClean="0">
              <a:solidFill>
                <a:srgbClr val="000000"/>
              </a:solidFill>
              <a:effectLst>
                <a:outerShdw blurRad="38100" dist="38100" dir="2700000" algn="tl">
                  <a:srgbClr val="000000">
                    <a:alpha val="43137"/>
                  </a:srgbClr>
                </a:outerShdw>
              </a:effectLst>
            </a:endParaRPr>
          </a:p>
        </p:txBody>
      </p:sp>
      <p:pic>
        <p:nvPicPr>
          <p:cNvPr id="34" name="Picture 544" descr="图片147"/>
          <p:cNvPicPr>
            <a:picLocks noChangeAspect="1" noChangeArrowheads="1"/>
          </p:cNvPicPr>
          <p:nvPr/>
        </p:nvPicPr>
        <p:blipFill>
          <a:blip r:embed="rId5" cstate="print"/>
          <a:srcRect/>
          <a:stretch>
            <a:fillRect/>
          </a:stretch>
        </p:blipFill>
        <p:spPr bwMode="auto">
          <a:xfrm>
            <a:off x="7410161" y="3752732"/>
            <a:ext cx="927100" cy="914400"/>
          </a:xfrm>
          <a:prstGeom prst="rect">
            <a:avLst/>
          </a:prstGeom>
          <a:noFill/>
        </p:spPr>
      </p:pic>
      <p:sp>
        <p:nvSpPr>
          <p:cNvPr id="35" name="TextBox 34"/>
          <p:cNvSpPr txBox="1"/>
          <p:nvPr/>
        </p:nvSpPr>
        <p:spPr>
          <a:xfrm>
            <a:off x="5560986" y="2453551"/>
            <a:ext cx="1199192" cy="307716"/>
          </a:xfrm>
          <a:prstGeom prst="rect">
            <a:avLst/>
          </a:prstGeom>
          <a:noFill/>
        </p:spPr>
        <p:txBody>
          <a:bodyPr wrap="none" lIns="91385" tIns="45690" rIns="91385" bIns="45690" rtlCol="0">
            <a:spAutoFit/>
          </a:bodyPr>
          <a:lstStyle/>
          <a:p>
            <a:r>
              <a:rPr lang="en-US" altLang="zh-CN" sz="1400" dirty="0" smtClean="0">
                <a:solidFill>
                  <a:srgbClr val="000000"/>
                </a:solidFill>
              </a:rPr>
              <a:t>DHCP</a:t>
            </a:r>
            <a:r>
              <a:rPr lang="zh-CN" altLang="en-US" sz="1400" dirty="0" smtClean="0">
                <a:solidFill>
                  <a:srgbClr val="000000"/>
                </a:solidFill>
              </a:rPr>
              <a:t> </a:t>
            </a:r>
            <a:r>
              <a:rPr lang="en-US" altLang="zh-CN" sz="1400" dirty="0" smtClean="0">
                <a:solidFill>
                  <a:srgbClr val="000000"/>
                </a:solidFill>
              </a:rPr>
              <a:t>Relay</a:t>
            </a:r>
            <a:endParaRPr lang="zh-CN" altLang="en-US" sz="1400" b="1" dirty="0" smtClean="0">
              <a:solidFill>
                <a:srgbClr val="000000"/>
              </a:solidFill>
            </a:endParaRPr>
          </a:p>
        </p:txBody>
      </p:sp>
      <p:pic>
        <p:nvPicPr>
          <p:cNvPr id="36" name="Picture 4977" descr="图片72"/>
          <p:cNvPicPr>
            <a:picLocks noChangeAspect="1" noChangeArrowheads="1"/>
          </p:cNvPicPr>
          <p:nvPr/>
        </p:nvPicPr>
        <p:blipFill>
          <a:blip r:embed="rId6" cstate="print"/>
          <a:srcRect/>
          <a:stretch>
            <a:fillRect/>
          </a:stretch>
        </p:blipFill>
        <p:spPr bwMode="auto">
          <a:xfrm>
            <a:off x="6075797" y="3520379"/>
            <a:ext cx="603418" cy="594445"/>
          </a:xfrm>
          <a:prstGeom prst="rect">
            <a:avLst/>
          </a:prstGeom>
          <a:noFill/>
        </p:spPr>
      </p:pic>
      <p:sp>
        <p:nvSpPr>
          <p:cNvPr id="32" name="任意多边形 31"/>
          <p:cNvSpPr/>
          <p:nvPr/>
        </p:nvSpPr>
        <p:spPr bwMode="auto">
          <a:xfrm>
            <a:off x="1928804" y="3275280"/>
            <a:ext cx="5640396" cy="810685"/>
          </a:xfrm>
          <a:custGeom>
            <a:avLst/>
            <a:gdLst>
              <a:gd name="connsiteX0" fmla="*/ 0 w 4970585"/>
              <a:gd name="connsiteY0" fmla="*/ 0 h 738553"/>
              <a:gd name="connsiteX1" fmla="*/ 726831 w 4970585"/>
              <a:gd name="connsiteY1" fmla="*/ 316523 h 738553"/>
              <a:gd name="connsiteX2" fmla="*/ 1934308 w 4970585"/>
              <a:gd name="connsiteY2" fmla="*/ 187569 h 738553"/>
              <a:gd name="connsiteX3" fmla="*/ 3059724 w 4970585"/>
              <a:gd name="connsiteY3" fmla="*/ 480646 h 738553"/>
              <a:gd name="connsiteX4" fmla="*/ 4290647 w 4970585"/>
              <a:gd name="connsiteY4" fmla="*/ 539261 h 738553"/>
              <a:gd name="connsiteX5" fmla="*/ 4970585 w 4970585"/>
              <a:gd name="connsiteY5" fmla="*/ 738553 h 738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585" h="738553">
                <a:moveTo>
                  <a:pt x="0" y="0"/>
                </a:moveTo>
                <a:cubicBezTo>
                  <a:pt x="202223" y="142631"/>
                  <a:pt x="404446" y="285262"/>
                  <a:pt x="726831" y="316523"/>
                </a:cubicBezTo>
                <a:cubicBezTo>
                  <a:pt x="1049216" y="347784"/>
                  <a:pt x="1545493" y="160215"/>
                  <a:pt x="1934308" y="187569"/>
                </a:cubicBezTo>
                <a:cubicBezTo>
                  <a:pt x="2323123" y="214923"/>
                  <a:pt x="2667001" y="422031"/>
                  <a:pt x="3059724" y="480646"/>
                </a:cubicBezTo>
                <a:cubicBezTo>
                  <a:pt x="3452447" y="539261"/>
                  <a:pt x="3972170" y="496277"/>
                  <a:pt x="4290647" y="539261"/>
                </a:cubicBezTo>
                <a:cubicBezTo>
                  <a:pt x="4609124" y="582245"/>
                  <a:pt x="4789854" y="660399"/>
                  <a:pt x="4970585" y="738553"/>
                </a:cubicBezTo>
              </a:path>
            </a:pathLst>
          </a:custGeom>
          <a:noFill/>
          <a:ln w="25400" cap="flat" cmpd="sng" algn="ctr">
            <a:solidFill>
              <a:srgbClr val="5E5EF8"/>
            </a:solidFill>
            <a:prstDash val="solid"/>
            <a:round/>
            <a:headEnd type="none" w="med" len="med"/>
            <a:tailEnd type="none" w="med" len="med"/>
          </a:ln>
          <a:effectLst/>
        </p:spPr>
        <p:txBody>
          <a:bodyPr vert="horz" wrap="none" lIns="79200" tIns="39600" rIns="79200" bIns="39600" numCol="1" rtlCol="0" anchor="t" anchorCtr="0" compatLnSpc="1">
            <a:prstTxWarp prst="textNoShape">
              <a:avLst/>
            </a:prstTxWarp>
            <a:noAutofit/>
          </a:bodyPr>
          <a:lstStyle/>
          <a:p>
            <a:pPr defTabSz="801688" fontAlgn="base"/>
            <a:endParaRPr lang="zh-CN" altLang="en-US" sz="1400" smtClean="0">
              <a:solidFill>
                <a:srgbClr val="FFFFFF"/>
              </a:solidFill>
              <a:latin typeface="FrutigerNext LT Regular" pitchFamily="34" charset="0"/>
              <a:ea typeface="ＭＳ Ｐゴシック" pitchFamily="34" charset="-128"/>
            </a:endParaRPr>
          </a:p>
        </p:txBody>
      </p:sp>
      <p:pic>
        <p:nvPicPr>
          <p:cNvPr id="37" name="Picture 4977" descr="图片72"/>
          <p:cNvPicPr>
            <a:picLocks noChangeAspect="1" noChangeArrowheads="1"/>
          </p:cNvPicPr>
          <p:nvPr/>
        </p:nvPicPr>
        <p:blipFill>
          <a:blip r:embed="rId6" cstate="print"/>
          <a:srcRect/>
          <a:stretch>
            <a:fillRect/>
          </a:stretch>
        </p:blipFill>
        <p:spPr bwMode="auto">
          <a:xfrm>
            <a:off x="5466197" y="4296232"/>
            <a:ext cx="603418" cy="594445"/>
          </a:xfrm>
          <a:prstGeom prst="rect">
            <a:avLst/>
          </a:prstGeom>
          <a:noFill/>
        </p:spPr>
      </p:pic>
      <p:sp>
        <p:nvSpPr>
          <p:cNvPr id="29" name="任意多边形 28"/>
          <p:cNvSpPr/>
          <p:nvPr/>
        </p:nvSpPr>
        <p:spPr bwMode="auto">
          <a:xfrm>
            <a:off x="1846742" y="4263765"/>
            <a:ext cx="5735157" cy="342900"/>
          </a:xfrm>
          <a:custGeom>
            <a:avLst/>
            <a:gdLst>
              <a:gd name="connsiteX0" fmla="*/ 0 w 4923692"/>
              <a:gd name="connsiteY0" fmla="*/ 351692 h 361461"/>
              <a:gd name="connsiteX1" fmla="*/ 386861 w 4923692"/>
              <a:gd name="connsiteY1" fmla="*/ 175846 h 361461"/>
              <a:gd name="connsiteX2" fmla="*/ 1524000 w 4923692"/>
              <a:gd name="connsiteY2" fmla="*/ 351692 h 361461"/>
              <a:gd name="connsiteX3" fmla="*/ 2579077 w 4923692"/>
              <a:gd name="connsiteY3" fmla="*/ 234461 h 361461"/>
              <a:gd name="connsiteX4" fmla="*/ 3903785 w 4923692"/>
              <a:gd name="connsiteY4" fmla="*/ 316523 h 361461"/>
              <a:gd name="connsiteX5" fmla="*/ 4923692 w 4923692"/>
              <a:gd name="connsiteY5" fmla="*/ 0 h 36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23692" h="361461">
                <a:moveTo>
                  <a:pt x="0" y="351692"/>
                </a:moveTo>
                <a:cubicBezTo>
                  <a:pt x="66430" y="263769"/>
                  <a:pt x="132861" y="175846"/>
                  <a:pt x="386861" y="175846"/>
                </a:cubicBezTo>
                <a:cubicBezTo>
                  <a:pt x="640861" y="175846"/>
                  <a:pt x="1158631" y="341923"/>
                  <a:pt x="1524000" y="351692"/>
                </a:cubicBezTo>
                <a:cubicBezTo>
                  <a:pt x="1889369" y="361461"/>
                  <a:pt x="2182446" y="240323"/>
                  <a:pt x="2579077" y="234461"/>
                </a:cubicBezTo>
                <a:cubicBezTo>
                  <a:pt x="2975708" y="228600"/>
                  <a:pt x="3513016" y="355600"/>
                  <a:pt x="3903785" y="316523"/>
                </a:cubicBezTo>
                <a:cubicBezTo>
                  <a:pt x="4294554" y="277446"/>
                  <a:pt x="4609123" y="138723"/>
                  <a:pt x="4923692" y="0"/>
                </a:cubicBezTo>
              </a:path>
            </a:pathLst>
          </a:custGeom>
          <a:noFill/>
          <a:ln w="25400" cap="flat" cmpd="sng" algn="ctr">
            <a:solidFill>
              <a:srgbClr val="5E5EF8"/>
            </a:solidFill>
            <a:prstDash val="solid"/>
            <a:round/>
            <a:headEnd type="none" w="med" len="med"/>
            <a:tailEnd type="none" w="med" len="med"/>
          </a:ln>
          <a:effectLst/>
        </p:spPr>
        <p:txBody>
          <a:bodyPr vert="horz" wrap="none" lIns="79153" tIns="39576" rIns="79153" bIns="39576" numCol="1" rtlCol="0" anchor="t" anchorCtr="0" compatLnSpc="1">
            <a:prstTxWarp prst="textNoShape">
              <a:avLst/>
            </a:prstTxWarp>
            <a:noAutofit/>
          </a:bodyPr>
          <a:lstStyle/>
          <a:p>
            <a:pPr defTabSz="801217"/>
            <a:endParaRPr lang="zh-CN" altLang="en-US" dirty="0" smtClean="0">
              <a:solidFill>
                <a:srgbClr val="000000"/>
              </a:solidFill>
            </a:endParaRPr>
          </a:p>
        </p:txBody>
      </p:sp>
      <p:cxnSp>
        <p:nvCxnSpPr>
          <p:cNvPr id="39" name="直接箭头连接符 38"/>
          <p:cNvCxnSpPr>
            <a:stCxn id="35" idx="2"/>
            <a:endCxn id="36" idx="0"/>
          </p:cNvCxnSpPr>
          <p:nvPr/>
        </p:nvCxnSpPr>
        <p:spPr bwMode="auto">
          <a:xfrm>
            <a:off x="6160582" y="2761267"/>
            <a:ext cx="216924" cy="759112"/>
          </a:xfrm>
          <a:prstGeom prst="straightConnector1">
            <a:avLst/>
          </a:prstGeom>
          <a:solidFill>
            <a:schemeClr val="accent1"/>
          </a:solidFill>
          <a:ln w="12700" cap="flat" cmpd="sng" algn="ctr">
            <a:solidFill>
              <a:schemeClr val="tx1"/>
            </a:solidFill>
            <a:prstDash val="dash"/>
            <a:round/>
            <a:headEnd type="none" w="med" len="med"/>
            <a:tailEnd type="arrow"/>
          </a:ln>
          <a:effectLst/>
        </p:spPr>
      </p:cxnSp>
      <p:cxnSp>
        <p:nvCxnSpPr>
          <p:cNvPr id="42" name="直接箭头连接符 41"/>
          <p:cNvCxnSpPr>
            <a:stCxn id="35" idx="2"/>
            <a:endCxn id="37" idx="0"/>
          </p:cNvCxnSpPr>
          <p:nvPr/>
        </p:nvCxnSpPr>
        <p:spPr bwMode="auto">
          <a:xfrm flipH="1">
            <a:off x="5767906" y="2761267"/>
            <a:ext cx="392676" cy="1534965"/>
          </a:xfrm>
          <a:prstGeom prst="straightConnector1">
            <a:avLst/>
          </a:prstGeom>
          <a:solidFill>
            <a:schemeClr val="accent1"/>
          </a:solidFill>
          <a:ln w="12700" cap="flat" cmpd="sng" algn="ctr">
            <a:solidFill>
              <a:schemeClr val="tx1"/>
            </a:solidFill>
            <a:prstDash val="dash"/>
            <a:round/>
            <a:headEnd type="none" w="med" len="med"/>
            <a:tailEnd type="arrow"/>
          </a:ln>
          <a:effectLst/>
        </p:spPr>
      </p:cxnSp>
      <p:sp>
        <p:nvSpPr>
          <p:cNvPr id="45" name="TextBox 44"/>
          <p:cNvSpPr txBox="1"/>
          <p:nvPr/>
        </p:nvSpPr>
        <p:spPr>
          <a:xfrm>
            <a:off x="7251234" y="2453551"/>
            <a:ext cx="1268121" cy="307716"/>
          </a:xfrm>
          <a:prstGeom prst="rect">
            <a:avLst/>
          </a:prstGeom>
          <a:noFill/>
        </p:spPr>
        <p:txBody>
          <a:bodyPr wrap="none" lIns="91385" tIns="45690" rIns="91385" bIns="45690" rtlCol="0">
            <a:spAutoFit/>
          </a:bodyPr>
          <a:lstStyle/>
          <a:p>
            <a:r>
              <a:rPr lang="en-US" altLang="zh-CN" sz="1400" i="1" dirty="0" smtClean="0">
                <a:solidFill>
                  <a:srgbClr val="000000"/>
                </a:solidFill>
              </a:rPr>
              <a:t>DHCP</a:t>
            </a:r>
            <a:r>
              <a:rPr lang="zh-CN" altLang="en-US" sz="1400" i="1" dirty="0" smtClean="0">
                <a:solidFill>
                  <a:srgbClr val="000000"/>
                </a:solidFill>
              </a:rPr>
              <a:t> </a:t>
            </a:r>
            <a:r>
              <a:rPr lang="en-US" altLang="zh-CN" sz="1400" i="1" dirty="0" smtClean="0">
                <a:solidFill>
                  <a:srgbClr val="000000"/>
                </a:solidFill>
              </a:rPr>
              <a:t>Server</a:t>
            </a:r>
            <a:endParaRPr lang="zh-CN" altLang="en-US" sz="1400" b="1" i="1" dirty="0" smtClean="0">
              <a:solidFill>
                <a:srgbClr val="000000"/>
              </a:solidFill>
            </a:endParaRPr>
          </a:p>
        </p:txBody>
      </p:sp>
      <p:sp>
        <p:nvSpPr>
          <p:cNvPr id="46" name="TextBox 45"/>
          <p:cNvSpPr txBox="1"/>
          <p:nvPr/>
        </p:nvSpPr>
        <p:spPr>
          <a:xfrm>
            <a:off x="1030540" y="2453551"/>
            <a:ext cx="1199192" cy="307716"/>
          </a:xfrm>
          <a:prstGeom prst="rect">
            <a:avLst/>
          </a:prstGeom>
          <a:noFill/>
        </p:spPr>
        <p:txBody>
          <a:bodyPr wrap="none" lIns="91385" tIns="45690" rIns="91385" bIns="45690" rtlCol="0">
            <a:spAutoFit/>
          </a:bodyPr>
          <a:lstStyle/>
          <a:p>
            <a:r>
              <a:rPr lang="en-US" altLang="zh-CN" sz="1400" i="1" dirty="0" smtClean="0">
                <a:solidFill>
                  <a:srgbClr val="000000"/>
                </a:solidFill>
              </a:rPr>
              <a:t>DHCP</a:t>
            </a:r>
            <a:r>
              <a:rPr lang="zh-CN" altLang="en-US" sz="1400" i="1" dirty="0" smtClean="0">
                <a:solidFill>
                  <a:srgbClr val="000000"/>
                </a:solidFill>
              </a:rPr>
              <a:t> </a:t>
            </a:r>
            <a:r>
              <a:rPr lang="en-US" altLang="zh-CN" sz="1400" i="1" dirty="0" smtClean="0">
                <a:solidFill>
                  <a:srgbClr val="000000"/>
                </a:solidFill>
              </a:rPr>
              <a:t>Client</a:t>
            </a:r>
            <a:endParaRPr lang="zh-CN" altLang="en-US" sz="1400" b="1" i="1" dirty="0" smtClean="0">
              <a:solidFill>
                <a:srgbClr val="000000"/>
              </a:solidFill>
            </a:endParaRPr>
          </a:p>
        </p:txBody>
      </p:sp>
      <p:cxnSp>
        <p:nvCxnSpPr>
          <p:cNvPr id="49" name="直接连接符 48"/>
          <p:cNvCxnSpPr/>
          <p:nvPr/>
        </p:nvCxnSpPr>
        <p:spPr bwMode="auto">
          <a:xfrm>
            <a:off x="5749619" y="4862946"/>
            <a:ext cx="0" cy="762000"/>
          </a:xfrm>
          <a:prstGeom prst="line">
            <a:avLst/>
          </a:prstGeom>
          <a:solidFill>
            <a:schemeClr val="accent1"/>
          </a:solidFill>
          <a:ln w="12700" cap="flat" cmpd="sng" algn="ctr">
            <a:solidFill>
              <a:schemeClr val="tx1"/>
            </a:solidFill>
            <a:prstDash val="dash"/>
            <a:round/>
            <a:headEnd type="none" w="med" len="med"/>
            <a:tailEnd type="none" w="med" len="med"/>
          </a:ln>
          <a:effectLst/>
        </p:spPr>
      </p:cxnSp>
      <p:cxnSp>
        <p:nvCxnSpPr>
          <p:cNvPr id="53" name="直接连接符 52"/>
          <p:cNvCxnSpPr/>
          <p:nvPr/>
        </p:nvCxnSpPr>
        <p:spPr bwMode="auto">
          <a:xfrm>
            <a:off x="7924783" y="4862946"/>
            <a:ext cx="0" cy="762000"/>
          </a:xfrm>
          <a:prstGeom prst="line">
            <a:avLst/>
          </a:prstGeom>
          <a:solidFill>
            <a:schemeClr val="accent1"/>
          </a:solidFill>
          <a:ln w="12700" cap="flat" cmpd="sng" algn="ctr">
            <a:solidFill>
              <a:schemeClr val="tx1"/>
            </a:solidFill>
            <a:prstDash val="dash"/>
            <a:round/>
            <a:headEnd type="none" w="med" len="med"/>
            <a:tailEnd type="none" w="med" len="med"/>
          </a:ln>
          <a:effectLst/>
        </p:spPr>
      </p:cxnSp>
      <p:cxnSp>
        <p:nvCxnSpPr>
          <p:cNvPr id="54" name="直接连接符 53"/>
          <p:cNvCxnSpPr/>
          <p:nvPr/>
        </p:nvCxnSpPr>
        <p:spPr bwMode="auto">
          <a:xfrm>
            <a:off x="1482419" y="4835233"/>
            <a:ext cx="0" cy="789713"/>
          </a:xfrm>
          <a:prstGeom prst="line">
            <a:avLst/>
          </a:prstGeom>
          <a:solidFill>
            <a:schemeClr val="accent1"/>
          </a:solidFill>
          <a:ln w="12700" cap="flat" cmpd="sng" algn="ctr">
            <a:solidFill>
              <a:schemeClr val="tx1"/>
            </a:solidFill>
            <a:prstDash val="dash"/>
            <a:round/>
            <a:headEnd type="none" w="med" len="med"/>
            <a:tailEnd type="none" w="med" len="med"/>
          </a:ln>
          <a:effectLst/>
        </p:spPr>
      </p:cxnSp>
      <p:cxnSp>
        <p:nvCxnSpPr>
          <p:cNvPr id="60" name="直接箭头连接符 59"/>
          <p:cNvCxnSpPr/>
          <p:nvPr/>
        </p:nvCxnSpPr>
        <p:spPr bwMode="auto">
          <a:xfrm>
            <a:off x="1510722" y="5172646"/>
            <a:ext cx="4238914" cy="0"/>
          </a:xfrm>
          <a:prstGeom prst="straightConnector1">
            <a:avLst/>
          </a:prstGeom>
          <a:noFill/>
          <a:ln w="9525" cap="flat" cmpd="sng" algn="ctr">
            <a:solidFill>
              <a:schemeClr val="tx1"/>
            </a:solidFill>
            <a:prstDash val="solid"/>
            <a:round/>
            <a:headEnd type="triangle" w="med" len="med"/>
            <a:tailEnd type="triangle"/>
          </a:ln>
          <a:effectLst/>
        </p:spPr>
      </p:cxnSp>
      <p:cxnSp>
        <p:nvCxnSpPr>
          <p:cNvPr id="62" name="直接箭头连接符 61"/>
          <p:cNvCxnSpPr/>
          <p:nvPr/>
        </p:nvCxnSpPr>
        <p:spPr bwMode="auto">
          <a:xfrm>
            <a:off x="5762336" y="5172646"/>
            <a:ext cx="2176319" cy="0"/>
          </a:xfrm>
          <a:prstGeom prst="straightConnector1">
            <a:avLst/>
          </a:prstGeom>
          <a:noFill/>
          <a:ln w="9525" cap="flat" cmpd="sng" algn="ctr">
            <a:solidFill>
              <a:schemeClr val="tx1"/>
            </a:solidFill>
            <a:prstDash val="solid"/>
            <a:round/>
            <a:headEnd type="triangle" w="med" len="med"/>
            <a:tailEnd type="triangle"/>
          </a:ln>
          <a:effectLst/>
        </p:spPr>
      </p:cxnSp>
      <p:sp>
        <p:nvSpPr>
          <p:cNvPr id="63" name="TextBox 62"/>
          <p:cNvSpPr txBox="1"/>
          <p:nvPr/>
        </p:nvSpPr>
        <p:spPr>
          <a:xfrm>
            <a:off x="3152009" y="5181414"/>
            <a:ext cx="594924" cy="338494"/>
          </a:xfrm>
          <a:prstGeom prst="rect">
            <a:avLst/>
          </a:prstGeom>
          <a:noFill/>
        </p:spPr>
        <p:txBody>
          <a:bodyPr wrap="none" lIns="91385" tIns="45690" rIns="91385" bIns="45690" rtlCol="0">
            <a:spAutoFit/>
          </a:bodyPr>
          <a:lstStyle/>
          <a:p>
            <a:r>
              <a:rPr lang="zh-CN" altLang="en-US" sz="1600" dirty="0" smtClean="0">
                <a:solidFill>
                  <a:srgbClr val="000000"/>
                </a:solidFill>
              </a:rPr>
              <a:t>广播</a:t>
            </a:r>
          </a:p>
        </p:txBody>
      </p:sp>
      <p:sp>
        <p:nvSpPr>
          <p:cNvPr id="65" name="TextBox 64"/>
          <p:cNvSpPr txBox="1"/>
          <p:nvPr/>
        </p:nvSpPr>
        <p:spPr>
          <a:xfrm>
            <a:off x="6516704" y="5181414"/>
            <a:ext cx="594924" cy="338494"/>
          </a:xfrm>
          <a:prstGeom prst="rect">
            <a:avLst/>
          </a:prstGeom>
          <a:noFill/>
        </p:spPr>
        <p:txBody>
          <a:bodyPr wrap="none" lIns="91385" tIns="45690" rIns="91385" bIns="45690" rtlCol="0">
            <a:spAutoFit/>
          </a:bodyPr>
          <a:lstStyle/>
          <a:p>
            <a:r>
              <a:rPr lang="zh-CN" altLang="en-US" sz="1600" dirty="0" smtClean="0">
                <a:solidFill>
                  <a:srgbClr val="000000"/>
                </a:solidFill>
              </a:rPr>
              <a:t>单播</a:t>
            </a: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p:cNvSpPr>
            <a:spLocks noGrp="1"/>
          </p:cNvSpPr>
          <p:nvPr>
            <p:ph type="title"/>
          </p:nvPr>
        </p:nvSpPr>
        <p:spPr/>
        <p:txBody>
          <a:bodyPr/>
          <a:lstStyle/>
          <a:p>
            <a:r>
              <a:rPr lang="en-US" altLang="zh-CN" smtClean="0"/>
              <a:t>SCTP</a:t>
            </a:r>
            <a:r>
              <a:rPr lang="zh-CN" altLang="en-US" smtClean="0"/>
              <a:t>原理介绍</a:t>
            </a:r>
          </a:p>
        </p:txBody>
      </p:sp>
      <p:sp>
        <p:nvSpPr>
          <p:cNvPr id="68611" name="日期占位符 3"/>
          <p:cNvSpPr>
            <a:spLocks noGrp="1"/>
          </p:cNvSpPr>
          <p:nvPr>
            <p:ph type="dt" sz="quarter" idx="10"/>
          </p:nvPr>
        </p:nvSpPr>
        <p:spPr>
          <a:noFill/>
        </p:spPr>
        <p:txBody>
          <a:bodyPr/>
          <a:lstStyle/>
          <a:p>
            <a:r>
              <a:rPr lang="de-DE" altLang="zh-CN"/>
              <a:t>Page </a:t>
            </a:r>
            <a:fld id="{7F9E9E14-3A18-4BF9-8F3E-3D3171EF1296}" type="slidenum">
              <a:rPr lang="de-DE" altLang="zh-CN"/>
              <a:pPr/>
              <a:t>142</a:t>
            </a:fld>
            <a:endParaRPr lang="en-GB" altLang="zh-CN"/>
          </a:p>
        </p:txBody>
      </p:sp>
      <p:sp>
        <p:nvSpPr>
          <p:cNvPr id="12" name="TextBox 11"/>
          <p:cNvSpPr txBox="1"/>
          <p:nvPr/>
        </p:nvSpPr>
        <p:spPr>
          <a:xfrm>
            <a:off x="900113" y="1268413"/>
            <a:ext cx="7127875" cy="1152525"/>
          </a:xfrm>
          <a:prstGeom prst="rect">
            <a:avLst/>
          </a:prstGeom>
          <a:noFill/>
        </p:spPr>
        <p:txBody>
          <a:bodyPr>
            <a:spAutoFit/>
          </a:bodyPr>
          <a:lstStyle/>
          <a:p>
            <a:pPr indent="271463" fontAlgn="auto">
              <a:lnSpc>
                <a:spcPct val="150000"/>
              </a:lnSpc>
              <a:spcBef>
                <a:spcPts val="0"/>
              </a:spcBef>
              <a:spcAft>
                <a:spcPts val="0"/>
              </a:spcAft>
              <a:defRPr/>
            </a:pPr>
            <a:r>
              <a:rPr lang="zh-CN" altLang="en-US" sz="1600" kern="0" dirty="0">
                <a:solidFill>
                  <a:srgbClr val="2D2015"/>
                </a:solidFill>
                <a:latin typeface="Arial"/>
                <a:ea typeface="宋体"/>
              </a:rPr>
              <a:t>依据</a:t>
            </a:r>
            <a:r>
              <a:rPr lang="en-US" altLang="zh-CN" sz="1600" kern="0" dirty="0">
                <a:solidFill>
                  <a:srgbClr val="2D2015"/>
                </a:solidFill>
                <a:latin typeface="Arial"/>
                <a:ea typeface="宋体"/>
              </a:rPr>
              <a:t>3GPP</a:t>
            </a:r>
            <a:r>
              <a:rPr lang="zh-CN" altLang="en-US" sz="1600" kern="0" dirty="0">
                <a:solidFill>
                  <a:srgbClr val="2D2015"/>
                </a:solidFill>
                <a:latin typeface="Arial"/>
                <a:ea typeface="宋体"/>
              </a:rPr>
              <a:t>协议规定，</a:t>
            </a:r>
            <a:r>
              <a:rPr lang="en-US" altLang="zh-CN" sz="1600" kern="0" dirty="0">
                <a:solidFill>
                  <a:srgbClr val="2D2015"/>
                </a:solidFill>
                <a:latin typeface="Arial"/>
                <a:ea typeface="宋体"/>
              </a:rPr>
              <a:t>LTE</a:t>
            </a:r>
            <a:r>
              <a:rPr lang="zh-CN" altLang="en-US" sz="1600" kern="0" dirty="0">
                <a:solidFill>
                  <a:srgbClr val="2D2015"/>
                </a:solidFill>
                <a:latin typeface="Arial"/>
                <a:ea typeface="宋体"/>
              </a:rPr>
              <a:t>的信令面的业务是承载在</a:t>
            </a:r>
            <a:r>
              <a:rPr lang="en-US" altLang="zh-CN" sz="1600" kern="0" dirty="0">
                <a:solidFill>
                  <a:srgbClr val="2D2015"/>
                </a:solidFill>
                <a:latin typeface="Arial"/>
                <a:ea typeface="宋体"/>
              </a:rPr>
              <a:t>SCTP</a:t>
            </a:r>
            <a:r>
              <a:rPr lang="zh-CN" altLang="en-US" sz="1600" kern="0" dirty="0">
                <a:solidFill>
                  <a:srgbClr val="2D2015"/>
                </a:solidFill>
                <a:latin typeface="Arial"/>
                <a:ea typeface="宋体"/>
              </a:rPr>
              <a:t>协议上的，通过</a:t>
            </a:r>
            <a:r>
              <a:rPr lang="en-US" altLang="zh-CN" sz="1600" kern="0" dirty="0">
                <a:solidFill>
                  <a:srgbClr val="2D2015"/>
                </a:solidFill>
                <a:latin typeface="Arial"/>
                <a:ea typeface="宋体"/>
              </a:rPr>
              <a:t>SCTP</a:t>
            </a:r>
            <a:r>
              <a:rPr lang="zh-CN" altLang="en-US" sz="1600" kern="0" dirty="0">
                <a:solidFill>
                  <a:srgbClr val="2D2015"/>
                </a:solidFill>
                <a:latin typeface="Arial"/>
                <a:ea typeface="宋体"/>
              </a:rPr>
              <a:t>多归属特性提供信令面的可靠性保护。</a:t>
            </a:r>
            <a:endParaRPr lang="en-US" altLang="zh-CN" sz="1600" kern="0" dirty="0">
              <a:solidFill>
                <a:srgbClr val="2D2015"/>
              </a:solidFill>
              <a:latin typeface="Arial"/>
              <a:ea typeface="宋体"/>
            </a:endParaRPr>
          </a:p>
          <a:p>
            <a:pPr indent="271463" fontAlgn="auto">
              <a:lnSpc>
                <a:spcPct val="150000"/>
              </a:lnSpc>
              <a:spcBef>
                <a:spcPts val="0"/>
              </a:spcBef>
              <a:spcAft>
                <a:spcPts val="0"/>
              </a:spcAft>
              <a:defRPr/>
            </a:pPr>
            <a:r>
              <a:rPr lang="zh-CN" altLang="en-US" sz="1600" kern="0" dirty="0">
                <a:solidFill>
                  <a:srgbClr val="2D2015"/>
                </a:solidFill>
                <a:latin typeface="Arial"/>
                <a:ea typeface="宋体"/>
              </a:rPr>
              <a:t>下面是</a:t>
            </a:r>
            <a:r>
              <a:rPr lang="en-US" altLang="zh-CN" sz="1600" kern="0" dirty="0">
                <a:solidFill>
                  <a:srgbClr val="2D2015"/>
                </a:solidFill>
                <a:latin typeface="Arial"/>
                <a:ea typeface="宋体"/>
              </a:rPr>
              <a:t>SCTP</a:t>
            </a:r>
            <a:r>
              <a:rPr lang="zh-CN" altLang="en-US" sz="1600" kern="0" dirty="0">
                <a:solidFill>
                  <a:srgbClr val="2D2015"/>
                </a:solidFill>
                <a:latin typeface="Arial"/>
                <a:ea typeface="宋体"/>
              </a:rPr>
              <a:t>正常的协商流程以及心跳检测报文。</a:t>
            </a:r>
          </a:p>
        </p:txBody>
      </p:sp>
      <p:pic>
        <p:nvPicPr>
          <p:cNvPr id="68613" name="Picture 6"/>
          <p:cNvPicPr>
            <a:picLocks noChangeAspect="1" noChangeArrowheads="1"/>
          </p:cNvPicPr>
          <p:nvPr/>
        </p:nvPicPr>
        <p:blipFill>
          <a:blip r:embed="rId2" cstate="print"/>
          <a:srcRect/>
          <a:stretch>
            <a:fillRect/>
          </a:stretch>
        </p:blipFill>
        <p:spPr bwMode="auto">
          <a:xfrm>
            <a:off x="2051050" y="2708275"/>
            <a:ext cx="4933950" cy="2438400"/>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3"/>
          <p:cNvSpPr>
            <a:spLocks noGrp="1"/>
          </p:cNvSpPr>
          <p:nvPr>
            <p:ph type="sldNum" sz="quarter" idx="10"/>
          </p:nvPr>
        </p:nvSpPr>
        <p:spPr>
          <a:noFill/>
        </p:spPr>
        <p:txBody>
          <a:bodyPr/>
          <a:lstStyle/>
          <a:p>
            <a:r>
              <a:rPr lang="en-US" altLang="zh-CN" smtClean="0"/>
              <a:t>Page</a:t>
            </a:r>
            <a:fld id="{2D2766CE-CB51-4F82-8F13-EA0E2CB14D80}" type="slidenum">
              <a:rPr lang="en-US" altLang="zh-CN" smtClean="0"/>
              <a:pPr/>
              <a:t>14</a:t>
            </a:fld>
            <a:endParaRPr lang="en-US" altLang="zh-CN" smtClean="0"/>
          </a:p>
        </p:txBody>
      </p:sp>
      <p:sp>
        <p:nvSpPr>
          <p:cNvPr id="25603" name="Rectangle 2"/>
          <p:cNvSpPr>
            <a:spLocks noGrp="1" noChangeArrowheads="1"/>
          </p:cNvSpPr>
          <p:nvPr>
            <p:ph type="title"/>
          </p:nvPr>
        </p:nvSpPr>
        <p:spPr>
          <a:xfrm>
            <a:off x="641350" y="333375"/>
            <a:ext cx="7731125" cy="868363"/>
          </a:xfrm>
        </p:spPr>
        <p:txBody>
          <a:bodyPr/>
          <a:lstStyle/>
          <a:p>
            <a:r>
              <a:rPr lang="en-US" altLang="zh-CN" smtClean="0"/>
              <a:t>Ping</a:t>
            </a:r>
            <a:r>
              <a:rPr lang="zh-CN" altLang="en-US" smtClean="0"/>
              <a:t>简介</a:t>
            </a:r>
          </a:p>
        </p:txBody>
      </p:sp>
      <p:sp>
        <p:nvSpPr>
          <p:cNvPr id="25604" name="Rectangle 3"/>
          <p:cNvSpPr>
            <a:spLocks noGrp="1" noChangeArrowheads="1"/>
          </p:cNvSpPr>
          <p:nvPr>
            <p:ph type="body" idx="1"/>
          </p:nvPr>
        </p:nvSpPr>
        <p:spPr/>
        <p:txBody>
          <a:bodyPr/>
          <a:lstStyle/>
          <a:p>
            <a:r>
              <a:rPr lang="zh-CN" altLang="en-US" smtClean="0"/>
              <a:t>网际包探测器（</a:t>
            </a:r>
            <a:r>
              <a:rPr lang="en-US" altLang="zh-CN" smtClean="0"/>
              <a:t>Packet Internet Groper</a:t>
            </a:r>
            <a:r>
              <a:rPr lang="zh-CN" altLang="en-US" smtClean="0"/>
              <a:t>）</a:t>
            </a:r>
          </a:p>
          <a:p>
            <a:pPr lvl="1"/>
            <a:r>
              <a:rPr lang="zh-CN" altLang="en-US" smtClean="0"/>
              <a:t>用于检查</a:t>
            </a:r>
            <a:r>
              <a:rPr lang="en-US" altLang="zh-CN" smtClean="0"/>
              <a:t>TCP/IP</a:t>
            </a:r>
            <a:r>
              <a:rPr lang="zh-CN" altLang="en-US" smtClean="0"/>
              <a:t>网络连接及设备主机是否可达</a:t>
            </a:r>
          </a:p>
          <a:p>
            <a:pPr lvl="1"/>
            <a:r>
              <a:rPr lang="zh-CN" altLang="en-US" smtClean="0"/>
              <a:t>源设备向目的设备发送</a:t>
            </a:r>
            <a:r>
              <a:rPr lang="en-US" altLang="zh-CN" smtClean="0"/>
              <a:t>ICMP</a:t>
            </a:r>
            <a:r>
              <a:rPr lang="zh-CN" altLang="en-US" smtClean="0"/>
              <a:t>请求报文，然后等待并显示目的设备的</a:t>
            </a:r>
            <a:r>
              <a:rPr lang="en-US" altLang="zh-CN" smtClean="0"/>
              <a:t>ICMP</a:t>
            </a:r>
            <a:r>
              <a:rPr lang="zh-CN" altLang="en-US" smtClean="0"/>
              <a:t>回应报文</a:t>
            </a:r>
          </a:p>
          <a:p>
            <a:endParaRPr lang="zh-CN" altLang="en-US" smtClean="0"/>
          </a:p>
        </p:txBody>
      </p:sp>
      <p:grpSp>
        <p:nvGrpSpPr>
          <p:cNvPr id="2" name="组合 24"/>
          <p:cNvGrpSpPr>
            <a:grpSpLocks/>
          </p:cNvGrpSpPr>
          <p:nvPr/>
        </p:nvGrpSpPr>
        <p:grpSpPr bwMode="auto">
          <a:xfrm>
            <a:off x="544513" y="3689350"/>
            <a:ext cx="8075612" cy="2435225"/>
            <a:chOff x="544430" y="1611202"/>
            <a:chExt cx="8075945" cy="2674586"/>
          </a:xfrm>
        </p:grpSpPr>
        <p:sp>
          <p:nvSpPr>
            <p:cNvPr id="25612" name="Text Box 5"/>
            <p:cNvSpPr txBox="1">
              <a:spLocks noChangeArrowheads="1"/>
            </p:cNvSpPr>
            <p:nvPr/>
          </p:nvSpPr>
          <p:spPr bwMode="auto">
            <a:xfrm>
              <a:off x="2361238" y="1636713"/>
              <a:ext cx="338554" cy="405812"/>
            </a:xfrm>
            <a:prstGeom prst="rect">
              <a:avLst/>
            </a:prstGeom>
            <a:noFill/>
            <a:ln w="9525" algn="ctr">
              <a:noFill/>
              <a:miter lim="800000"/>
              <a:headEnd/>
              <a:tailEnd/>
            </a:ln>
          </p:spPr>
          <p:txBody>
            <a:bodyPr wrap="none">
              <a:spAutoFit/>
            </a:bodyPr>
            <a:lstStyle/>
            <a:p>
              <a:r>
                <a:rPr lang="en-US" altLang="zh-CN"/>
                <a:t>A</a:t>
              </a:r>
            </a:p>
          </p:txBody>
        </p:sp>
        <p:sp>
          <p:nvSpPr>
            <p:cNvPr id="25613" name="Text Box 7"/>
            <p:cNvSpPr txBox="1">
              <a:spLocks noChangeArrowheads="1"/>
            </p:cNvSpPr>
            <p:nvPr/>
          </p:nvSpPr>
          <p:spPr bwMode="auto">
            <a:xfrm>
              <a:off x="6465694" y="1636713"/>
              <a:ext cx="338554" cy="405812"/>
            </a:xfrm>
            <a:prstGeom prst="rect">
              <a:avLst/>
            </a:prstGeom>
            <a:noFill/>
            <a:ln w="9525" algn="ctr">
              <a:noFill/>
              <a:miter lim="800000"/>
              <a:headEnd/>
              <a:tailEnd/>
            </a:ln>
          </p:spPr>
          <p:txBody>
            <a:bodyPr wrap="none">
              <a:spAutoFit/>
            </a:bodyPr>
            <a:lstStyle/>
            <a:p>
              <a:r>
                <a:rPr lang="en-US" altLang="zh-CN"/>
                <a:t>B</a:t>
              </a:r>
            </a:p>
          </p:txBody>
        </p:sp>
        <p:sp>
          <p:nvSpPr>
            <p:cNvPr id="25614" name="Text Box 8"/>
            <p:cNvSpPr txBox="1">
              <a:spLocks noChangeArrowheads="1"/>
            </p:cNvSpPr>
            <p:nvPr/>
          </p:nvSpPr>
          <p:spPr bwMode="auto">
            <a:xfrm>
              <a:off x="6932613" y="2525713"/>
              <a:ext cx="1606550" cy="366712"/>
            </a:xfrm>
            <a:prstGeom prst="rect">
              <a:avLst/>
            </a:prstGeom>
            <a:noFill/>
            <a:ln w="9525" algn="ctr">
              <a:noFill/>
              <a:miter lim="800000"/>
              <a:headEnd/>
              <a:tailEnd/>
            </a:ln>
          </p:spPr>
          <p:txBody>
            <a:bodyPr wrap="none">
              <a:spAutoFit/>
            </a:bodyPr>
            <a:lstStyle/>
            <a:p>
              <a:r>
                <a:rPr lang="en-US" altLang="zh-CN"/>
                <a:t>IP:10.0.0.2/24</a:t>
              </a:r>
            </a:p>
          </p:txBody>
        </p:sp>
        <p:sp>
          <p:nvSpPr>
            <p:cNvPr id="25615" name="Text Box 9"/>
            <p:cNvSpPr txBox="1">
              <a:spLocks noChangeArrowheads="1"/>
            </p:cNvSpPr>
            <p:nvPr/>
          </p:nvSpPr>
          <p:spPr bwMode="auto">
            <a:xfrm>
              <a:off x="633413" y="2525713"/>
              <a:ext cx="1606550" cy="366712"/>
            </a:xfrm>
            <a:prstGeom prst="rect">
              <a:avLst/>
            </a:prstGeom>
            <a:noFill/>
            <a:ln w="9525" algn="ctr">
              <a:noFill/>
              <a:miter lim="800000"/>
              <a:headEnd/>
              <a:tailEnd/>
            </a:ln>
          </p:spPr>
          <p:txBody>
            <a:bodyPr wrap="none">
              <a:spAutoFit/>
            </a:bodyPr>
            <a:lstStyle/>
            <a:p>
              <a:r>
                <a:rPr lang="en-US" altLang="zh-CN"/>
                <a:t>IP:10.0.0.1/24</a:t>
              </a:r>
            </a:p>
          </p:txBody>
        </p:sp>
        <p:grpSp>
          <p:nvGrpSpPr>
            <p:cNvPr id="3" name="Group 17"/>
            <p:cNvGrpSpPr>
              <a:grpSpLocks/>
            </p:cNvGrpSpPr>
            <p:nvPr/>
          </p:nvGrpSpPr>
          <p:grpSpPr bwMode="auto">
            <a:xfrm>
              <a:off x="2871062" y="2834016"/>
              <a:ext cx="3449080" cy="299559"/>
              <a:chOff x="1581" y="1165"/>
              <a:chExt cx="2778" cy="147"/>
            </a:xfrm>
          </p:grpSpPr>
          <p:sp>
            <p:nvSpPr>
              <p:cNvPr id="25627" name="Line 18"/>
              <p:cNvSpPr>
                <a:spLocks noChangeShapeType="1"/>
              </p:cNvSpPr>
              <p:nvPr/>
            </p:nvSpPr>
            <p:spPr bwMode="auto">
              <a:xfrm>
                <a:off x="1581" y="1312"/>
                <a:ext cx="2778" cy="0"/>
              </a:xfrm>
              <a:prstGeom prst="line">
                <a:avLst/>
              </a:prstGeom>
              <a:noFill/>
              <a:ln w="25400">
                <a:solidFill>
                  <a:srgbClr val="990000"/>
                </a:solidFill>
                <a:round/>
                <a:headEnd type="none" w="lg" len="lg"/>
                <a:tailEnd type="stealth" w="lg" len="lg"/>
              </a:ln>
            </p:spPr>
            <p:txBody>
              <a:bodyPr/>
              <a:lstStyle/>
              <a:p>
                <a:endParaRPr lang="zh-CN" altLang="en-US"/>
              </a:p>
            </p:txBody>
          </p:sp>
          <p:sp>
            <p:nvSpPr>
              <p:cNvPr id="25628" name="Text Box 19"/>
              <p:cNvSpPr txBox="1">
                <a:spLocks noChangeArrowheads="1"/>
              </p:cNvSpPr>
              <p:nvPr/>
            </p:nvSpPr>
            <p:spPr bwMode="auto">
              <a:xfrm>
                <a:off x="1861" y="1165"/>
                <a:ext cx="2125" cy="135"/>
              </a:xfrm>
              <a:prstGeom prst="rect">
                <a:avLst/>
              </a:prstGeom>
              <a:noFill/>
              <a:ln w="9525">
                <a:noFill/>
                <a:miter lim="800000"/>
                <a:headEnd/>
                <a:tailEnd/>
              </a:ln>
            </p:spPr>
            <p:txBody>
              <a:bodyPr lIns="0" tIns="0" rIns="0" bIns="0" anchor="ctr" anchorCtr="1">
                <a:spAutoFit/>
              </a:bodyPr>
              <a:lstStyle/>
              <a:p>
                <a:pPr>
                  <a:spcBef>
                    <a:spcPct val="50000"/>
                  </a:spcBef>
                </a:pPr>
                <a:r>
                  <a:rPr lang="en-US" altLang="en-US">
                    <a:latin typeface="FrutigerNext LT Regular" pitchFamily="34" charset="0"/>
                  </a:rPr>
                  <a:t>ICMP Echo Request</a:t>
                </a:r>
              </a:p>
            </p:txBody>
          </p:sp>
        </p:grpSp>
        <p:grpSp>
          <p:nvGrpSpPr>
            <p:cNvPr id="4" name="Group 20"/>
            <p:cNvGrpSpPr>
              <a:grpSpLocks/>
            </p:cNvGrpSpPr>
            <p:nvPr/>
          </p:nvGrpSpPr>
          <p:grpSpPr bwMode="auto">
            <a:xfrm>
              <a:off x="2854921" y="3456721"/>
              <a:ext cx="3449080" cy="299559"/>
              <a:chOff x="1568" y="1113"/>
              <a:chExt cx="2778" cy="147"/>
            </a:xfrm>
          </p:grpSpPr>
          <p:sp>
            <p:nvSpPr>
              <p:cNvPr id="25625" name="Line 21"/>
              <p:cNvSpPr>
                <a:spLocks noChangeShapeType="1"/>
              </p:cNvSpPr>
              <p:nvPr/>
            </p:nvSpPr>
            <p:spPr bwMode="auto">
              <a:xfrm>
                <a:off x="1568" y="1260"/>
                <a:ext cx="2778" cy="0"/>
              </a:xfrm>
              <a:prstGeom prst="line">
                <a:avLst/>
              </a:prstGeom>
              <a:noFill/>
              <a:ln w="25400">
                <a:solidFill>
                  <a:srgbClr val="990000"/>
                </a:solidFill>
                <a:round/>
                <a:headEnd type="stealth" w="lg" len="lg"/>
                <a:tailEnd type="none" w="lg" len="lg"/>
              </a:ln>
            </p:spPr>
            <p:txBody>
              <a:bodyPr/>
              <a:lstStyle/>
              <a:p>
                <a:endParaRPr lang="zh-CN" altLang="en-US"/>
              </a:p>
            </p:txBody>
          </p:sp>
          <p:sp>
            <p:nvSpPr>
              <p:cNvPr id="25626" name="Text Box 22"/>
              <p:cNvSpPr txBox="1">
                <a:spLocks noChangeArrowheads="1"/>
              </p:cNvSpPr>
              <p:nvPr/>
            </p:nvSpPr>
            <p:spPr bwMode="auto">
              <a:xfrm>
                <a:off x="1861" y="1113"/>
                <a:ext cx="2125" cy="135"/>
              </a:xfrm>
              <a:prstGeom prst="rect">
                <a:avLst/>
              </a:prstGeom>
              <a:noFill/>
              <a:ln w="9525">
                <a:noFill/>
                <a:miter lim="800000"/>
                <a:headEnd/>
                <a:tailEnd/>
              </a:ln>
            </p:spPr>
            <p:txBody>
              <a:bodyPr lIns="0" tIns="0" rIns="0" bIns="0" anchor="ctr" anchorCtr="1">
                <a:spAutoFit/>
              </a:bodyPr>
              <a:lstStyle/>
              <a:p>
                <a:pPr>
                  <a:spcBef>
                    <a:spcPct val="50000"/>
                  </a:spcBef>
                </a:pPr>
                <a:r>
                  <a:rPr lang="en-US" altLang="en-US">
                    <a:latin typeface="FrutigerNext LT Regular" pitchFamily="34" charset="0"/>
                  </a:rPr>
                  <a:t>ICMP Echo Reply</a:t>
                </a:r>
              </a:p>
            </p:txBody>
          </p:sp>
        </p:grpSp>
        <p:sp>
          <p:nvSpPr>
            <p:cNvPr id="25618" name="AutoShape 23"/>
            <p:cNvSpPr>
              <a:spLocks noChangeArrowheads="1"/>
            </p:cNvSpPr>
            <p:nvPr/>
          </p:nvSpPr>
          <p:spPr bwMode="auto">
            <a:xfrm>
              <a:off x="544430" y="1664080"/>
              <a:ext cx="1643063" cy="528637"/>
            </a:xfrm>
            <a:prstGeom prst="cloudCallout">
              <a:avLst>
                <a:gd name="adj1" fmla="val 55074"/>
                <a:gd name="adj2" fmla="val 75069"/>
              </a:avLst>
            </a:prstGeom>
            <a:noFill/>
            <a:ln w="12700">
              <a:solidFill>
                <a:schemeClr val="tx1"/>
              </a:solidFill>
              <a:round/>
              <a:headEnd/>
              <a:tailEnd/>
            </a:ln>
          </p:spPr>
          <p:txBody>
            <a:bodyPr lIns="0" tIns="0" rIns="0" bIns="0" anchor="ctr"/>
            <a:lstStyle/>
            <a:p>
              <a:pPr marL="328613" indent="-328613" defTabSz="877888">
                <a:lnSpc>
                  <a:spcPct val="140000"/>
                </a:lnSpc>
                <a:buClr>
                  <a:schemeClr val="bg2"/>
                </a:buClr>
                <a:buSzPct val="60000"/>
                <a:buFont typeface="Wingdings" pitchFamily="2" charset="2"/>
                <a:buNone/>
              </a:pPr>
              <a:r>
                <a:rPr lang="en-US" altLang="zh-CN" sz="1600">
                  <a:latin typeface="FrutigerNext LT Regular" pitchFamily="34" charset="0"/>
                </a:rPr>
                <a:t>B</a:t>
              </a:r>
              <a:r>
                <a:rPr lang="zh-CN" altLang="en-US" sz="1600">
                  <a:latin typeface="FrutigerNext LT Regular" pitchFamily="34" charset="0"/>
                </a:rPr>
                <a:t>是否可达</a:t>
              </a:r>
              <a:r>
                <a:rPr lang="en-US" altLang="zh-CN" sz="1600">
                  <a:latin typeface="FrutigerNext LT Regular" pitchFamily="34" charset="0"/>
                </a:rPr>
                <a:t>?</a:t>
              </a:r>
            </a:p>
          </p:txBody>
        </p:sp>
        <p:sp>
          <p:nvSpPr>
            <p:cNvPr id="25619" name="AutoShape 24"/>
            <p:cNvSpPr>
              <a:spLocks noChangeArrowheads="1"/>
            </p:cNvSpPr>
            <p:nvPr/>
          </p:nvSpPr>
          <p:spPr bwMode="auto">
            <a:xfrm>
              <a:off x="6977312" y="1611202"/>
              <a:ext cx="1643063" cy="528637"/>
            </a:xfrm>
            <a:prstGeom prst="cloudCallout">
              <a:avLst>
                <a:gd name="adj1" fmla="val -55296"/>
                <a:gd name="adj2" fmla="val 82579"/>
              </a:avLst>
            </a:prstGeom>
            <a:noFill/>
            <a:ln w="12700">
              <a:solidFill>
                <a:schemeClr val="tx1"/>
              </a:solidFill>
              <a:round/>
              <a:headEnd/>
              <a:tailEnd/>
            </a:ln>
          </p:spPr>
          <p:txBody>
            <a:bodyPr lIns="87828" tIns="43914" rIns="87828" bIns="43914" anchor="ctr"/>
            <a:lstStyle/>
            <a:p>
              <a:pPr marL="328613" indent="-328613" defTabSz="877888">
                <a:lnSpc>
                  <a:spcPct val="140000"/>
                </a:lnSpc>
                <a:buClr>
                  <a:schemeClr val="bg2"/>
                </a:buClr>
                <a:buSzPct val="60000"/>
                <a:buFont typeface="Wingdings" pitchFamily="2" charset="2"/>
                <a:buNone/>
              </a:pPr>
              <a:r>
                <a:rPr lang="zh-CN" altLang="en-US" sz="1600">
                  <a:latin typeface="FrutigerNext LT Regular" pitchFamily="34" charset="0"/>
                </a:rPr>
                <a:t>我在</a:t>
              </a:r>
            </a:p>
          </p:txBody>
        </p:sp>
        <p:grpSp>
          <p:nvGrpSpPr>
            <p:cNvPr id="5" name="Group 25"/>
            <p:cNvGrpSpPr>
              <a:grpSpLocks/>
            </p:cNvGrpSpPr>
            <p:nvPr/>
          </p:nvGrpSpPr>
          <p:grpSpPr bwMode="auto">
            <a:xfrm>
              <a:off x="966788" y="2879725"/>
              <a:ext cx="7029450" cy="1406063"/>
              <a:chOff x="609" y="2022"/>
              <a:chExt cx="4428" cy="1184"/>
            </a:xfrm>
          </p:grpSpPr>
          <p:sp>
            <p:nvSpPr>
              <p:cNvPr id="20" name="Line 12"/>
              <p:cNvSpPr>
                <a:spLocks noChangeShapeType="1"/>
              </p:cNvSpPr>
              <p:nvPr/>
            </p:nvSpPr>
            <p:spPr bwMode="auto">
              <a:xfrm>
                <a:off x="1579" y="2052"/>
                <a:ext cx="0" cy="1144"/>
              </a:xfrm>
              <a:prstGeom prst="line">
                <a:avLst/>
              </a:prstGeom>
              <a:noFill/>
              <a:ln w="63500">
                <a:solidFill>
                  <a:schemeClr val="tx1"/>
                </a:solidFill>
                <a:round/>
                <a:headEnd/>
                <a:tailEnd/>
              </a:ln>
              <a:effectLst>
                <a:outerShdw dist="35921" dir="2700000" algn="ctr" rotWithShape="0">
                  <a:schemeClr val="bg2">
                    <a:alpha val="50000"/>
                  </a:schemeClr>
                </a:outerShdw>
              </a:effectLst>
            </p:spPr>
            <p:txBody>
              <a:bodyPr wrap="none" anchor="ctr"/>
              <a:lstStyle/>
              <a:p>
                <a:pPr>
                  <a:defRPr/>
                </a:pPr>
                <a:endParaRPr lang="zh-CN" altLang="en-US"/>
              </a:p>
            </p:txBody>
          </p:sp>
          <p:sp>
            <p:nvSpPr>
              <p:cNvPr id="21" name="Line 13"/>
              <p:cNvSpPr>
                <a:spLocks noChangeShapeType="1"/>
              </p:cNvSpPr>
              <p:nvPr/>
            </p:nvSpPr>
            <p:spPr bwMode="auto">
              <a:xfrm>
                <a:off x="4150" y="2024"/>
                <a:ext cx="0" cy="1155"/>
              </a:xfrm>
              <a:prstGeom prst="line">
                <a:avLst/>
              </a:prstGeom>
              <a:noFill/>
              <a:ln w="63500">
                <a:solidFill>
                  <a:schemeClr val="tx1"/>
                </a:solidFill>
                <a:round/>
                <a:headEnd/>
                <a:tailEnd/>
              </a:ln>
              <a:effectLst>
                <a:outerShdw dist="35921" dir="2700000" algn="ctr" rotWithShape="0">
                  <a:schemeClr val="bg2">
                    <a:alpha val="50000"/>
                  </a:schemeClr>
                </a:outerShdw>
              </a:effectLst>
            </p:spPr>
            <p:txBody>
              <a:bodyPr wrap="none" anchor="ctr"/>
              <a:lstStyle/>
              <a:p>
                <a:pPr>
                  <a:defRPr/>
                </a:pPr>
                <a:endParaRPr lang="zh-CN" altLang="en-US"/>
              </a:p>
            </p:txBody>
          </p:sp>
          <p:sp>
            <p:nvSpPr>
              <p:cNvPr id="22" name="Line 10"/>
              <p:cNvSpPr>
                <a:spLocks noChangeShapeType="1"/>
              </p:cNvSpPr>
              <p:nvPr/>
            </p:nvSpPr>
            <p:spPr bwMode="auto">
              <a:xfrm>
                <a:off x="609" y="3206"/>
                <a:ext cx="4428" cy="0"/>
              </a:xfrm>
              <a:prstGeom prst="line">
                <a:avLst/>
              </a:prstGeom>
              <a:noFill/>
              <a:ln w="63500">
                <a:solidFill>
                  <a:schemeClr val="tx1"/>
                </a:solidFill>
                <a:round/>
                <a:headEnd/>
                <a:tailEnd/>
              </a:ln>
              <a:effectLst>
                <a:outerShdw dist="35921" dir="2700000" algn="ctr" rotWithShape="0">
                  <a:schemeClr val="bg2">
                    <a:alpha val="50000"/>
                  </a:schemeClr>
                </a:outerShdw>
              </a:effectLst>
            </p:spPr>
            <p:txBody>
              <a:bodyPr wrap="none" anchor="ctr"/>
              <a:lstStyle/>
              <a:p>
                <a:pPr>
                  <a:defRPr/>
                </a:pPr>
                <a:endParaRPr lang="zh-CN" altLang="en-US"/>
              </a:p>
            </p:txBody>
          </p:sp>
        </p:grpSp>
        <p:pic>
          <p:nvPicPr>
            <p:cNvPr id="25621" name="Picture 533" descr="图片131"/>
            <p:cNvPicPr>
              <a:picLocks noChangeAspect="1" noChangeArrowheads="1"/>
            </p:cNvPicPr>
            <p:nvPr/>
          </p:nvPicPr>
          <p:blipFill>
            <a:blip r:embed="rId3" cstate="print"/>
            <a:srcRect/>
            <a:stretch>
              <a:fillRect/>
            </a:stretch>
          </p:blipFill>
          <p:spPr bwMode="auto">
            <a:xfrm>
              <a:off x="2152672" y="2094737"/>
              <a:ext cx="731837" cy="901700"/>
            </a:xfrm>
            <a:prstGeom prst="rect">
              <a:avLst/>
            </a:prstGeom>
            <a:noFill/>
            <a:ln w="9525">
              <a:noFill/>
              <a:miter lim="800000"/>
              <a:headEnd/>
              <a:tailEnd/>
            </a:ln>
          </p:spPr>
        </p:pic>
      </p:grpSp>
      <p:grpSp>
        <p:nvGrpSpPr>
          <p:cNvPr id="6" name="Group 30"/>
          <p:cNvGrpSpPr>
            <a:grpSpLocks/>
          </p:cNvGrpSpPr>
          <p:nvPr/>
        </p:nvGrpSpPr>
        <p:grpSpPr bwMode="auto">
          <a:xfrm>
            <a:off x="3046413" y="4122738"/>
            <a:ext cx="2955925" cy="381000"/>
            <a:chOff x="1483" y="1297"/>
            <a:chExt cx="2676" cy="345"/>
          </a:xfrm>
        </p:grpSpPr>
        <p:sp>
          <p:nvSpPr>
            <p:cNvPr id="25608" name="AutoShape 26"/>
            <p:cNvSpPr>
              <a:spLocks noChangeArrowheads="1"/>
            </p:cNvSpPr>
            <p:nvPr/>
          </p:nvSpPr>
          <p:spPr bwMode="auto">
            <a:xfrm>
              <a:off x="1483" y="1297"/>
              <a:ext cx="817" cy="345"/>
            </a:xfrm>
            <a:prstGeom prst="cube">
              <a:avLst>
                <a:gd name="adj" fmla="val 25000"/>
              </a:avLst>
            </a:prstGeom>
            <a:solidFill>
              <a:srgbClr val="CCFFFF"/>
            </a:solidFill>
            <a:ln w="9525">
              <a:solidFill>
                <a:schemeClr val="bg2"/>
              </a:solidFill>
              <a:miter lim="800000"/>
              <a:headEnd/>
              <a:tailEnd/>
            </a:ln>
          </p:spPr>
          <p:txBody>
            <a:bodyPr wrap="none" anchor="ctr"/>
            <a:lstStyle/>
            <a:p>
              <a:pPr eaLnBrk="0" hangingPunct="0"/>
              <a:r>
                <a:rPr lang="en-US" altLang="zh-CN" sz="1200">
                  <a:latin typeface="FrutigerNext LT Regular" pitchFamily="34" charset="0"/>
                </a:rPr>
                <a:t>MAC</a:t>
              </a:r>
              <a:r>
                <a:rPr lang="zh-CN" altLang="en-US" sz="1200">
                  <a:latin typeface="FrutigerNext LT Regular" pitchFamily="34" charset="0"/>
                </a:rPr>
                <a:t>帧头</a:t>
              </a:r>
            </a:p>
          </p:txBody>
        </p:sp>
        <p:sp>
          <p:nvSpPr>
            <p:cNvPr id="25609" name="AutoShape 27"/>
            <p:cNvSpPr>
              <a:spLocks noChangeArrowheads="1"/>
            </p:cNvSpPr>
            <p:nvPr/>
          </p:nvSpPr>
          <p:spPr bwMode="auto">
            <a:xfrm>
              <a:off x="2209" y="1297"/>
              <a:ext cx="680" cy="345"/>
            </a:xfrm>
            <a:prstGeom prst="cube">
              <a:avLst>
                <a:gd name="adj" fmla="val 25000"/>
              </a:avLst>
            </a:prstGeom>
            <a:gradFill rotWithShape="1">
              <a:gsLst>
                <a:gs pos="0">
                  <a:srgbClr val="FEFA62"/>
                </a:gs>
                <a:gs pos="100000">
                  <a:srgbClr val="FDFECA"/>
                </a:gs>
              </a:gsLst>
              <a:lin ang="5400000" scaled="1"/>
            </a:gradFill>
            <a:ln w="9525">
              <a:solidFill>
                <a:schemeClr val="bg2"/>
              </a:solidFill>
              <a:miter lim="800000"/>
              <a:headEnd/>
              <a:tailEnd/>
            </a:ln>
          </p:spPr>
          <p:txBody>
            <a:bodyPr wrap="none" anchor="ctr"/>
            <a:lstStyle/>
            <a:p>
              <a:pPr eaLnBrk="0" hangingPunct="0"/>
              <a:r>
                <a:rPr lang="en-US" altLang="zh-CN" sz="1200">
                  <a:latin typeface="FrutigerNext LT Regular" pitchFamily="34" charset="0"/>
                </a:rPr>
                <a:t>IP</a:t>
              </a:r>
              <a:r>
                <a:rPr lang="zh-CN" altLang="en-US" sz="1200">
                  <a:latin typeface="FrutigerNext LT Regular" pitchFamily="34" charset="0"/>
                </a:rPr>
                <a:t>报头</a:t>
              </a:r>
            </a:p>
          </p:txBody>
        </p:sp>
        <p:sp>
          <p:nvSpPr>
            <p:cNvPr id="25610" name="AutoShape 28"/>
            <p:cNvSpPr>
              <a:spLocks noChangeArrowheads="1"/>
            </p:cNvSpPr>
            <p:nvPr/>
          </p:nvSpPr>
          <p:spPr bwMode="auto">
            <a:xfrm>
              <a:off x="2799" y="1297"/>
              <a:ext cx="861" cy="345"/>
            </a:xfrm>
            <a:prstGeom prst="cube">
              <a:avLst>
                <a:gd name="adj" fmla="val 25000"/>
              </a:avLst>
            </a:prstGeom>
            <a:solidFill>
              <a:srgbClr val="73DCF1"/>
            </a:solidFill>
            <a:ln w="9525">
              <a:solidFill>
                <a:schemeClr val="bg2"/>
              </a:solidFill>
              <a:miter lim="800000"/>
              <a:headEnd/>
              <a:tailEnd/>
            </a:ln>
          </p:spPr>
          <p:txBody>
            <a:bodyPr wrap="none" anchor="ctr"/>
            <a:lstStyle/>
            <a:p>
              <a:pPr eaLnBrk="0" hangingPunct="0"/>
              <a:r>
                <a:rPr lang="en-US" altLang="zh-CN" sz="1200">
                  <a:latin typeface="FrutigerNext LT Regular" pitchFamily="34" charset="0"/>
                </a:rPr>
                <a:t>ICMP</a:t>
              </a:r>
              <a:r>
                <a:rPr lang="zh-CN" altLang="en-US" sz="1200">
                  <a:latin typeface="FrutigerNext LT Regular" pitchFamily="34" charset="0"/>
                </a:rPr>
                <a:t>报文</a:t>
              </a:r>
            </a:p>
          </p:txBody>
        </p:sp>
        <p:sp>
          <p:nvSpPr>
            <p:cNvPr id="25611" name="AutoShape 29"/>
            <p:cNvSpPr>
              <a:spLocks noChangeArrowheads="1"/>
            </p:cNvSpPr>
            <p:nvPr/>
          </p:nvSpPr>
          <p:spPr bwMode="auto">
            <a:xfrm>
              <a:off x="3570" y="1297"/>
              <a:ext cx="589" cy="345"/>
            </a:xfrm>
            <a:prstGeom prst="cube">
              <a:avLst>
                <a:gd name="adj" fmla="val 25000"/>
              </a:avLst>
            </a:prstGeom>
            <a:solidFill>
              <a:srgbClr val="CCFFFF"/>
            </a:solidFill>
            <a:ln w="9525">
              <a:solidFill>
                <a:schemeClr val="bg2"/>
              </a:solidFill>
              <a:miter lim="800000"/>
              <a:headEnd/>
              <a:tailEnd/>
            </a:ln>
          </p:spPr>
          <p:txBody>
            <a:bodyPr wrap="none" anchor="ctr"/>
            <a:lstStyle/>
            <a:p>
              <a:pPr eaLnBrk="0" hangingPunct="0"/>
              <a:r>
                <a:rPr lang="en-US" altLang="zh-CN" sz="1200">
                  <a:latin typeface="FrutigerNext LT Regular" pitchFamily="34" charset="0"/>
                </a:rPr>
                <a:t>MAC</a:t>
              </a:r>
              <a:r>
                <a:rPr lang="zh-CN" altLang="en-US" sz="1200">
                  <a:latin typeface="FrutigerNext LT Regular" pitchFamily="34" charset="0"/>
                </a:rPr>
                <a:t>帧尾</a:t>
              </a:r>
            </a:p>
          </p:txBody>
        </p:sp>
      </p:grpSp>
      <p:pic>
        <p:nvPicPr>
          <p:cNvPr id="25607" name="Picture 602" descr="图片451"/>
          <p:cNvPicPr>
            <a:picLocks noChangeAspect="1" noChangeArrowheads="1"/>
          </p:cNvPicPr>
          <p:nvPr/>
        </p:nvPicPr>
        <p:blipFill>
          <a:blip r:embed="rId4" cstate="print"/>
          <a:srcRect/>
          <a:stretch>
            <a:fillRect/>
          </a:stretch>
        </p:blipFill>
        <p:spPr bwMode="auto">
          <a:xfrm>
            <a:off x="6353175" y="4195763"/>
            <a:ext cx="469900" cy="647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r>
              <a:rPr lang="en-US" altLang="zh-CN" smtClean="0"/>
              <a:t>Ping</a:t>
            </a:r>
            <a:r>
              <a:rPr lang="zh-CN" altLang="en-US" smtClean="0"/>
              <a:t>程序应用</a:t>
            </a:r>
          </a:p>
        </p:txBody>
      </p:sp>
      <p:sp>
        <p:nvSpPr>
          <p:cNvPr id="26627" name="内容占位符 2"/>
          <p:cNvSpPr>
            <a:spLocks noGrp="1"/>
          </p:cNvSpPr>
          <p:nvPr>
            <p:ph idx="1"/>
          </p:nvPr>
        </p:nvSpPr>
        <p:spPr/>
        <p:txBody>
          <a:bodyPr/>
          <a:lstStyle/>
          <a:p>
            <a:r>
              <a:rPr lang="zh-CN" altLang="en-US" smtClean="0"/>
              <a:t>故障维测应用</a:t>
            </a:r>
            <a:endParaRPr lang="en-US" altLang="zh-CN" smtClean="0"/>
          </a:p>
          <a:p>
            <a:pPr lvl="1"/>
            <a:r>
              <a:rPr lang="zh-CN" altLang="en-US" smtClean="0"/>
              <a:t>通过指定发送</a:t>
            </a:r>
            <a:r>
              <a:rPr lang="en-US" altLang="zh-CN" smtClean="0"/>
              <a:t>PING</a:t>
            </a:r>
            <a:r>
              <a:rPr lang="zh-CN" altLang="en-US" smtClean="0"/>
              <a:t>报文大小来定位</a:t>
            </a:r>
            <a:r>
              <a:rPr lang="en-US" altLang="zh-CN" smtClean="0"/>
              <a:t>MTU</a:t>
            </a:r>
            <a:r>
              <a:rPr lang="zh-CN" altLang="en-US" smtClean="0"/>
              <a:t>配置不一致问题</a:t>
            </a:r>
            <a:endParaRPr lang="en-US" altLang="zh-CN" smtClean="0"/>
          </a:p>
          <a:p>
            <a:pPr lvl="1"/>
            <a:r>
              <a:rPr lang="zh-CN" altLang="en-US" smtClean="0"/>
              <a:t>通过指定发送</a:t>
            </a:r>
            <a:r>
              <a:rPr lang="en-US" altLang="zh-CN" smtClean="0"/>
              <a:t>PING</a:t>
            </a:r>
            <a:r>
              <a:rPr lang="zh-CN" altLang="en-US" smtClean="0"/>
              <a:t>报文超时时间，来判断对端是中断还是处理时间过长</a:t>
            </a:r>
            <a:endParaRPr lang="en-US" altLang="zh-CN" smtClean="0"/>
          </a:p>
          <a:p>
            <a:pPr lvl="1"/>
            <a:r>
              <a:rPr lang="zh-CN" altLang="en-US" smtClean="0"/>
              <a:t>传输丢包、传输时延、传输抖动用于指示网络连接质量</a:t>
            </a:r>
            <a:endParaRPr lang="en-US" altLang="zh-CN" smtClean="0"/>
          </a:p>
          <a:p>
            <a:pPr lvl="1"/>
            <a:r>
              <a:rPr lang="zh-CN" altLang="zh-CN" smtClean="0"/>
              <a:t>通过</a:t>
            </a:r>
            <a:r>
              <a:rPr lang="en-US" altLang="zh-CN" smtClean="0"/>
              <a:t>PING</a:t>
            </a:r>
            <a:r>
              <a:rPr lang="zh-CN" altLang="zh-CN" smtClean="0"/>
              <a:t>的返回码判断故障类型</a:t>
            </a:r>
            <a:endParaRPr lang="en-US" altLang="zh-CN" smtClean="0"/>
          </a:p>
          <a:p>
            <a:r>
              <a:rPr lang="zh-CN" altLang="en-US" smtClean="0">
                <a:solidFill>
                  <a:srgbClr val="000000"/>
                </a:solidFill>
              </a:rPr>
              <a:t>场景与网元支持</a:t>
            </a:r>
          </a:p>
          <a:p>
            <a:endParaRPr lang="zh-CN" altLang="en-US" smtClean="0"/>
          </a:p>
        </p:txBody>
      </p:sp>
      <p:sp>
        <p:nvSpPr>
          <p:cNvPr id="26628" name="灯片编号占位符 3"/>
          <p:cNvSpPr>
            <a:spLocks noGrp="1"/>
          </p:cNvSpPr>
          <p:nvPr>
            <p:ph type="sldNum" sz="quarter" idx="10"/>
          </p:nvPr>
        </p:nvSpPr>
        <p:spPr>
          <a:noFill/>
        </p:spPr>
        <p:txBody>
          <a:bodyPr/>
          <a:lstStyle/>
          <a:p>
            <a:r>
              <a:rPr lang="en-US" altLang="zh-CN" smtClean="0"/>
              <a:t>Page</a:t>
            </a:r>
            <a:fld id="{424BA838-3DB5-4046-B503-D016DFB68FF5}" type="slidenum">
              <a:rPr lang="en-US" altLang="zh-CN" smtClean="0"/>
              <a:pPr/>
              <a:t>15</a:t>
            </a:fld>
            <a:endParaRPr lang="en-US" altLang="zh-CN" smtClean="0"/>
          </a:p>
        </p:txBody>
      </p:sp>
      <p:graphicFrame>
        <p:nvGraphicFramePr>
          <p:cNvPr id="5" name="表格 4"/>
          <p:cNvGraphicFramePr>
            <a:graphicFrameLocks noGrp="1"/>
          </p:cNvGraphicFramePr>
          <p:nvPr/>
        </p:nvGraphicFramePr>
        <p:xfrm>
          <a:off x="1255713" y="5016500"/>
          <a:ext cx="7061045" cy="949960"/>
        </p:xfrm>
        <a:graphic>
          <a:graphicData uri="http://schemas.openxmlformats.org/drawingml/2006/table">
            <a:tbl>
              <a:tblPr firstRow="1" bandRow="1">
                <a:tableStyleId>{5C22544A-7EE6-4342-B048-85BDC9FD1C3A}</a:tableStyleId>
              </a:tblPr>
              <a:tblGrid>
                <a:gridCol w="1260793"/>
                <a:gridCol w="1626784"/>
                <a:gridCol w="1355344"/>
                <a:gridCol w="2818124"/>
              </a:tblGrid>
              <a:tr h="370840">
                <a:tc>
                  <a:txBody>
                    <a:bodyPr/>
                    <a:lstStyle/>
                    <a:p>
                      <a:endParaRPr lang="zh-CN" altLang="en-US"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zh-CN" altLang="en-US" dirty="0" smtClean="0">
                          <a:solidFill>
                            <a:schemeClr val="tx1"/>
                          </a:solidFill>
                          <a:effectLst>
                            <a:outerShdw blurRad="38100" dist="38100" dir="2700000" algn="tl">
                              <a:srgbClr val="000000">
                                <a:alpha val="43137"/>
                              </a:srgbClr>
                            </a:outerShdw>
                          </a:effectLst>
                        </a:rPr>
                        <a:t>场景</a:t>
                      </a:r>
                      <a:endParaRPr lang="zh-CN" altLang="en-US"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zh-CN" altLang="en-US" dirty="0" smtClean="0">
                          <a:solidFill>
                            <a:schemeClr val="tx1"/>
                          </a:solidFill>
                          <a:effectLst>
                            <a:outerShdw blurRad="38100" dist="38100" dir="2700000" algn="tl">
                              <a:srgbClr val="000000">
                                <a:alpha val="43137"/>
                              </a:srgbClr>
                            </a:outerShdw>
                          </a:effectLst>
                        </a:rPr>
                        <a:t>执行命令</a:t>
                      </a:r>
                      <a:endParaRPr lang="zh-CN" altLang="en-US"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zh-CN" altLang="en-US" dirty="0" smtClean="0">
                          <a:solidFill>
                            <a:schemeClr val="tx1"/>
                          </a:solidFill>
                          <a:effectLst>
                            <a:outerShdw blurRad="38100" dist="38100" dir="2700000" algn="tl">
                              <a:srgbClr val="000000">
                                <a:alpha val="43137"/>
                              </a:srgbClr>
                            </a:outerShdw>
                          </a:effectLst>
                        </a:rPr>
                        <a:t>备注</a:t>
                      </a:r>
                      <a:endParaRPr lang="zh-CN" altLang="en-US"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370840">
                <a:tc>
                  <a:txBody>
                    <a:bodyPr/>
                    <a:lstStyle/>
                    <a:p>
                      <a:r>
                        <a:rPr lang="en-US" altLang="zh-CN" dirty="0" smtClean="0">
                          <a:solidFill>
                            <a:schemeClr val="tx1"/>
                          </a:solidFill>
                          <a:effectLst>
                            <a:outerShdw blurRad="38100" dist="38100" dir="2700000" algn="tl">
                              <a:srgbClr val="000000">
                                <a:alpha val="43137"/>
                              </a:srgbClr>
                            </a:outerShdw>
                          </a:effectLst>
                        </a:rPr>
                        <a:t>eNodeB</a:t>
                      </a:r>
                      <a:endParaRPr lang="zh-CN" altLang="en-US"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600" dirty="0" smtClean="0">
                          <a:solidFill>
                            <a:schemeClr val="tx1"/>
                          </a:solidFill>
                        </a:rPr>
                        <a:t>S1</a:t>
                      </a:r>
                      <a:r>
                        <a:rPr lang="zh-CN" altLang="en-US" sz="1600" dirty="0" smtClean="0">
                          <a:solidFill>
                            <a:schemeClr val="tx1"/>
                          </a:solidFill>
                        </a:rPr>
                        <a:t>、</a:t>
                      </a:r>
                      <a:r>
                        <a:rPr lang="en-US" altLang="zh-CN" sz="1600" dirty="0" smtClean="0">
                          <a:solidFill>
                            <a:schemeClr val="tx1"/>
                          </a:solidFill>
                        </a:rPr>
                        <a:t>X2</a:t>
                      </a:r>
                      <a:r>
                        <a:rPr lang="zh-CN" altLang="en-US" sz="1600" dirty="0" smtClean="0">
                          <a:solidFill>
                            <a:schemeClr val="tx1"/>
                          </a:solidFill>
                        </a:rPr>
                        <a:t>、</a:t>
                      </a:r>
                      <a:r>
                        <a:rPr lang="en-US" altLang="zh-CN" sz="1600" dirty="0" smtClean="0">
                          <a:solidFill>
                            <a:schemeClr val="tx1"/>
                          </a:solidFill>
                        </a:rPr>
                        <a:t>OMCH</a:t>
                      </a:r>
                    </a:p>
                    <a:p>
                      <a:r>
                        <a:rPr lang="en-US" altLang="zh-CN" sz="1600" dirty="0" smtClean="0">
                          <a:solidFill>
                            <a:schemeClr val="tx1"/>
                          </a:solidFill>
                        </a:rPr>
                        <a:t>IP</a:t>
                      </a:r>
                      <a:r>
                        <a:rPr lang="zh-CN" altLang="en-US" sz="1600" dirty="0" smtClean="0">
                          <a:solidFill>
                            <a:schemeClr val="tx1"/>
                          </a:solidFill>
                        </a:rPr>
                        <a:t>层故障定位</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600" dirty="0" smtClean="0">
                          <a:solidFill>
                            <a:schemeClr val="tx1"/>
                          </a:solidFill>
                        </a:rPr>
                        <a:t>PING</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600" dirty="0" smtClean="0">
                          <a:solidFill>
                            <a:schemeClr val="tx1"/>
                          </a:solidFill>
                        </a:rPr>
                        <a:t>根据</a:t>
                      </a:r>
                      <a:r>
                        <a:rPr lang="en-US" altLang="zh-CN" sz="1600" dirty="0" smtClean="0">
                          <a:solidFill>
                            <a:schemeClr val="tx1"/>
                          </a:solidFill>
                        </a:rPr>
                        <a:t>IP</a:t>
                      </a:r>
                      <a:r>
                        <a:rPr lang="zh-CN" altLang="en-US" sz="1600" dirty="0" smtClean="0">
                          <a:solidFill>
                            <a:schemeClr val="tx1"/>
                          </a:solidFill>
                        </a:rPr>
                        <a:t>地址检测</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0897" name="Picture 1"/>
          <p:cNvPicPr>
            <a:picLocks noChangeAspect="1" noChangeArrowheads="1"/>
          </p:cNvPicPr>
          <p:nvPr/>
        </p:nvPicPr>
        <p:blipFill>
          <a:blip r:embed="rId3" cstate="print"/>
          <a:srcRect/>
          <a:stretch>
            <a:fillRect/>
          </a:stretch>
        </p:blipFill>
        <p:spPr bwMode="auto">
          <a:xfrm>
            <a:off x="878164" y="2253906"/>
            <a:ext cx="6988761" cy="3046964"/>
          </a:xfrm>
          <a:prstGeom prst="rect">
            <a:avLst/>
          </a:prstGeom>
          <a:noFill/>
          <a:ln w="9525">
            <a:noFill/>
            <a:miter lim="800000"/>
            <a:headEnd/>
            <a:tailEnd/>
          </a:ln>
        </p:spPr>
      </p:pic>
      <p:sp>
        <p:nvSpPr>
          <p:cNvPr id="27650" name="标题 1"/>
          <p:cNvSpPr>
            <a:spLocks noGrp="1"/>
          </p:cNvSpPr>
          <p:nvPr>
            <p:ph type="title"/>
          </p:nvPr>
        </p:nvSpPr>
        <p:spPr/>
        <p:txBody>
          <a:bodyPr/>
          <a:lstStyle/>
          <a:p>
            <a:r>
              <a:rPr lang="en-US" altLang="zh-CN" dirty="0" smtClean="0"/>
              <a:t>eNodeB</a:t>
            </a:r>
            <a:r>
              <a:rPr lang="zh-CN" altLang="en-US" dirty="0" smtClean="0"/>
              <a:t>中的</a:t>
            </a:r>
            <a:r>
              <a:rPr lang="en-US" altLang="zh-CN" dirty="0" smtClean="0"/>
              <a:t>PING</a:t>
            </a:r>
            <a:r>
              <a:rPr lang="zh-CN" altLang="en-US" dirty="0" smtClean="0"/>
              <a:t>命令</a:t>
            </a:r>
          </a:p>
        </p:txBody>
      </p:sp>
      <p:sp>
        <p:nvSpPr>
          <p:cNvPr id="27651" name="内容占位符 2"/>
          <p:cNvSpPr>
            <a:spLocks noGrp="1"/>
          </p:cNvSpPr>
          <p:nvPr>
            <p:ph idx="1"/>
          </p:nvPr>
        </p:nvSpPr>
        <p:spPr/>
        <p:txBody>
          <a:bodyPr/>
          <a:lstStyle/>
          <a:p>
            <a:r>
              <a:rPr lang="en-US" altLang="zh-CN" smtClean="0"/>
              <a:t>MML</a:t>
            </a:r>
            <a:r>
              <a:rPr lang="zh-CN" altLang="en-US" smtClean="0"/>
              <a:t>命令：</a:t>
            </a:r>
            <a:r>
              <a:rPr lang="en-US" altLang="zh-CN" smtClean="0"/>
              <a:t>PING/PING6</a:t>
            </a:r>
            <a:endParaRPr lang="zh-CN" altLang="en-US" smtClean="0"/>
          </a:p>
        </p:txBody>
      </p:sp>
      <p:sp>
        <p:nvSpPr>
          <p:cNvPr id="27652" name="灯片编号占位符 3"/>
          <p:cNvSpPr>
            <a:spLocks noGrp="1"/>
          </p:cNvSpPr>
          <p:nvPr>
            <p:ph type="sldNum" sz="quarter" idx="10"/>
          </p:nvPr>
        </p:nvSpPr>
        <p:spPr>
          <a:noFill/>
        </p:spPr>
        <p:txBody>
          <a:bodyPr/>
          <a:lstStyle/>
          <a:p>
            <a:r>
              <a:rPr lang="en-US" altLang="zh-CN" smtClean="0"/>
              <a:t>Page</a:t>
            </a:r>
            <a:fld id="{0BDAE11D-26F1-4FD7-ADED-B0C17E1DC922}" type="slidenum">
              <a:rPr lang="en-US" altLang="zh-CN" smtClean="0"/>
              <a:pPr/>
              <a:t>16</a:t>
            </a:fld>
            <a:endParaRPr lang="en-US" altLang="zh-CN" smtClean="0"/>
          </a:p>
        </p:txBody>
      </p:sp>
      <p:sp>
        <p:nvSpPr>
          <p:cNvPr id="27654" name="圆角矩形 5"/>
          <p:cNvSpPr>
            <a:spLocks noChangeArrowheads="1"/>
          </p:cNvSpPr>
          <p:nvPr/>
        </p:nvSpPr>
        <p:spPr bwMode="auto">
          <a:xfrm>
            <a:off x="1480310" y="3380202"/>
            <a:ext cx="6285464" cy="330407"/>
          </a:xfrm>
          <a:prstGeom prst="roundRect">
            <a:avLst>
              <a:gd name="adj" fmla="val 16667"/>
            </a:avLst>
          </a:prstGeom>
          <a:noFill/>
          <a:ln w="9525" algn="ctr">
            <a:solidFill>
              <a:schemeClr val="tx1"/>
            </a:solidFill>
            <a:round/>
            <a:headEnd/>
            <a:tailEnd/>
          </a:ln>
        </p:spPr>
        <p:txBody>
          <a:bodyPr/>
          <a:lstStyle/>
          <a:p>
            <a:endParaRPr lang="zh-CN" altLang="en-US"/>
          </a:p>
        </p:txBody>
      </p:sp>
      <p:sp>
        <p:nvSpPr>
          <p:cNvPr id="27655" name="圆角矩形 6"/>
          <p:cNvSpPr>
            <a:spLocks noChangeArrowheads="1"/>
          </p:cNvSpPr>
          <p:nvPr/>
        </p:nvSpPr>
        <p:spPr bwMode="auto">
          <a:xfrm>
            <a:off x="1798363" y="3031436"/>
            <a:ext cx="2376487" cy="287338"/>
          </a:xfrm>
          <a:prstGeom prst="roundRect">
            <a:avLst>
              <a:gd name="adj" fmla="val 16667"/>
            </a:avLst>
          </a:prstGeom>
          <a:noFill/>
          <a:ln w="9525" algn="ctr">
            <a:solidFill>
              <a:schemeClr val="tx1"/>
            </a:solidFill>
            <a:round/>
            <a:headEnd/>
            <a:tailEnd/>
          </a:ln>
        </p:spPr>
        <p:txBody>
          <a:bodyPr/>
          <a:lstStyle/>
          <a:p>
            <a:endParaRPr lang="zh-CN" altLang="en-US"/>
          </a:p>
        </p:txBody>
      </p:sp>
      <p:sp>
        <p:nvSpPr>
          <p:cNvPr id="9" name="TextBox 8"/>
          <p:cNvSpPr txBox="1"/>
          <p:nvPr/>
        </p:nvSpPr>
        <p:spPr>
          <a:xfrm>
            <a:off x="7443788" y="1141482"/>
            <a:ext cx="1520825" cy="1108075"/>
          </a:xfrm>
          <a:prstGeom prst="rect">
            <a:avLst/>
          </a:prstGeom>
          <a:noFill/>
          <a:ln>
            <a:solidFill>
              <a:schemeClr val="tx1"/>
            </a:solidFill>
            <a:prstDash val="dash"/>
          </a:ln>
        </p:spPr>
        <p:txBody>
          <a:bodyPr>
            <a:spAutoFit/>
          </a:bodyPr>
          <a:lstStyle/>
          <a:p>
            <a:pPr>
              <a:defRPr/>
            </a:pPr>
            <a:r>
              <a:rPr lang="zh-CN" altLang="en-US" sz="1600" dirty="0">
                <a:effectLst>
                  <a:outerShdw blurRad="38100" dist="38100" dir="2700000" algn="tl">
                    <a:srgbClr val="000000">
                      <a:alpha val="43137"/>
                    </a:srgbClr>
                  </a:outerShdw>
                </a:effectLst>
              </a:rPr>
              <a:t>关键参数：</a:t>
            </a:r>
            <a:endParaRPr lang="en-US" altLang="zh-CN" sz="1600" dirty="0">
              <a:effectLst>
                <a:outerShdw blurRad="38100" dist="38100" dir="2700000" algn="tl">
                  <a:srgbClr val="000000">
                    <a:alpha val="43137"/>
                  </a:srgbClr>
                </a:outerShdw>
              </a:effectLst>
            </a:endParaRPr>
          </a:p>
          <a:p>
            <a:pPr>
              <a:defRPr/>
            </a:pPr>
            <a:endParaRPr lang="en-US" altLang="zh-CN" sz="900" dirty="0"/>
          </a:p>
          <a:p>
            <a:pPr>
              <a:defRPr/>
            </a:pPr>
            <a:r>
              <a:rPr lang="zh-CN" altLang="en-US" sz="1600" dirty="0"/>
              <a:t>接口板槽位</a:t>
            </a:r>
            <a:endParaRPr lang="en-US" altLang="zh-CN" sz="1600" dirty="0"/>
          </a:p>
          <a:p>
            <a:pPr>
              <a:defRPr/>
            </a:pPr>
            <a:endParaRPr lang="en-US" altLang="zh-CN" sz="900" dirty="0"/>
          </a:p>
          <a:p>
            <a:pPr>
              <a:defRPr/>
            </a:pPr>
            <a:r>
              <a:rPr lang="zh-CN" altLang="en-US" sz="1600" dirty="0"/>
              <a:t>源</a:t>
            </a:r>
            <a:r>
              <a:rPr lang="en-US" altLang="zh-CN" sz="1600" dirty="0"/>
              <a:t>/</a:t>
            </a:r>
            <a:r>
              <a:rPr lang="zh-CN" altLang="en-US" sz="1600" dirty="0"/>
              <a:t>目的</a:t>
            </a:r>
            <a:r>
              <a:rPr lang="en-US" altLang="zh-CN" sz="1600" dirty="0"/>
              <a:t>IP</a:t>
            </a:r>
            <a:r>
              <a:rPr lang="zh-CN" altLang="en-US" sz="1600" dirty="0"/>
              <a:t>地址</a:t>
            </a:r>
          </a:p>
        </p:txBody>
      </p:sp>
      <p:sp>
        <p:nvSpPr>
          <p:cNvPr id="11" name="TextBox 10"/>
          <p:cNvSpPr txBox="1"/>
          <p:nvPr/>
        </p:nvSpPr>
        <p:spPr>
          <a:xfrm>
            <a:off x="3954394" y="5075582"/>
            <a:ext cx="3144838" cy="1107996"/>
          </a:xfrm>
          <a:prstGeom prst="rect">
            <a:avLst/>
          </a:prstGeom>
          <a:noFill/>
          <a:ln>
            <a:solidFill>
              <a:schemeClr val="tx1"/>
            </a:solidFill>
            <a:prstDash val="dash"/>
          </a:ln>
        </p:spPr>
        <p:txBody>
          <a:bodyPr wrap="square">
            <a:spAutoFit/>
          </a:bodyPr>
          <a:lstStyle/>
          <a:p>
            <a:pPr>
              <a:defRPr/>
            </a:pPr>
            <a:r>
              <a:rPr lang="zh-CN" altLang="en-US" sz="1600" dirty="0">
                <a:effectLst>
                  <a:outerShdw blurRad="38100" dist="38100" dir="2700000" algn="tl">
                    <a:srgbClr val="000000">
                      <a:alpha val="43137"/>
                    </a:srgbClr>
                  </a:outerShdw>
                </a:effectLst>
              </a:rPr>
              <a:t>辅助参数：</a:t>
            </a:r>
            <a:endParaRPr lang="en-US" altLang="zh-CN" sz="1600" dirty="0">
              <a:effectLst>
                <a:outerShdw blurRad="38100" dist="38100" dir="2700000" algn="tl">
                  <a:srgbClr val="000000">
                    <a:alpha val="43137"/>
                  </a:srgbClr>
                </a:outerShdw>
              </a:effectLst>
            </a:endParaRPr>
          </a:p>
          <a:p>
            <a:pPr>
              <a:defRPr/>
            </a:pPr>
            <a:endParaRPr lang="en-US" altLang="zh-CN" sz="900" dirty="0"/>
          </a:p>
          <a:p>
            <a:pPr>
              <a:defRPr/>
            </a:pPr>
            <a:r>
              <a:rPr lang="zh-CN" altLang="en-US" sz="1600" dirty="0"/>
              <a:t>超时时间</a:t>
            </a:r>
            <a:r>
              <a:rPr lang="en-US" altLang="zh-CN" sz="1600" dirty="0"/>
              <a:t>(</a:t>
            </a:r>
            <a:r>
              <a:rPr lang="zh-CN" altLang="en-US" sz="1600" dirty="0"/>
              <a:t>毫秒</a:t>
            </a:r>
            <a:r>
              <a:rPr lang="en-US" altLang="zh-CN" sz="1600" dirty="0"/>
              <a:t>)</a:t>
            </a:r>
            <a:r>
              <a:rPr lang="zh-CN" altLang="en-US" sz="1600" dirty="0"/>
              <a:t>：</a:t>
            </a:r>
            <a:endParaRPr lang="en-US" altLang="zh-CN" sz="1600" dirty="0"/>
          </a:p>
          <a:p>
            <a:pPr>
              <a:defRPr/>
            </a:pPr>
            <a:endParaRPr lang="en-US" altLang="zh-CN" sz="900" dirty="0"/>
          </a:p>
          <a:p>
            <a:pPr>
              <a:defRPr/>
            </a:pPr>
            <a:r>
              <a:rPr lang="zh-CN" altLang="en-US" sz="1600" i="1" dirty="0"/>
              <a:t>源端接收</a:t>
            </a:r>
            <a:r>
              <a:rPr lang="en-US" altLang="zh-CN" sz="1600" i="1" dirty="0"/>
              <a:t>PING</a:t>
            </a:r>
            <a:r>
              <a:rPr lang="zh-CN" altLang="en-US" sz="1600" i="1" dirty="0"/>
              <a:t>包的超时时间限制</a:t>
            </a:r>
            <a:endParaRPr lang="en-US" altLang="zh-CN" sz="1600" i="1" dirty="0"/>
          </a:p>
        </p:txBody>
      </p:sp>
      <p:sp>
        <p:nvSpPr>
          <p:cNvPr id="27658" name="圆角矩形 11"/>
          <p:cNvSpPr>
            <a:spLocks noChangeArrowheads="1"/>
          </p:cNvSpPr>
          <p:nvPr/>
        </p:nvSpPr>
        <p:spPr bwMode="auto">
          <a:xfrm>
            <a:off x="1264478" y="4120667"/>
            <a:ext cx="2830444" cy="305559"/>
          </a:xfrm>
          <a:prstGeom prst="roundRect">
            <a:avLst>
              <a:gd name="adj" fmla="val 16667"/>
            </a:avLst>
          </a:prstGeom>
          <a:noFill/>
          <a:ln w="9525" algn="ctr">
            <a:solidFill>
              <a:schemeClr val="tx1"/>
            </a:solidFill>
            <a:round/>
            <a:headEnd/>
            <a:tailEnd/>
          </a:ln>
        </p:spPr>
        <p:txBody>
          <a:bodyPr/>
          <a:lstStyle/>
          <a:p>
            <a:endParaRPr lang="zh-CN" altLang="en-US"/>
          </a:p>
        </p:txBody>
      </p:sp>
      <p:cxnSp>
        <p:nvCxnSpPr>
          <p:cNvPr id="14" name="直接箭头连接符 13"/>
          <p:cNvCxnSpPr>
            <a:stCxn id="27654" idx="3"/>
            <a:endCxn id="9" idx="2"/>
          </p:cNvCxnSpPr>
          <p:nvPr/>
        </p:nvCxnSpPr>
        <p:spPr bwMode="auto">
          <a:xfrm flipV="1">
            <a:off x="7765774" y="2249557"/>
            <a:ext cx="438427" cy="1295849"/>
          </a:xfrm>
          <a:prstGeom prst="straightConnector1">
            <a:avLst/>
          </a:prstGeom>
          <a:ln>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16" name="直接箭头连接符 15"/>
          <p:cNvCxnSpPr>
            <a:stCxn id="27655" idx="3"/>
          </p:cNvCxnSpPr>
          <p:nvPr/>
        </p:nvCxnSpPr>
        <p:spPr bwMode="auto">
          <a:xfrm flipV="1">
            <a:off x="4174850" y="2239617"/>
            <a:ext cx="3246367" cy="935488"/>
          </a:xfrm>
          <a:prstGeom prst="straightConnector1">
            <a:avLst/>
          </a:prstGeom>
          <a:ln>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20" name="直接箭头连接符 19"/>
          <p:cNvCxnSpPr>
            <a:stCxn id="27658" idx="2"/>
            <a:endCxn id="11" idx="0"/>
          </p:cNvCxnSpPr>
          <p:nvPr/>
        </p:nvCxnSpPr>
        <p:spPr bwMode="auto">
          <a:xfrm>
            <a:off x="2679700" y="4426226"/>
            <a:ext cx="2847113" cy="649356"/>
          </a:xfrm>
          <a:prstGeom prst="straightConnector1">
            <a:avLst/>
          </a:prstGeom>
          <a:ln>
            <a:headEnd type="none" w="med" len="med"/>
            <a:tailEnd type="arrow"/>
          </a:ln>
        </p:spPr>
        <p:style>
          <a:lnRef idx="1">
            <a:schemeClr val="accent6"/>
          </a:lnRef>
          <a:fillRef idx="0">
            <a:schemeClr val="accent6"/>
          </a:fillRef>
          <a:effectRef idx="0">
            <a:schemeClr val="accent6"/>
          </a:effectRef>
          <a:fontRef idx="minor">
            <a:schemeClr val="tx1"/>
          </a:fontRef>
        </p:style>
      </p:cxn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en-US" altLang="zh-CN" smtClean="0"/>
              <a:t>Ping</a:t>
            </a:r>
            <a:r>
              <a:rPr lang="zh-CN" altLang="en-US" smtClean="0"/>
              <a:t>报文回显结果</a:t>
            </a:r>
          </a:p>
        </p:txBody>
      </p:sp>
      <p:sp>
        <p:nvSpPr>
          <p:cNvPr id="28675" name="内容占位符 2"/>
          <p:cNvSpPr>
            <a:spLocks noGrp="1"/>
          </p:cNvSpPr>
          <p:nvPr>
            <p:ph idx="1"/>
          </p:nvPr>
        </p:nvSpPr>
        <p:spPr/>
        <p:txBody>
          <a:bodyPr/>
          <a:lstStyle/>
          <a:p>
            <a:r>
              <a:rPr lang="en-US" altLang="zh-CN" smtClean="0"/>
              <a:t>RAN</a:t>
            </a:r>
            <a:r>
              <a:rPr lang="zh-CN" altLang="en-US" smtClean="0"/>
              <a:t>正常的</a:t>
            </a:r>
            <a:r>
              <a:rPr lang="en-US" altLang="zh-CN" smtClean="0"/>
              <a:t>Ping</a:t>
            </a:r>
            <a:r>
              <a:rPr lang="zh-CN" altLang="en-US" smtClean="0"/>
              <a:t>报文回显</a:t>
            </a:r>
          </a:p>
        </p:txBody>
      </p:sp>
      <p:sp>
        <p:nvSpPr>
          <p:cNvPr id="28676" name="灯片编号占位符 3"/>
          <p:cNvSpPr>
            <a:spLocks noGrp="1"/>
          </p:cNvSpPr>
          <p:nvPr>
            <p:ph type="sldNum" sz="quarter" idx="10"/>
          </p:nvPr>
        </p:nvSpPr>
        <p:spPr>
          <a:noFill/>
        </p:spPr>
        <p:txBody>
          <a:bodyPr/>
          <a:lstStyle/>
          <a:p>
            <a:r>
              <a:rPr lang="en-US" altLang="zh-CN" smtClean="0"/>
              <a:t>Page</a:t>
            </a:r>
            <a:fld id="{94D2294E-6808-4A9E-BC1A-8B6C8800DCCC}" type="slidenum">
              <a:rPr lang="en-US" altLang="zh-CN" smtClean="0"/>
              <a:pPr/>
              <a:t>17</a:t>
            </a:fld>
            <a:endParaRPr lang="en-US" altLang="zh-CN" smtClean="0"/>
          </a:p>
        </p:txBody>
      </p:sp>
      <p:pic>
        <p:nvPicPr>
          <p:cNvPr id="28677" name="Picture 2"/>
          <p:cNvPicPr>
            <a:picLocks noChangeAspect="1" noChangeArrowheads="1"/>
          </p:cNvPicPr>
          <p:nvPr/>
        </p:nvPicPr>
        <p:blipFill>
          <a:blip r:embed="rId3" cstate="print"/>
          <a:srcRect/>
          <a:stretch>
            <a:fillRect/>
          </a:stretch>
        </p:blipFill>
        <p:spPr bwMode="auto">
          <a:xfrm>
            <a:off x="792163" y="2144713"/>
            <a:ext cx="5381625" cy="3438525"/>
          </a:xfrm>
          <a:prstGeom prst="rect">
            <a:avLst/>
          </a:prstGeom>
          <a:noFill/>
          <a:ln w="9525">
            <a:noFill/>
            <a:miter lim="800000"/>
            <a:headEnd/>
            <a:tailEnd/>
          </a:ln>
        </p:spPr>
      </p:pic>
      <p:sp>
        <p:nvSpPr>
          <p:cNvPr id="28678" name="TextBox 6"/>
          <p:cNvSpPr txBox="1">
            <a:spLocks noChangeArrowheads="1"/>
          </p:cNvSpPr>
          <p:nvPr/>
        </p:nvSpPr>
        <p:spPr bwMode="auto">
          <a:xfrm>
            <a:off x="6367463" y="4332288"/>
            <a:ext cx="2493962" cy="1200150"/>
          </a:xfrm>
          <a:prstGeom prst="rect">
            <a:avLst/>
          </a:prstGeom>
          <a:noFill/>
          <a:ln w="9525">
            <a:noFill/>
            <a:miter lim="800000"/>
            <a:headEnd/>
            <a:tailEnd/>
          </a:ln>
        </p:spPr>
        <p:txBody>
          <a:bodyPr wrap="none">
            <a:spAutoFit/>
          </a:bodyPr>
          <a:lstStyle/>
          <a:p>
            <a:pPr>
              <a:lnSpc>
                <a:spcPct val="150000"/>
              </a:lnSpc>
            </a:pPr>
            <a:r>
              <a:rPr lang="zh-CN" altLang="en-US"/>
              <a:t>统计传输丢包情况</a:t>
            </a:r>
            <a:endParaRPr lang="en-US" altLang="zh-CN"/>
          </a:p>
          <a:p>
            <a:endParaRPr lang="en-US" altLang="zh-CN"/>
          </a:p>
          <a:p>
            <a:pPr>
              <a:lnSpc>
                <a:spcPct val="150000"/>
              </a:lnSpc>
            </a:pPr>
            <a:r>
              <a:rPr lang="zh-CN" altLang="en-US"/>
              <a:t>统计网络路径传输时延</a:t>
            </a:r>
          </a:p>
        </p:txBody>
      </p:sp>
      <p:cxnSp>
        <p:nvCxnSpPr>
          <p:cNvPr id="28679" name="直接箭头连接符 8"/>
          <p:cNvCxnSpPr>
            <a:cxnSpLocks noChangeShapeType="1"/>
          </p:cNvCxnSpPr>
          <p:nvPr/>
        </p:nvCxnSpPr>
        <p:spPr bwMode="auto">
          <a:xfrm>
            <a:off x="3756025" y="5311775"/>
            <a:ext cx="2624138" cy="0"/>
          </a:xfrm>
          <a:prstGeom prst="straightConnector1">
            <a:avLst/>
          </a:prstGeom>
          <a:noFill/>
          <a:ln w="12700" algn="ctr">
            <a:solidFill>
              <a:schemeClr val="tx1"/>
            </a:solidFill>
            <a:round/>
            <a:headEnd/>
            <a:tailEnd type="arrow" w="med" len="med"/>
          </a:ln>
        </p:spPr>
      </p:cxnSp>
      <p:cxnSp>
        <p:nvCxnSpPr>
          <p:cNvPr id="28680" name="直接箭头连接符 9"/>
          <p:cNvCxnSpPr>
            <a:cxnSpLocks noChangeShapeType="1"/>
          </p:cNvCxnSpPr>
          <p:nvPr/>
        </p:nvCxnSpPr>
        <p:spPr bwMode="auto">
          <a:xfrm>
            <a:off x="3036888" y="4645025"/>
            <a:ext cx="3343275" cy="0"/>
          </a:xfrm>
          <a:prstGeom prst="straightConnector1">
            <a:avLst/>
          </a:prstGeom>
          <a:noFill/>
          <a:ln w="12700" algn="ctr">
            <a:solidFill>
              <a:schemeClr val="tx1"/>
            </a:solidFill>
            <a:round/>
            <a:headEnd/>
            <a:tailEnd type="arrow" w="med" len="med"/>
          </a:ln>
        </p:spPr>
      </p:cxn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r>
              <a:rPr lang="en-US" altLang="zh-CN" smtClean="0"/>
              <a:t>Ping</a:t>
            </a:r>
            <a:r>
              <a:rPr lang="zh-CN" altLang="en-US" smtClean="0"/>
              <a:t>报文回显结果</a:t>
            </a:r>
            <a:r>
              <a:rPr lang="en-US" altLang="zh-CN" smtClean="0"/>
              <a:t>(</a:t>
            </a:r>
            <a:r>
              <a:rPr lang="zh-CN" altLang="en-US" smtClean="0"/>
              <a:t>续</a:t>
            </a:r>
            <a:r>
              <a:rPr lang="en-US" altLang="zh-CN" smtClean="0"/>
              <a:t>)</a:t>
            </a:r>
            <a:endParaRPr lang="zh-CN" altLang="en-US" smtClean="0"/>
          </a:p>
        </p:txBody>
      </p:sp>
      <p:sp>
        <p:nvSpPr>
          <p:cNvPr id="29699" name="内容占位符 2"/>
          <p:cNvSpPr>
            <a:spLocks noGrp="1"/>
          </p:cNvSpPr>
          <p:nvPr>
            <p:ph idx="1"/>
          </p:nvPr>
        </p:nvSpPr>
        <p:spPr/>
        <p:txBody>
          <a:bodyPr/>
          <a:lstStyle/>
          <a:p>
            <a:r>
              <a:rPr lang="zh-CN" altLang="en-US" smtClean="0"/>
              <a:t>指示网络连接故障的</a:t>
            </a:r>
            <a:r>
              <a:rPr lang="en-US" altLang="zh-CN" smtClean="0"/>
              <a:t>Ping</a:t>
            </a:r>
            <a:r>
              <a:rPr lang="zh-CN" altLang="en-US" smtClean="0"/>
              <a:t>报文回显</a:t>
            </a:r>
            <a:r>
              <a:rPr lang="en-US" altLang="zh-CN" smtClean="0"/>
              <a:t>—</a:t>
            </a:r>
            <a:r>
              <a:rPr lang="zh-CN" altLang="en-US" smtClean="0"/>
              <a:t>网络断链</a:t>
            </a:r>
          </a:p>
        </p:txBody>
      </p:sp>
      <p:sp>
        <p:nvSpPr>
          <p:cNvPr id="29700" name="灯片编号占位符 3"/>
          <p:cNvSpPr>
            <a:spLocks noGrp="1"/>
          </p:cNvSpPr>
          <p:nvPr>
            <p:ph type="sldNum" sz="quarter" idx="10"/>
          </p:nvPr>
        </p:nvSpPr>
        <p:spPr>
          <a:noFill/>
        </p:spPr>
        <p:txBody>
          <a:bodyPr/>
          <a:lstStyle/>
          <a:p>
            <a:r>
              <a:rPr lang="en-US" altLang="zh-CN" smtClean="0"/>
              <a:t>Page</a:t>
            </a:r>
            <a:fld id="{F630A481-38A6-492E-B15C-6DB2B907384B}" type="slidenum">
              <a:rPr lang="en-US" altLang="zh-CN" smtClean="0"/>
              <a:pPr/>
              <a:t>18</a:t>
            </a:fld>
            <a:endParaRPr lang="en-US" altLang="zh-CN" smtClean="0"/>
          </a:p>
        </p:txBody>
      </p:sp>
      <p:sp>
        <p:nvSpPr>
          <p:cNvPr id="29701" name="TextBox 6"/>
          <p:cNvSpPr txBox="1">
            <a:spLocks noChangeArrowheads="1"/>
          </p:cNvSpPr>
          <p:nvPr/>
        </p:nvSpPr>
        <p:spPr bwMode="auto">
          <a:xfrm>
            <a:off x="5103813" y="4457700"/>
            <a:ext cx="2851150" cy="922338"/>
          </a:xfrm>
          <a:prstGeom prst="rect">
            <a:avLst/>
          </a:prstGeom>
          <a:noFill/>
          <a:ln w="9525">
            <a:noFill/>
            <a:miter lim="800000"/>
            <a:headEnd/>
            <a:tailEnd/>
          </a:ln>
        </p:spPr>
        <p:txBody>
          <a:bodyPr wrap="none">
            <a:spAutoFit/>
          </a:bodyPr>
          <a:lstStyle/>
          <a:p>
            <a:r>
              <a:rPr lang="zh-CN" altLang="en-US"/>
              <a:t>统计传输丢包情况为</a:t>
            </a:r>
            <a:endParaRPr lang="en-US" altLang="zh-CN"/>
          </a:p>
          <a:p>
            <a:endParaRPr lang="en-US" altLang="zh-CN"/>
          </a:p>
          <a:p>
            <a:r>
              <a:rPr lang="en-US" altLang="zh-CN"/>
              <a:t>100%</a:t>
            </a:r>
            <a:r>
              <a:rPr lang="zh-CN" altLang="en-US"/>
              <a:t>丢包，指示网络不通</a:t>
            </a:r>
            <a:endParaRPr lang="en-US" altLang="zh-CN"/>
          </a:p>
        </p:txBody>
      </p:sp>
      <p:sp>
        <p:nvSpPr>
          <p:cNvPr id="29702" name="TextBox 11"/>
          <p:cNvSpPr txBox="1">
            <a:spLocks noChangeArrowheads="1"/>
          </p:cNvSpPr>
          <p:nvPr/>
        </p:nvSpPr>
        <p:spPr bwMode="auto">
          <a:xfrm>
            <a:off x="5103813" y="2957513"/>
            <a:ext cx="2492375" cy="369887"/>
          </a:xfrm>
          <a:prstGeom prst="rect">
            <a:avLst/>
          </a:prstGeom>
          <a:noFill/>
          <a:ln w="9525">
            <a:noFill/>
            <a:miter lim="800000"/>
            <a:headEnd/>
            <a:tailEnd/>
          </a:ln>
        </p:spPr>
        <p:txBody>
          <a:bodyPr wrap="none">
            <a:spAutoFit/>
          </a:bodyPr>
          <a:lstStyle/>
          <a:p>
            <a:r>
              <a:rPr lang="zh-CN" altLang="en-US"/>
              <a:t>网络反馈</a:t>
            </a:r>
            <a:r>
              <a:rPr lang="en-US" altLang="zh-CN"/>
              <a:t>Ping</a:t>
            </a:r>
            <a:r>
              <a:rPr lang="zh-CN" altLang="en-US"/>
              <a:t>请求超时</a:t>
            </a:r>
            <a:endParaRPr lang="en-US" altLang="zh-CN"/>
          </a:p>
        </p:txBody>
      </p:sp>
      <p:pic>
        <p:nvPicPr>
          <p:cNvPr id="29703" name="Picture 2"/>
          <p:cNvPicPr>
            <a:picLocks noChangeAspect="1" noChangeArrowheads="1"/>
          </p:cNvPicPr>
          <p:nvPr/>
        </p:nvPicPr>
        <p:blipFill>
          <a:blip r:embed="rId3" cstate="print"/>
          <a:srcRect/>
          <a:stretch>
            <a:fillRect/>
          </a:stretch>
        </p:blipFill>
        <p:spPr bwMode="auto">
          <a:xfrm>
            <a:off x="1066800" y="2133600"/>
            <a:ext cx="3267075" cy="3133725"/>
          </a:xfrm>
          <a:prstGeom prst="rect">
            <a:avLst/>
          </a:prstGeom>
          <a:noFill/>
          <a:ln w="9525">
            <a:noFill/>
            <a:miter lim="800000"/>
            <a:headEnd/>
            <a:tailEnd/>
          </a:ln>
        </p:spPr>
      </p:pic>
      <p:cxnSp>
        <p:nvCxnSpPr>
          <p:cNvPr id="29704" name="直接箭头连接符 7"/>
          <p:cNvCxnSpPr>
            <a:cxnSpLocks noChangeShapeType="1"/>
          </p:cNvCxnSpPr>
          <p:nvPr/>
        </p:nvCxnSpPr>
        <p:spPr bwMode="auto">
          <a:xfrm>
            <a:off x="3386138" y="4633913"/>
            <a:ext cx="1508125" cy="0"/>
          </a:xfrm>
          <a:prstGeom prst="straightConnector1">
            <a:avLst/>
          </a:prstGeom>
          <a:noFill/>
          <a:ln w="12700" algn="ctr">
            <a:solidFill>
              <a:schemeClr val="tx1"/>
            </a:solidFill>
            <a:round/>
            <a:headEnd/>
            <a:tailEnd type="arrow" w="med" len="med"/>
          </a:ln>
        </p:spPr>
      </p:cxnSp>
      <p:cxnSp>
        <p:nvCxnSpPr>
          <p:cNvPr id="29705" name="直接箭头连接符 12"/>
          <p:cNvCxnSpPr>
            <a:cxnSpLocks noChangeShapeType="1"/>
          </p:cNvCxnSpPr>
          <p:nvPr/>
        </p:nvCxnSpPr>
        <p:spPr bwMode="auto">
          <a:xfrm>
            <a:off x="2776538" y="3133725"/>
            <a:ext cx="2117725" cy="0"/>
          </a:xfrm>
          <a:prstGeom prst="straightConnector1">
            <a:avLst/>
          </a:prstGeom>
          <a:noFill/>
          <a:ln w="12700" algn="ctr">
            <a:solidFill>
              <a:schemeClr val="tx1"/>
            </a:solidFill>
            <a:round/>
            <a:headEnd/>
            <a:tailEnd type="arrow" w="med" len="med"/>
          </a:ln>
        </p:spPr>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3961" y="358775"/>
            <a:ext cx="7078513" cy="868363"/>
          </a:xfrm>
        </p:spPr>
        <p:txBody>
          <a:bodyPr/>
          <a:lstStyle/>
          <a:p>
            <a:r>
              <a:rPr lang="zh-CN" altLang="en-US" dirty="0" smtClean="0"/>
              <a:t>前  言</a:t>
            </a:r>
            <a:endParaRPr lang="zh-CN" altLang="en-US" dirty="0"/>
          </a:p>
        </p:txBody>
      </p:sp>
      <p:sp>
        <p:nvSpPr>
          <p:cNvPr id="3" name="内容占位符 2"/>
          <p:cNvSpPr>
            <a:spLocks noGrp="1"/>
          </p:cNvSpPr>
          <p:nvPr>
            <p:ph idx="1"/>
          </p:nvPr>
        </p:nvSpPr>
        <p:spPr>
          <a:xfrm>
            <a:off x="652463" y="1376362"/>
            <a:ext cx="7929562" cy="4761201"/>
          </a:xfrm>
        </p:spPr>
        <p:txBody>
          <a:bodyPr/>
          <a:lstStyle/>
          <a:p>
            <a:r>
              <a:rPr lang="zh-CN" altLang="en-US" dirty="0" smtClean="0"/>
              <a:t>在前期</a:t>
            </a:r>
            <a:r>
              <a:rPr lang="en-US" altLang="zh-CN" dirty="0" smtClean="0"/>
              <a:t>LTE</a:t>
            </a:r>
            <a:r>
              <a:rPr lang="zh-CN" altLang="en-US" dirty="0" smtClean="0"/>
              <a:t>网络新建部署、</a:t>
            </a:r>
            <a:r>
              <a:rPr lang="en-US" altLang="zh-CN" dirty="0" smtClean="0"/>
              <a:t>LTE</a:t>
            </a:r>
            <a:r>
              <a:rPr lang="zh-CN" altLang="en-US" dirty="0" smtClean="0"/>
              <a:t>网络扩容、承载网改造后或者</a:t>
            </a:r>
            <a:r>
              <a:rPr lang="en-US" altLang="zh-CN" dirty="0" smtClean="0"/>
              <a:t>LTE</a:t>
            </a:r>
            <a:r>
              <a:rPr lang="zh-CN" altLang="en-US" dirty="0" smtClean="0"/>
              <a:t>网络商用期间，</a:t>
            </a:r>
            <a:r>
              <a:rPr lang="en-US" altLang="zh-CN" dirty="0" smtClean="0"/>
              <a:t> eNodeB </a:t>
            </a:r>
            <a:r>
              <a:rPr lang="zh-CN" altLang="en-US" dirty="0" smtClean="0"/>
              <a:t>传输问题都是我们维护工程师日常维护的重点内容</a:t>
            </a:r>
            <a:endParaRPr lang="en-US" altLang="zh-CN" dirty="0" smtClean="0"/>
          </a:p>
          <a:p>
            <a:r>
              <a:rPr lang="zh-CN" altLang="en-US" dirty="0" smtClean="0"/>
              <a:t>本课程将分享引起传输故障的常见原因，常用定位方法和定位思路，讨论问题定位处理步骤</a:t>
            </a:r>
            <a:endParaRPr lang="zh-CN" altLang="en-US" dirty="0"/>
          </a:p>
        </p:txBody>
      </p:sp>
      <p:sp>
        <p:nvSpPr>
          <p:cNvPr id="4" name="灯片编号占位符 3"/>
          <p:cNvSpPr>
            <a:spLocks noGrp="1"/>
          </p:cNvSpPr>
          <p:nvPr>
            <p:ph type="sldNum" sz="quarter" idx="10"/>
          </p:nvPr>
        </p:nvSpPr>
        <p:spPr/>
        <p:txBody>
          <a:bodyPr/>
          <a:lstStyle/>
          <a:p>
            <a:r>
              <a:rPr lang="en-US" altLang="zh-CN" smtClean="0"/>
              <a:t>Page</a:t>
            </a:r>
            <a:fld id="{B77D227A-1AE4-4BCD-9973-754D0181BA73}" type="slidenum">
              <a:rPr lang="en-US" altLang="zh-CN" smtClean="0"/>
              <a:pPr/>
              <a:t>1</a:t>
            </a:fld>
            <a:endParaRPr lang="en-US" altLang="zh-CN"/>
          </a:p>
        </p:txBody>
      </p:sp>
      <p:pic>
        <p:nvPicPr>
          <p:cNvPr id="5" name="Picture 12" descr="前言 copy"/>
          <p:cNvPicPr>
            <a:picLocks noChangeAspect="1" noChangeArrowheads="1"/>
          </p:cNvPicPr>
          <p:nvPr/>
        </p:nvPicPr>
        <p:blipFill>
          <a:blip r:embed="rId3" cstate="print"/>
          <a:srcRect/>
          <a:stretch>
            <a:fillRect/>
          </a:stretch>
        </p:blipFill>
        <p:spPr bwMode="auto">
          <a:xfrm>
            <a:off x="695325" y="477838"/>
            <a:ext cx="615950" cy="617537"/>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a:lstStyle/>
          <a:p>
            <a:r>
              <a:rPr lang="en-US" altLang="zh-CN" smtClean="0"/>
              <a:t>Ping</a:t>
            </a:r>
            <a:r>
              <a:rPr lang="zh-CN" altLang="en-US" smtClean="0"/>
              <a:t>报文回显结果</a:t>
            </a:r>
            <a:r>
              <a:rPr lang="en-US" altLang="zh-CN" smtClean="0"/>
              <a:t>(</a:t>
            </a:r>
            <a:r>
              <a:rPr lang="zh-CN" altLang="en-US" smtClean="0"/>
              <a:t>续</a:t>
            </a:r>
            <a:r>
              <a:rPr lang="en-US" altLang="zh-CN" smtClean="0"/>
              <a:t>)</a:t>
            </a:r>
            <a:endParaRPr lang="zh-CN" altLang="en-US" smtClean="0"/>
          </a:p>
        </p:txBody>
      </p:sp>
      <p:sp>
        <p:nvSpPr>
          <p:cNvPr id="30723" name="内容占位符 2"/>
          <p:cNvSpPr>
            <a:spLocks noGrp="1"/>
          </p:cNvSpPr>
          <p:nvPr>
            <p:ph idx="1"/>
          </p:nvPr>
        </p:nvSpPr>
        <p:spPr/>
        <p:txBody>
          <a:bodyPr/>
          <a:lstStyle/>
          <a:p>
            <a:r>
              <a:rPr lang="zh-CN" altLang="en-US" smtClean="0"/>
              <a:t>指示网络传输质量的</a:t>
            </a:r>
            <a:r>
              <a:rPr lang="en-US" altLang="zh-CN" smtClean="0"/>
              <a:t>Ping</a:t>
            </a:r>
            <a:r>
              <a:rPr lang="zh-CN" altLang="en-US" smtClean="0"/>
              <a:t>报文回显</a:t>
            </a:r>
            <a:r>
              <a:rPr lang="en-US" altLang="zh-CN" smtClean="0"/>
              <a:t>—</a:t>
            </a:r>
            <a:r>
              <a:rPr lang="zh-CN" altLang="en-US" smtClean="0"/>
              <a:t>传输丢包、时延、抖动</a:t>
            </a:r>
          </a:p>
          <a:p>
            <a:endParaRPr lang="zh-CN" altLang="en-US" smtClean="0"/>
          </a:p>
        </p:txBody>
      </p:sp>
      <p:sp>
        <p:nvSpPr>
          <p:cNvPr id="30724" name="灯片编号占位符 3"/>
          <p:cNvSpPr>
            <a:spLocks noGrp="1"/>
          </p:cNvSpPr>
          <p:nvPr>
            <p:ph type="sldNum" sz="quarter" idx="10"/>
          </p:nvPr>
        </p:nvSpPr>
        <p:spPr>
          <a:noFill/>
        </p:spPr>
        <p:txBody>
          <a:bodyPr/>
          <a:lstStyle/>
          <a:p>
            <a:r>
              <a:rPr lang="en-US" altLang="zh-CN" smtClean="0"/>
              <a:t>Page</a:t>
            </a:r>
            <a:fld id="{CDAECB92-73A4-4D80-A495-37149C0D296B}" type="slidenum">
              <a:rPr lang="en-US" altLang="zh-CN" smtClean="0"/>
              <a:pPr/>
              <a:t>19</a:t>
            </a:fld>
            <a:endParaRPr lang="en-US" altLang="zh-CN" smtClean="0"/>
          </a:p>
        </p:txBody>
      </p:sp>
      <p:pic>
        <p:nvPicPr>
          <p:cNvPr id="30725" name="Picture 2"/>
          <p:cNvPicPr>
            <a:picLocks noChangeAspect="1" noChangeArrowheads="1"/>
          </p:cNvPicPr>
          <p:nvPr/>
        </p:nvPicPr>
        <p:blipFill>
          <a:blip r:embed="rId3" cstate="print"/>
          <a:srcRect/>
          <a:stretch>
            <a:fillRect/>
          </a:stretch>
        </p:blipFill>
        <p:spPr bwMode="auto">
          <a:xfrm>
            <a:off x="1049338" y="2166938"/>
            <a:ext cx="4029075" cy="3581400"/>
          </a:xfrm>
          <a:prstGeom prst="rect">
            <a:avLst/>
          </a:prstGeom>
          <a:noFill/>
          <a:ln w="9525">
            <a:noFill/>
            <a:miter lim="800000"/>
            <a:headEnd/>
            <a:tailEnd/>
          </a:ln>
        </p:spPr>
      </p:pic>
      <p:sp>
        <p:nvSpPr>
          <p:cNvPr id="30726" name="TextBox 5"/>
          <p:cNvSpPr txBox="1">
            <a:spLocks noChangeArrowheads="1"/>
          </p:cNvSpPr>
          <p:nvPr/>
        </p:nvSpPr>
        <p:spPr bwMode="auto">
          <a:xfrm>
            <a:off x="5791200" y="4572000"/>
            <a:ext cx="3128963" cy="1477963"/>
          </a:xfrm>
          <a:prstGeom prst="rect">
            <a:avLst/>
          </a:prstGeom>
          <a:noFill/>
          <a:ln w="9525">
            <a:noFill/>
            <a:miter lim="800000"/>
            <a:headEnd/>
            <a:tailEnd/>
          </a:ln>
        </p:spPr>
        <p:txBody>
          <a:bodyPr>
            <a:spAutoFit/>
          </a:bodyPr>
          <a:lstStyle/>
          <a:p>
            <a:r>
              <a:rPr lang="zh-CN" altLang="en-US"/>
              <a:t>统计传输丢包情况为</a:t>
            </a:r>
            <a:r>
              <a:rPr lang="en-US" altLang="zh-CN"/>
              <a:t>50%</a:t>
            </a:r>
          </a:p>
          <a:p>
            <a:endParaRPr lang="en-US" altLang="zh-CN"/>
          </a:p>
          <a:p>
            <a:endParaRPr lang="en-US" altLang="zh-CN"/>
          </a:p>
          <a:p>
            <a:r>
              <a:rPr lang="zh-CN" altLang="en-US"/>
              <a:t>网络路径传输时延较大波动，网络传输质量较差</a:t>
            </a:r>
          </a:p>
        </p:txBody>
      </p:sp>
      <p:cxnSp>
        <p:nvCxnSpPr>
          <p:cNvPr id="30727" name="直接箭头连接符 6"/>
          <p:cNvCxnSpPr>
            <a:cxnSpLocks noChangeShapeType="1"/>
          </p:cNvCxnSpPr>
          <p:nvPr/>
        </p:nvCxnSpPr>
        <p:spPr bwMode="auto">
          <a:xfrm>
            <a:off x="3465513" y="5549900"/>
            <a:ext cx="2212975" cy="0"/>
          </a:xfrm>
          <a:prstGeom prst="straightConnector1">
            <a:avLst/>
          </a:prstGeom>
          <a:noFill/>
          <a:ln w="12700" algn="ctr">
            <a:solidFill>
              <a:schemeClr val="tx1"/>
            </a:solidFill>
            <a:round/>
            <a:headEnd/>
            <a:tailEnd type="arrow" w="med" len="med"/>
          </a:ln>
        </p:spPr>
      </p:cxnSp>
      <p:cxnSp>
        <p:nvCxnSpPr>
          <p:cNvPr id="30728" name="直接箭头连接符 7"/>
          <p:cNvCxnSpPr>
            <a:cxnSpLocks noChangeShapeType="1"/>
          </p:cNvCxnSpPr>
          <p:nvPr/>
        </p:nvCxnSpPr>
        <p:spPr bwMode="auto">
          <a:xfrm>
            <a:off x="2743200" y="4764088"/>
            <a:ext cx="2935288" cy="0"/>
          </a:xfrm>
          <a:prstGeom prst="straightConnector1">
            <a:avLst/>
          </a:prstGeom>
          <a:noFill/>
          <a:ln w="12700" algn="ctr">
            <a:solidFill>
              <a:schemeClr val="tx1"/>
            </a:solidFill>
            <a:round/>
            <a:headEnd/>
            <a:tailEnd type="arrow" w="med" len="med"/>
          </a:ln>
        </p:spPr>
      </p:cxn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3"/>
          <p:cNvSpPr>
            <a:spLocks noGrp="1"/>
          </p:cNvSpPr>
          <p:nvPr>
            <p:ph type="sldNum" sz="quarter" idx="10"/>
          </p:nvPr>
        </p:nvSpPr>
        <p:spPr>
          <a:noFill/>
        </p:spPr>
        <p:txBody>
          <a:bodyPr/>
          <a:lstStyle/>
          <a:p>
            <a:r>
              <a:rPr lang="en-US" altLang="zh-CN" smtClean="0"/>
              <a:t>Page</a:t>
            </a:r>
            <a:fld id="{9A25E35C-156C-440C-8ED1-B2A3527767E0}" type="slidenum">
              <a:rPr lang="en-US" altLang="zh-CN" smtClean="0"/>
              <a:pPr/>
              <a:t>20</a:t>
            </a:fld>
            <a:endParaRPr lang="en-US" altLang="zh-CN" smtClean="0"/>
          </a:p>
        </p:txBody>
      </p:sp>
      <p:sp>
        <p:nvSpPr>
          <p:cNvPr id="31747" name="Rectangle 2"/>
          <p:cNvSpPr>
            <a:spLocks noGrp="1" noChangeArrowheads="1"/>
          </p:cNvSpPr>
          <p:nvPr>
            <p:ph type="title"/>
          </p:nvPr>
        </p:nvSpPr>
        <p:spPr>
          <a:xfrm>
            <a:off x="641350" y="355600"/>
            <a:ext cx="7731125" cy="868363"/>
          </a:xfrm>
        </p:spPr>
        <p:txBody>
          <a:bodyPr/>
          <a:lstStyle/>
          <a:p>
            <a:r>
              <a:rPr lang="en-US" altLang="zh-CN" dirty="0" smtClean="0"/>
              <a:t>Tracert</a:t>
            </a:r>
            <a:r>
              <a:rPr lang="zh-CN" altLang="en-US" dirty="0" smtClean="0"/>
              <a:t>简介</a:t>
            </a:r>
          </a:p>
        </p:txBody>
      </p:sp>
      <p:sp>
        <p:nvSpPr>
          <p:cNvPr id="31748" name="Rectangle 3"/>
          <p:cNvSpPr>
            <a:spLocks noGrp="1" noChangeArrowheads="1"/>
          </p:cNvSpPr>
          <p:nvPr>
            <p:ph type="body" idx="1"/>
          </p:nvPr>
        </p:nvSpPr>
        <p:spPr/>
        <p:txBody>
          <a:bodyPr/>
          <a:lstStyle/>
          <a:p>
            <a:r>
              <a:rPr lang="en-US" altLang="zh-CN" dirty="0" smtClean="0"/>
              <a:t>Tracert</a:t>
            </a:r>
          </a:p>
          <a:p>
            <a:pPr lvl="1"/>
            <a:r>
              <a:rPr lang="zh-CN" altLang="en-US" dirty="0" smtClean="0"/>
              <a:t>用于测试数据包从发送主机到目的地所经过的网关</a:t>
            </a:r>
          </a:p>
          <a:p>
            <a:pPr lvl="1"/>
            <a:endParaRPr lang="zh-CN" altLang="en-US" dirty="0" smtClean="0"/>
          </a:p>
        </p:txBody>
      </p:sp>
      <p:grpSp>
        <p:nvGrpSpPr>
          <p:cNvPr id="2" name="组合 28"/>
          <p:cNvGrpSpPr>
            <a:grpSpLocks/>
          </p:cNvGrpSpPr>
          <p:nvPr/>
        </p:nvGrpSpPr>
        <p:grpSpPr bwMode="auto">
          <a:xfrm>
            <a:off x="762000" y="2919413"/>
            <a:ext cx="7616825" cy="3117850"/>
            <a:chOff x="761918" y="1633620"/>
            <a:chExt cx="7616825" cy="4204857"/>
          </a:xfrm>
        </p:grpSpPr>
        <p:sp>
          <p:nvSpPr>
            <p:cNvPr id="31751" name="Text Box 5"/>
            <p:cNvSpPr txBox="1">
              <a:spLocks noChangeArrowheads="1"/>
            </p:cNvSpPr>
            <p:nvPr/>
          </p:nvSpPr>
          <p:spPr bwMode="auto">
            <a:xfrm>
              <a:off x="1425134" y="1731239"/>
              <a:ext cx="338554" cy="498044"/>
            </a:xfrm>
            <a:prstGeom prst="rect">
              <a:avLst/>
            </a:prstGeom>
            <a:noFill/>
            <a:ln w="9525" algn="ctr">
              <a:noFill/>
              <a:miter lim="800000"/>
              <a:headEnd/>
              <a:tailEnd/>
            </a:ln>
          </p:spPr>
          <p:txBody>
            <a:bodyPr wrap="none">
              <a:spAutoFit/>
            </a:bodyPr>
            <a:lstStyle/>
            <a:p>
              <a:r>
                <a:rPr lang="en-US" altLang="zh-CN"/>
                <a:t>A</a:t>
              </a:r>
            </a:p>
          </p:txBody>
        </p:sp>
        <p:sp>
          <p:nvSpPr>
            <p:cNvPr id="31752" name="Text Box 7"/>
            <p:cNvSpPr txBox="1">
              <a:spLocks noChangeArrowheads="1"/>
            </p:cNvSpPr>
            <p:nvPr/>
          </p:nvSpPr>
          <p:spPr bwMode="auto">
            <a:xfrm>
              <a:off x="5875255" y="1817770"/>
              <a:ext cx="654050" cy="366713"/>
            </a:xfrm>
            <a:prstGeom prst="rect">
              <a:avLst/>
            </a:prstGeom>
            <a:noFill/>
            <a:ln w="9525" algn="ctr">
              <a:noFill/>
              <a:miter lim="800000"/>
              <a:headEnd/>
              <a:tailEnd/>
            </a:ln>
          </p:spPr>
          <p:txBody>
            <a:bodyPr wrap="none">
              <a:spAutoFit/>
            </a:bodyPr>
            <a:lstStyle/>
            <a:p>
              <a:r>
                <a:rPr lang="en-US" altLang="zh-CN"/>
                <a:t>RTA</a:t>
              </a:r>
            </a:p>
          </p:txBody>
        </p:sp>
        <p:sp>
          <p:nvSpPr>
            <p:cNvPr id="31753" name="Text Box 8"/>
            <p:cNvSpPr txBox="1">
              <a:spLocks noChangeArrowheads="1"/>
            </p:cNvSpPr>
            <p:nvPr/>
          </p:nvSpPr>
          <p:spPr bwMode="auto">
            <a:xfrm>
              <a:off x="6772193" y="2438483"/>
              <a:ext cx="1606550" cy="366712"/>
            </a:xfrm>
            <a:prstGeom prst="rect">
              <a:avLst/>
            </a:prstGeom>
            <a:noFill/>
            <a:ln w="9525" algn="ctr">
              <a:noFill/>
              <a:miter lim="800000"/>
              <a:headEnd/>
              <a:tailEnd/>
            </a:ln>
          </p:spPr>
          <p:txBody>
            <a:bodyPr wrap="none">
              <a:spAutoFit/>
            </a:bodyPr>
            <a:lstStyle/>
            <a:p>
              <a:r>
                <a:rPr lang="en-US" altLang="zh-CN"/>
                <a:t>IP:10.0.0.1/24</a:t>
              </a:r>
            </a:p>
          </p:txBody>
        </p:sp>
        <p:sp>
          <p:nvSpPr>
            <p:cNvPr id="31754" name="Text Box 9"/>
            <p:cNvSpPr txBox="1">
              <a:spLocks noChangeArrowheads="1"/>
            </p:cNvSpPr>
            <p:nvPr/>
          </p:nvSpPr>
          <p:spPr bwMode="auto">
            <a:xfrm>
              <a:off x="761918" y="3181433"/>
              <a:ext cx="1606550" cy="366712"/>
            </a:xfrm>
            <a:prstGeom prst="rect">
              <a:avLst/>
            </a:prstGeom>
            <a:noFill/>
            <a:ln w="9525" algn="ctr">
              <a:noFill/>
              <a:miter lim="800000"/>
              <a:headEnd/>
              <a:tailEnd/>
            </a:ln>
          </p:spPr>
          <p:txBody>
            <a:bodyPr wrap="none">
              <a:spAutoFit/>
            </a:bodyPr>
            <a:lstStyle/>
            <a:p>
              <a:r>
                <a:rPr lang="en-US" altLang="zh-CN"/>
                <a:t>IP:10.0.0.2/24</a:t>
              </a:r>
            </a:p>
          </p:txBody>
        </p:sp>
        <p:grpSp>
          <p:nvGrpSpPr>
            <p:cNvPr id="3" name="Group 31"/>
            <p:cNvGrpSpPr>
              <a:grpSpLocks/>
            </p:cNvGrpSpPr>
            <p:nvPr/>
          </p:nvGrpSpPr>
          <p:grpSpPr bwMode="auto">
            <a:xfrm>
              <a:off x="2409745" y="1633620"/>
              <a:ext cx="2955925" cy="314325"/>
              <a:chOff x="1606" y="1045"/>
              <a:chExt cx="1862" cy="198"/>
            </a:xfrm>
          </p:grpSpPr>
          <p:sp>
            <p:nvSpPr>
              <p:cNvPr id="31772" name="Line 11"/>
              <p:cNvSpPr>
                <a:spLocks noChangeShapeType="1"/>
              </p:cNvSpPr>
              <p:nvPr/>
            </p:nvSpPr>
            <p:spPr bwMode="auto">
              <a:xfrm>
                <a:off x="1660" y="1243"/>
                <a:ext cx="1773" cy="0"/>
              </a:xfrm>
              <a:prstGeom prst="line">
                <a:avLst/>
              </a:prstGeom>
              <a:noFill/>
              <a:ln w="25400">
                <a:solidFill>
                  <a:srgbClr val="990000"/>
                </a:solidFill>
                <a:round/>
                <a:headEnd type="none" w="lg" len="lg"/>
                <a:tailEnd type="stealth" w="lg" len="lg"/>
              </a:ln>
            </p:spPr>
            <p:txBody>
              <a:bodyPr/>
              <a:lstStyle/>
              <a:p>
                <a:endParaRPr lang="zh-CN" altLang="en-US"/>
              </a:p>
            </p:txBody>
          </p:sp>
          <p:sp>
            <p:nvSpPr>
              <p:cNvPr id="31773" name="Text Box 12"/>
              <p:cNvSpPr txBox="1">
                <a:spLocks noChangeArrowheads="1"/>
              </p:cNvSpPr>
              <p:nvPr/>
            </p:nvSpPr>
            <p:spPr bwMode="auto">
              <a:xfrm>
                <a:off x="1606" y="1045"/>
                <a:ext cx="1862" cy="174"/>
              </a:xfrm>
              <a:prstGeom prst="rect">
                <a:avLst/>
              </a:prstGeom>
              <a:noFill/>
              <a:ln w="9525">
                <a:noFill/>
                <a:miter lim="800000"/>
                <a:headEnd/>
                <a:tailEnd/>
              </a:ln>
            </p:spPr>
            <p:txBody>
              <a:bodyPr lIns="0" tIns="0" rIns="0" bIns="0" anchor="ctr" anchorCtr="1">
                <a:spAutoFit/>
              </a:bodyPr>
              <a:lstStyle/>
              <a:p>
                <a:pPr>
                  <a:spcBef>
                    <a:spcPct val="50000"/>
                  </a:spcBef>
                </a:pPr>
                <a:r>
                  <a:rPr lang="en-US" altLang="en-US">
                    <a:latin typeface="FrutigerNext LT Regular" pitchFamily="34" charset="0"/>
                  </a:rPr>
                  <a:t>ICMP Echo Request</a:t>
                </a:r>
                <a:r>
                  <a:rPr lang="en-US" altLang="zh-CN">
                    <a:latin typeface="FrutigerNext LT Regular" pitchFamily="34" charset="0"/>
                  </a:rPr>
                  <a:t>(TTL=1)</a:t>
                </a:r>
                <a:endParaRPr lang="en-US" altLang="en-US">
                  <a:latin typeface="FrutigerNext LT Regular" pitchFamily="34" charset="0"/>
                </a:endParaRPr>
              </a:p>
            </p:txBody>
          </p:sp>
        </p:grpSp>
        <p:grpSp>
          <p:nvGrpSpPr>
            <p:cNvPr id="4" name="Group 32"/>
            <p:cNvGrpSpPr>
              <a:grpSpLocks/>
            </p:cNvGrpSpPr>
            <p:nvPr/>
          </p:nvGrpSpPr>
          <p:grpSpPr bwMode="auto">
            <a:xfrm>
              <a:off x="2474830" y="2084510"/>
              <a:ext cx="2814638" cy="339726"/>
              <a:chOff x="1660" y="1670"/>
              <a:chExt cx="1773" cy="214"/>
            </a:xfrm>
          </p:grpSpPr>
          <p:sp>
            <p:nvSpPr>
              <p:cNvPr id="31770" name="Line 14"/>
              <p:cNvSpPr>
                <a:spLocks noChangeShapeType="1"/>
              </p:cNvSpPr>
              <p:nvPr/>
            </p:nvSpPr>
            <p:spPr bwMode="auto">
              <a:xfrm>
                <a:off x="1660" y="1884"/>
                <a:ext cx="1773" cy="0"/>
              </a:xfrm>
              <a:prstGeom prst="line">
                <a:avLst/>
              </a:prstGeom>
              <a:noFill/>
              <a:ln w="25400">
                <a:solidFill>
                  <a:srgbClr val="990000"/>
                </a:solidFill>
                <a:round/>
                <a:headEnd type="stealth" w="lg" len="lg"/>
                <a:tailEnd type="none" w="lg" len="lg"/>
              </a:ln>
            </p:spPr>
            <p:txBody>
              <a:bodyPr/>
              <a:lstStyle/>
              <a:p>
                <a:endParaRPr lang="zh-CN" altLang="en-US"/>
              </a:p>
            </p:txBody>
          </p:sp>
          <p:sp>
            <p:nvSpPr>
              <p:cNvPr id="31771" name="Text Box 15"/>
              <p:cNvSpPr txBox="1">
                <a:spLocks noChangeArrowheads="1"/>
              </p:cNvSpPr>
              <p:nvPr/>
            </p:nvSpPr>
            <p:spPr bwMode="auto">
              <a:xfrm>
                <a:off x="1679" y="1670"/>
                <a:ext cx="1752" cy="174"/>
              </a:xfrm>
              <a:prstGeom prst="rect">
                <a:avLst/>
              </a:prstGeom>
              <a:noFill/>
              <a:ln w="9525">
                <a:noFill/>
                <a:miter lim="800000"/>
                <a:headEnd/>
                <a:tailEnd/>
              </a:ln>
            </p:spPr>
            <p:txBody>
              <a:bodyPr lIns="0" tIns="0" rIns="0" bIns="0" anchor="ctr" anchorCtr="1">
                <a:spAutoFit/>
              </a:bodyPr>
              <a:lstStyle/>
              <a:p>
                <a:pPr>
                  <a:spcBef>
                    <a:spcPct val="50000"/>
                  </a:spcBef>
                </a:pPr>
                <a:r>
                  <a:rPr lang="en-US" altLang="en-US">
                    <a:latin typeface="FrutigerNext LT Regular" pitchFamily="34" charset="0"/>
                  </a:rPr>
                  <a:t>ICMP Echo Reply</a:t>
                </a:r>
                <a:r>
                  <a:rPr lang="en-US" altLang="zh-CN">
                    <a:latin typeface="FrutigerNext LT Regular" pitchFamily="34" charset="0"/>
                  </a:rPr>
                  <a:t>(Timeout)</a:t>
                </a:r>
                <a:endParaRPr lang="en-US" altLang="en-US">
                  <a:latin typeface="FrutigerNext LT Regular" pitchFamily="34" charset="0"/>
                </a:endParaRPr>
              </a:p>
            </p:txBody>
          </p:sp>
        </p:grpSp>
        <p:pic>
          <p:nvPicPr>
            <p:cNvPr id="31757" name="Picture 22" descr="05"/>
            <p:cNvPicPr>
              <a:picLocks noChangeAspect="1" noChangeArrowheads="1"/>
            </p:cNvPicPr>
            <p:nvPr/>
          </p:nvPicPr>
          <p:blipFill>
            <a:blip r:embed="rId3" cstate="print"/>
            <a:srcRect/>
            <a:stretch>
              <a:fillRect/>
            </a:stretch>
          </p:blipFill>
          <p:spPr bwMode="auto">
            <a:xfrm>
              <a:off x="5745080" y="2232344"/>
              <a:ext cx="915988" cy="815975"/>
            </a:xfrm>
            <a:prstGeom prst="rect">
              <a:avLst/>
            </a:prstGeom>
            <a:noFill/>
            <a:ln w="9525">
              <a:noFill/>
              <a:miter lim="800000"/>
              <a:headEnd/>
              <a:tailEnd/>
            </a:ln>
          </p:spPr>
        </p:pic>
        <p:cxnSp>
          <p:nvCxnSpPr>
            <p:cNvPr id="16" name="AutoShape 25"/>
            <p:cNvCxnSpPr>
              <a:cxnSpLocks noChangeShapeType="1"/>
              <a:endCxn id="15" idx="1"/>
            </p:cNvCxnSpPr>
            <p:nvPr/>
          </p:nvCxnSpPr>
          <p:spPr bwMode="auto">
            <a:xfrm>
              <a:off x="1879518" y="2639874"/>
              <a:ext cx="3865563" cy="2140"/>
            </a:xfrm>
            <a:prstGeom prst="straightConnector1">
              <a:avLst/>
            </a:prstGeom>
            <a:noFill/>
            <a:ln w="63500">
              <a:solidFill>
                <a:schemeClr val="tx1"/>
              </a:solidFill>
              <a:round/>
              <a:headEnd/>
              <a:tailEnd/>
            </a:ln>
            <a:effectLst>
              <a:outerShdw dist="35921" dir="2700000" algn="ctr" rotWithShape="0">
                <a:schemeClr val="bg2">
                  <a:alpha val="50000"/>
                </a:schemeClr>
              </a:outerShdw>
            </a:effectLst>
          </p:spPr>
        </p:cxnSp>
        <p:sp>
          <p:nvSpPr>
            <p:cNvPr id="31759" name="Text Box 26"/>
            <p:cNvSpPr txBox="1">
              <a:spLocks noChangeArrowheads="1"/>
            </p:cNvSpPr>
            <p:nvPr/>
          </p:nvSpPr>
          <p:spPr bwMode="auto">
            <a:xfrm>
              <a:off x="6772193" y="5084845"/>
              <a:ext cx="654050" cy="366713"/>
            </a:xfrm>
            <a:prstGeom prst="rect">
              <a:avLst/>
            </a:prstGeom>
            <a:noFill/>
            <a:ln w="9525" algn="ctr">
              <a:noFill/>
              <a:miter lim="800000"/>
              <a:headEnd/>
              <a:tailEnd/>
            </a:ln>
          </p:spPr>
          <p:txBody>
            <a:bodyPr wrap="none">
              <a:spAutoFit/>
            </a:bodyPr>
            <a:lstStyle/>
            <a:p>
              <a:r>
                <a:rPr lang="en-US" altLang="zh-CN"/>
                <a:t>RTB</a:t>
              </a:r>
            </a:p>
          </p:txBody>
        </p:sp>
        <p:sp>
          <p:nvSpPr>
            <p:cNvPr id="31760" name="Text Box 27"/>
            <p:cNvSpPr txBox="1">
              <a:spLocks noChangeArrowheads="1"/>
            </p:cNvSpPr>
            <p:nvPr/>
          </p:nvSpPr>
          <p:spPr bwMode="auto">
            <a:xfrm>
              <a:off x="6772193" y="5442033"/>
              <a:ext cx="1606550" cy="366712"/>
            </a:xfrm>
            <a:prstGeom prst="rect">
              <a:avLst/>
            </a:prstGeom>
            <a:noFill/>
            <a:ln w="9525" algn="ctr">
              <a:noFill/>
              <a:miter lim="800000"/>
              <a:headEnd/>
              <a:tailEnd/>
            </a:ln>
          </p:spPr>
          <p:txBody>
            <a:bodyPr wrap="none">
              <a:spAutoFit/>
            </a:bodyPr>
            <a:lstStyle/>
            <a:p>
              <a:r>
                <a:rPr lang="en-US" altLang="zh-CN"/>
                <a:t>IP:10.1.1.1/24</a:t>
              </a:r>
            </a:p>
          </p:txBody>
        </p:sp>
        <p:pic>
          <p:nvPicPr>
            <p:cNvPr id="31761" name="Picture 28" descr="05"/>
            <p:cNvPicPr>
              <a:picLocks noChangeAspect="1" noChangeArrowheads="1"/>
            </p:cNvPicPr>
            <p:nvPr/>
          </p:nvPicPr>
          <p:blipFill>
            <a:blip r:embed="rId3" cstate="print"/>
            <a:srcRect/>
            <a:stretch>
              <a:fillRect/>
            </a:stretch>
          </p:blipFill>
          <p:spPr bwMode="auto">
            <a:xfrm>
              <a:off x="5745080" y="4964195"/>
              <a:ext cx="915988" cy="815975"/>
            </a:xfrm>
            <a:prstGeom prst="rect">
              <a:avLst/>
            </a:prstGeom>
            <a:noFill/>
            <a:ln w="9525">
              <a:noFill/>
              <a:miter lim="800000"/>
              <a:headEnd/>
              <a:tailEnd/>
            </a:ln>
          </p:spPr>
        </p:pic>
        <p:cxnSp>
          <p:nvCxnSpPr>
            <p:cNvPr id="20" name="AutoShape 29"/>
            <p:cNvCxnSpPr>
              <a:cxnSpLocks noChangeShapeType="1"/>
            </p:cNvCxnSpPr>
            <p:nvPr/>
          </p:nvCxnSpPr>
          <p:spPr bwMode="auto">
            <a:xfrm>
              <a:off x="6203868" y="3025248"/>
              <a:ext cx="0" cy="1939715"/>
            </a:xfrm>
            <a:prstGeom prst="straightConnector1">
              <a:avLst/>
            </a:prstGeom>
            <a:noFill/>
            <a:ln w="63500">
              <a:solidFill>
                <a:schemeClr val="tx1"/>
              </a:solidFill>
              <a:round/>
              <a:headEnd/>
              <a:tailEnd/>
            </a:ln>
            <a:effectLst>
              <a:outerShdw dist="35921" dir="2700000" algn="ctr" rotWithShape="0">
                <a:schemeClr val="bg2">
                  <a:alpha val="50000"/>
                </a:schemeClr>
              </a:outerShdw>
            </a:effectLst>
          </p:spPr>
        </p:cxnSp>
        <p:sp>
          <p:nvSpPr>
            <p:cNvPr id="31763" name="Text Box 34"/>
            <p:cNvSpPr txBox="1">
              <a:spLocks noChangeArrowheads="1"/>
            </p:cNvSpPr>
            <p:nvPr/>
          </p:nvSpPr>
          <p:spPr bwMode="auto">
            <a:xfrm>
              <a:off x="2516105" y="2786145"/>
              <a:ext cx="2736850" cy="366713"/>
            </a:xfrm>
            <a:prstGeom prst="rect">
              <a:avLst/>
            </a:prstGeom>
            <a:noFill/>
            <a:ln w="9525" algn="ctr">
              <a:noFill/>
              <a:miter lim="800000"/>
              <a:headEnd/>
              <a:tailEnd/>
            </a:ln>
          </p:spPr>
          <p:txBody>
            <a:bodyPr wrap="none">
              <a:spAutoFit/>
            </a:bodyPr>
            <a:lstStyle/>
            <a:p>
              <a:pPr>
                <a:spcBef>
                  <a:spcPct val="50000"/>
                </a:spcBef>
              </a:pPr>
              <a:r>
                <a:rPr lang="en-US" altLang="en-US">
                  <a:latin typeface="FrutigerNext LT Regular" pitchFamily="34" charset="0"/>
                </a:rPr>
                <a:t>ICMP Echo Request</a:t>
              </a:r>
              <a:r>
                <a:rPr lang="en-US" altLang="zh-CN">
                  <a:latin typeface="FrutigerNext LT Regular" pitchFamily="34" charset="0"/>
                </a:rPr>
                <a:t>(TTL=2)</a:t>
              </a:r>
              <a:endParaRPr lang="en-US" altLang="en-US">
                <a:latin typeface="FrutigerNext LT Regular" pitchFamily="34" charset="0"/>
              </a:endParaRPr>
            </a:p>
          </p:txBody>
        </p:sp>
        <p:sp>
          <p:nvSpPr>
            <p:cNvPr id="22" name="Freeform 35"/>
            <p:cNvSpPr>
              <a:spLocks/>
            </p:cNvSpPr>
            <p:nvPr/>
          </p:nvSpPr>
          <p:spPr bwMode="auto">
            <a:xfrm>
              <a:off x="2481181" y="3068067"/>
              <a:ext cx="3697287" cy="1888332"/>
            </a:xfrm>
            <a:custGeom>
              <a:avLst/>
              <a:gdLst/>
              <a:ahLst/>
              <a:cxnLst>
                <a:cxn ang="0">
                  <a:pos x="0" y="49"/>
                </a:cxn>
                <a:cxn ang="0">
                  <a:pos x="1958" y="139"/>
                </a:cxn>
                <a:cxn ang="0">
                  <a:pos x="2227" y="881"/>
                </a:cxn>
              </a:cxnLst>
              <a:rect l="0" t="0" r="r" b="b"/>
              <a:pathLst>
                <a:path w="2329" h="881">
                  <a:moveTo>
                    <a:pt x="0" y="49"/>
                  </a:moveTo>
                  <a:cubicBezTo>
                    <a:pt x="326" y="64"/>
                    <a:pt x="1587" y="0"/>
                    <a:pt x="1958" y="139"/>
                  </a:cubicBezTo>
                  <a:cubicBezTo>
                    <a:pt x="2329" y="278"/>
                    <a:pt x="2171" y="727"/>
                    <a:pt x="2227" y="881"/>
                  </a:cubicBezTo>
                </a:path>
              </a:pathLst>
            </a:custGeom>
            <a:noFill/>
            <a:ln w="25400" cap="flat" cmpd="sng">
              <a:solidFill>
                <a:schemeClr val="tx1"/>
              </a:solidFill>
              <a:prstDash val="dash"/>
              <a:round/>
              <a:headEnd type="none" w="med" len="med"/>
              <a:tailEnd type="stealth" w="lg" len="lg"/>
            </a:ln>
            <a:effectLst>
              <a:outerShdw dist="35921" dir="2700000" algn="ctr" rotWithShape="0">
                <a:schemeClr val="bg2">
                  <a:alpha val="50000"/>
                </a:schemeClr>
              </a:outerShdw>
            </a:effectLst>
          </p:spPr>
          <p:txBody>
            <a:bodyPr wrap="none" anchor="ctr"/>
            <a:lstStyle/>
            <a:p>
              <a:pPr>
                <a:defRPr/>
              </a:pPr>
              <a:endParaRPr lang="zh-CN" altLang="en-US"/>
            </a:p>
          </p:txBody>
        </p:sp>
        <p:sp>
          <p:nvSpPr>
            <p:cNvPr id="23" name="Freeform 37"/>
            <p:cNvSpPr>
              <a:spLocks/>
            </p:cNvSpPr>
            <p:nvPr/>
          </p:nvSpPr>
          <p:spPr bwMode="auto">
            <a:xfrm>
              <a:off x="2462131" y="3230781"/>
              <a:ext cx="3548062" cy="1704209"/>
            </a:xfrm>
            <a:custGeom>
              <a:avLst/>
              <a:gdLst/>
              <a:ahLst/>
              <a:cxnLst>
                <a:cxn ang="0">
                  <a:pos x="2125" y="652"/>
                </a:cxn>
                <a:cxn ang="0">
                  <a:pos x="1881" y="102"/>
                </a:cxn>
                <a:cxn ang="0">
                  <a:pos x="0" y="38"/>
                </a:cxn>
              </a:cxnLst>
              <a:rect l="0" t="0" r="r" b="b"/>
              <a:pathLst>
                <a:path w="2235" h="652">
                  <a:moveTo>
                    <a:pt x="2125" y="652"/>
                  </a:moveTo>
                  <a:cubicBezTo>
                    <a:pt x="2084" y="560"/>
                    <a:pt x="2235" y="204"/>
                    <a:pt x="1881" y="102"/>
                  </a:cubicBezTo>
                  <a:cubicBezTo>
                    <a:pt x="1527" y="0"/>
                    <a:pt x="392" y="51"/>
                    <a:pt x="0" y="38"/>
                  </a:cubicBezTo>
                </a:path>
              </a:pathLst>
            </a:custGeom>
            <a:noFill/>
            <a:ln w="25400" cap="flat" cmpd="sng">
              <a:solidFill>
                <a:schemeClr val="tx1"/>
              </a:solidFill>
              <a:prstDash val="dash"/>
              <a:round/>
              <a:headEnd type="none" w="lg" len="lg"/>
              <a:tailEnd type="stealth" w="lg" len="lg"/>
            </a:ln>
            <a:effectLst>
              <a:outerShdw dist="35921" dir="2700000" algn="ctr" rotWithShape="0">
                <a:schemeClr val="bg2">
                  <a:alpha val="50000"/>
                </a:schemeClr>
              </a:outerShdw>
            </a:effectLst>
          </p:spPr>
          <p:txBody>
            <a:bodyPr wrap="none" anchor="ctr"/>
            <a:lstStyle/>
            <a:p>
              <a:pPr>
                <a:defRPr/>
              </a:pPr>
              <a:endParaRPr lang="zh-CN" altLang="en-US"/>
            </a:p>
          </p:txBody>
        </p:sp>
        <p:sp>
          <p:nvSpPr>
            <p:cNvPr id="31766" name="Text Box 38"/>
            <p:cNvSpPr txBox="1">
              <a:spLocks noChangeArrowheads="1"/>
            </p:cNvSpPr>
            <p:nvPr/>
          </p:nvSpPr>
          <p:spPr bwMode="auto">
            <a:xfrm>
              <a:off x="2524043" y="3378283"/>
              <a:ext cx="2695575" cy="366712"/>
            </a:xfrm>
            <a:prstGeom prst="rect">
              <a:avLst/>
            </a:prstGeom>
            <a:noFill/>
            <a:ln w="9525" algn="ctr">
              <a:noFill/>
              <a:miter lim="800000"/>
              <a:headEnd/>
              <a:tailEnd/>
            </a:ln>
          </p:spPr>
          <p:txBody>
            <a:bodyPr wrap="none">
              <a:spAutoFit/>
            </a:bodyPr>
            <a:lstStyle/>
            <a:p>
              <a:pPr>
                <a:spcBef>
                  <a:spcPct val="50000"/>
                </a:spcBef>
              </a:pPr>
              <a:r>
                <a:rPr lang="en-US" altLang="en-US">
                  <a:latin typeface="FrutigerNext LT Regular" pitchFamily="34" charset="0"/>
                </a:rPr>
                <a:t>ICMP Echo </a:t>
              </a:r>
              <a:r>
                <a:rPr lang="en-US" altLang="zh-CN">
                  <a:latin typeface="FrutigerNext LT Regular" pitchFamily="34" charset="0"/>
                </a:rPr>
                <a:t>Reply(Timeout)</a:t>
              </a:r>
              <a:endParaRPr lang="en-US" altLang="en-US">
                <a:latin typeface="FrutigerNext LT Regular" pitchFamily="34" charset="0"/>
              </a:endParaRPr>
            </a:p>
          </p:txBody>
        </p:sp>
        <p:sp>
          <p:nvSpPr>
            <p:cNvPr id="31767" name="AutoShape 39"/>
            <p:cNvSpPr>
              <a:spLocks noChangeAspect="1" noChangeArrowheads="1"/>
            </p:cNvSpPr>
            <p:nvPr/>
          </p:nvSpPr>
          <p:spPr bwMode="auto">
            <a:xfrm>
              <a:off x="2719305" y="4538745"/>
              <a:ext cx="2462213" cy="792163"/>
            </a:xfrm>
            <a:prstGeom prst="cloudCallout">
              <a:avLst>
                <a:gd name="adj1" fmla="val 71856"/>
                <a:gd name="adj2" fmla="val 49597"/>
              </a:avLst>
            </a:prstGeom>
            <a:noFill/>
            <a:ln w="12700">
              <a:solidFill>
                <a:schemeClr val="tx1"/>
              </a:solidFill>
              <a:round/>
              <a:headEnd/>
              <a:tailEnd/>
            </a:ln>
          </p:spPr>
          <p:txBody>
            <a:bodyPr lIns="87828" tIns="43914" rIns="87828" bIns="43914" anchor="ctr"/>
            <a:lstStyle/>
            <a:p>
              <a:pPr marL="328613" indent="-328613" defTabSz="877888">
                <a:lnSpc>
                  <a:spcPct val="140000"/>
                </a:lnSpc>
                <a:buClr>
                  <a:schemeClr val="bg2"/>
                </a:buClr>
                <a:buSzPct val="60000"/>
                <a:buFont typeface="Wingdings" pitchFamily="2" charset="2"/>
                <a:buNone/>
              </a:pPr>
              <a:r>
                <a:rPr lang="zh-CN" altLang="en-US">
                  <a:latin typeface="FrutigerNext LT Regular" pitchFamily="34" charset="0"/>
                </a:rPr>
                <a:t>以太网</a:t>
              </a:r>
            </a:p>
          </p:txBody>
        </p:sp>
        <p:sp>
          <p:nvSpPr>
            <p:cNvPr id="31768" name="Text Box 41"/>
            <p:cNvSpPr txBox="1">
              <a:spLocks noChangeArrowheads="1"/>
            </p:cNvSpPr>
            <p:nvPr/>
          </p:nvSpPr>
          <p:spPr bwMode="auto">
            <a:xfrm>
              <a:off x="2289230" y="5340433"/>
              <a:ext cx="338554" cy="498044"/>
            </a:xfrm>
            <a:prstGeom prst="rect">
              <a:avLst/>
            </a:prstGeom>
            <a:noFill/>
            <a:ln w="9525" algn="ctr">
              <a:noFill/>
              <a:miter lim="800000"/>
              <a:headEnd/>
              <a:tailEnd/>
            </a:ln>
          </p:spPr>
          <p:txBody>
            <a:bodyPr wrap="none">
              <a:spAutoFit/>
            </a:bodyPr>
            <a:lstStyle/>
            <a:p>
              <a:r>
                <a:rPr lang="en-US" altLang="zh-CN"/>
                <a:t>B</a:t>
              </a:r>
              <a:endParaRPr lang="zh-CN" altLang="en-US"/>
            </a:p>
          </p:txBody>
        </p:sp>
        <p:pic>
          <p:nvPicPr>
            <p:cNvPr id="31769" name="Picture 533" descr="图片131"/>
            <p:cNvPicPr>
              <a:picLocks noChangeAspect="1" noChangeArrowheads="1"/>
            </p:cNvPicPr>
            <p:nvPr/>
          </p:nvPicPr>
          <p:blipFill>
            <a:blip r:embed="rId4" cstate="print"/>
            <a:srcRect/>
            <a:stretch>
              <a:fillRect/>
            </a:stretch>
          </p:blipFill>
          <p:spPr bwMode="auto">
            <a:xfrm>
              <a:off x="2075219" y="4296162"/>
              <a:ext cx="731837" cy="901700"/>
            </a:xfrm>
            <a:prstGeom prst="rect">
              <a:avLst/>
            </a:prstGeom>
            <a:noFill/>
            <a:ln w="9525">
              <a:noFill/>
              <a:miter lim="800000"/>
              <a:headEnd/>
              <a:tailEnd/>
            </a:ln>
          </p:spPr>
        </p:pic>
      </p:grpSp>
      <p:pic>
        <p:nvPicPr>
          <p:cNvPr id="31750" name="Picture 602" descr="图片451"/>
          <p:cNvPicPr>
            <a:picLocks noChangeAspect="1" noChangeArrowheads="1"/>
          </p:cNvPicPr>
          <p:nvPr/>
        </p:nvPicPr>
        <p:blipFill>
          <a:blip r:embed="rId5" cstate="print"/>
          <a:srcRect/>
          <a:stretch>
            <a:fillRect/>
          </a:stretch>
        </p:blipFill>
        <p:spPr bwMode="auto">
          <a:xfrm>
            <a:off x="1398588" y="3335338"/>
            <a:ext cx="471487" cy="6492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p:txBody>
          <a:bodyPr/>
          <a:lstStyle/>
          <a:p>
            <a:r>
              <a:rPr lang="en-US" altLang="zh-CN" dirty="0" smtClean="0"/>
              <a:t>Tracert</a:t>
            </a:r>
            <a:r>
              <a:rPr lang="zh-CN" altLang="en-US" dirty="0" smtClean="0"/>
              <a:t>程序应用</a:t>
            </a:r>
          </a:p>
        </p:txBody>
      </p:sp>
      <p:sp>
        <p:nvSpPr>
          <p:cNvPr id="32771" name="内容占位符 2"/>
          <p:cNvSpPr>
            <a:spLocks noGrp="1"/>
          </p:cNvSpPr>
          <p:nvPr>
            <p:ph idx="1"/>
          </p:nvPr>
        </p:nvSpPr>
        <p:spPr>
          <a:xfrm>
            <a:off x="652463" y="1376363"/>
            <a:ext cx="7929562" cy="4932362"/>
          </a:xfrm>
        </p:spPr>
        <p:txBody>
          <a:bodyPr/>
          <a:lstStyle/>
          <a:p>
            <a:r>
              <a:rPr lang="zh-CN" altLang="en-US" smtClean="0"/>
              <a:t>故障维测应用</a:t>
            </a:r>
            <a:endParaRPr lang="en-US" altLang="zh-CN" smtClean="0"/>
          </a:p>
          <a:p>
            <a:pPr lvl="1"/>
            <a:r>
              <a:rPr lang="zh-CN" altLang="en-US" smtClean="0"/>
              <a:t>主要用于检查网络路由连通性故障</a:t>
            </a:r>
            <a:endParaRPr lang="en-US" altLang="zh-CN" smtClean="0"/>
          </a:p>
          <a:p>
            <a:pPr lvl="1"/>
            <a:r>
              <a:rPr lang="zh-CN" altLang="en-US" smtClean="0"/>
              <a:t>回显路由测试结果分析定位网络发生故障的位置</a:t>
            </a:r>
            <a:endParaRPr lang="en-US" altLang="zh-CN" smtClean="0"/>
          </a:p>
          <a:p>
            <a:pPr lvl="2"/>
            <a:r>
              <a:rPr lang="zh-CN" altLang="en-US" smtClean="0"/>
              <a:t>可以辅助测试路由传输时延</a:t>
            </a:r>
            <a:endParaRPr lang="en-US" altLang="zh-CN" smtClean="0"/>
          </a:p>
          <a:p>
            <a:pPr lvl="1"/>
            <a:r>
              <a:rPr lang="zh-CN" altLang="en-US" smtClean="0"/>
              <a:t>场景与网元支持</a:t>
            </a:r>
            <a:endParaRPr lang="en-US" altLang="zh-CN" smtClean="0"/>
          </a:p>
          <a:p>
            <a:endParaRPr lang="zh-CN" altLang="en-US" smtClean="0"/>
          </a:p>
        </p:txBody>
      </p:sp>
      <p:sp>
        <p:nvSpPr>
          <p:cNvPr id="32772" name="灯片编号占位符 3"/>
          <p:cNvSpPr>
            <a:spLocks noGrp="1"/>
          </p:cNvSpPr>
          <p:nvPr>
            <p:ph type="sldNum" sz="quarter" idx="10"/>
          </p:nvPr>
        </p:nvSpPr>
        <p:spPr>
          <a:noFill/>
        </p:spPr>
        <p:txBody>
          <a:bodyPr/>
          <a:lstStyle/>
          <a:p>
            <a:r>
              <a:rPr lang="en-US" altLang="zh-CN" smtClean="0"/>
              <a:t>Page</a:t>
            </a:r>
            <a:fld id="{238C44F8-1172-4B90-A0E3-79594B134D41}" type="slidenum">
              <a:rPr lang="en-US" altLang="zh-CN" smtClean="0"/>
              <a:pPr/>
              <a:t>21</a:t>
            </a:fld>
            <a:endParaRPr lang="en-US" altLang="zh-CN" smtClean="0"/>
          </a:p>
        </p:txBody>
      </p:sp>
      <p:graphicFrame>
        <p:nvGraphicFramePr>
          <p:cNvPr id="5" name="表格 4"/>
          <p:cNvGraphicFramePr>
            <a:graphicFrameLocks noGrp="1"/>
          </p:cNvGraphicFramePr>
          <p:nvPr/>
        </p:nvGraphicFramePr>
        <p:xfrm>
          <a:off x="1155700" y="4027488"/>
          <a:ext cx="7074566" cy="741680"/>
        </p:xfrm>
        <a:graphic>
          <a:graphicData uri="http://schemas.openxmlformats.org/drawingml/2006/table">
            <a:tbl>
              <a:tblPr firstRow="1" bandRow="1">
                <a:tableStyleId>{5C22544A-7EE6-4342-B048-85BDC9FD1C3A}</a:tableStyleId>
              </a:tblPr>
              <a:tblGrid>
                <a:gridCol w="1203155"/>
                <a:gridCol w="1604211"/>
                <a:gridCol w="1507958"/>
                <a:gridCol w="2759242"/>
              </a:tblGrid>
              <a:tr h="370840">
                <a:tc>
                  <a:txBody>
                    <a:bodyPr/>
                    <a:lstStyle/>
                    <a:p>
                      <a:endParaRPr lang="zh-CN" altLang="en-US"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zh-CN" altLang="en-US" dirty="0" smtClean="0">
                          <a:solidFill>
                            <a:schemeClr val="tx1"/>
                          </a:solidFill>
                          <a:effectLst>
                            <a:outerShdw blurRad="38100" dist="38100" dir="2700000" algn="tl">
                              <a:srgbClr val="000000">
                                <a:alpha val="43137"/>
                              </a:srgbClr>
                            </a:outerShdw>
                          </a:effectLst>
                        </a:rPr>
                        <a:t>场景</a:t>
                      </a:r>
                      <a:endParaRPr lang="zh-CN" altLang="en-US"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zh-CN" altLang="en-US" dirty="0" smtClean="0">
                          <a:solidFill>
                            <a:schemeClr val="tx1"/>
                          </a:solidFill>
                          <a:effectLst>
                            <a:outerShdw blurRad="38100" dist="38100" dir="2700000" algn="tl">
                              <a:srgbClr val="000000">
                                <a:alpha val="43137"/>
                              </a:srgbClr>
                            </a:outerShdw>
                          </a:effectLst>
                        </a:rPr>
                        <a:t>执行命令</a:t>
                      </a:r>
                      <a:endParaRPr lang="zh-CN" altLang="en-US"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zh-CN" altLang="en-US" dirty="0" smtClean="0">
                          <a:solidFill>
                            <a:schemeClr val="tx1"/>
                          </a:solidFill>
                          <a:effectLst>
                            <a:outerShdw blurRad="38100" dist="38100" dir="2700000" algn="tl">
                              <a:srgbClr val="000000">
                                <a:alpha val="43137"/>
                              </a:srgbClr>
                            </a:outerShdw>
                          </a:effectLst>
                        </a:rPr>
                        <a:t>备注</a:t>
                      </a:r>
                      <a:endParaRPr lang="zh-CN" altLang="en-US"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370840">
                <a:tc>
                  <a:txBody>
                    <a:bodyPr/>
                    <a:lstStyle/>
                    <a:p>
                      <a:r>
                        <a:rPr lang="en-US" altLang="zh-CN" dirty="0" smtClean="0">
                          <a:solidFill>
                            <a:schemeClr val="tx1"/>
                          </a:solidFill>
                          <a:effectLst>
                            <a:outerShdw blurRad="38100" dist="38100" dir="2700000" algn="tl">
                              <a:srgbClr val="000000">
                                <a:alpha val="43137"/>
                              </a:srgbClr>
                            </a:outerShdw>
                          </a:effectLst>
                        </a:rPr>
                        <a:t>eNodeB</a:t>
                      </a:r>
                      <a:endParaRPr lang="zh-CN" altLang="en-US"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600" dirty="0" smtClean="0">
                          <a:solidFill>
                            <a:schemeClr val="tx1"/>
                          </a:solidFill>
                        </a:rPr>
                        <a:t>S1</a:t>
                      </a:r>
                      <a:r>
                        <a:rPr lang="zh-CN" altLang="en-US" sz="1600" dirty="0" smtClean="0">
                          <a:solidFill>
                            <a:schemeClr val="tx1"/>
                          </a:solidFill>
                        </a:rPr>
                        <a:t>、</a:t>
                      </a:r>
                      <a:r>
                        <a:rPr lang="en-US" altLang="zh-CN" sz="1600" dirty="0" smtClean="0">
                          <a:solidFill>
                            <a:schemeClr val="tx1"/>
                          </a:solidFill>
                        </a:rPr>
                        <a:t>X2</a:t>
                      </a:r>
                      <a:r>
                        <a:rPr lang="zh-CN" altLang="en-US" sz="1600" dirty="0" smtClean="0">
                          <a:solidFill>
                            <a:schemeClr val="tx1"/>
                          </a:solidFill>
                        </a:rPr>
                        <a:t>、</a:t>
                      </a:r>
                      <a:r>
                        <a:rPr lang="en-US" altLang="zh-CN" sz="1600" dirty="0" smtClean="0">
                          <a:solidFill>
                            <a:schemeClr val="tx1"/>
                          </a:solidFill>
                        </a:rPr>
                        <a:t>OMCH</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600" dirty="0" smtClean="0">
                          <a:solidFill>
                            <a:schemeClr val="tx1"/>
                          </a:solidFill>
                        </a:rPr>
                        <a:t>TRACERT</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600" dirty="0" smtClean="0">
                          <a:solidFill>
                            <a:schemeClr val="tx1"/>
                          </a:solidFill>
                        </a:rPr>
                        <a:t>根据</a:t>
                      </a:r>
                      <a:r>
                        <a:rPr lang="en-US" altLang="zh-CN" sz="1600" dirty="0" smtClean="0">
                          <a:solidFill>
                            <a:schemeClr val="tx1"/>
                          </a:solidFill>
                        </a:rPr>
                        <a:t>IP</a:t>
                      </a:r>
                      <a:r>
                        <a:rPr lang="zh-CN" altLang="en-US" sz="1600" dirty="0" smtClean="0">
                          <a:solidFill>
                            <a:schemeClr val="tx1"/>
                          </a:solidFill>
                        </a:rPr>
                        <a:t>地址检测</a:t>
                      </a:r>
                      <a:endParaRPr lang="zh-CN" alt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8609" name="Picture 1"/>
          <p:cNvPicPr>
            <a:picLocks noChangeAspect="1" noChangeArrowheads="1"/>
          </p:cNvPicPr>
          <p:nvPr/>
        </p:nvPicPr>
        <p:blipFill>
          <a:blip r:embed="rId2" cstate="print"/>
          <a:srcRect/>
          <a:stretch>
            <a:fillRect/>
          </a:stretch>
        </p:blipFill>
        <p:spPr bwMode="auto">
          <a:xfrm>
            <a:off x="1063487" y="2217254"/>
            <a:ext cx="7383246" cy="3242642"/>
          </a:xfrm>
          <a:prstGeom prst="rect">
            <a:avLst/>
          </a:prstGeom>
          <a:noFill/>
          <a:ln w="9525">
            <a:noFill/>
            <a:miter lim="800000"/>
            <a:headEnd/>
            <a:tailEnd/>
          </a:ln>
        </p:spPr>
      </p:pic>
      <p:sp>
        <p:nvSpPr>
          <p:cNvPr id="33794" name="标题 1"/>
          <p:cNvSpPr>
            <a:spLocks noGrp="1"/>
          </p:cNvSpPr>
          <p:nvPr>
            <p:ph type="title"/>
          </p:nvPr>
        </p:nvSpPr>
        <p:spPr/>
        <p:txBody>
          <a:bodyPr/>
          <a:lstStyle/>
          <a:p>
            <a:r>
              <a:rPr lang="en-US" altLang="zh-CN" dirty="0" smtClean="0"/>
              <a:t>eNodeB</a:t>
            </a:r>
            <a:r>
              <a:rPr lang="zh-CN" altLang="en-US" dirty="0" smtClean="0"/>
              <a:t>中的</a:t>
            </a:r>
            <a:r>
              <a:rPr lang="en-US" altLang="zh-CN" dirty="0" smtClean="0"/>
              <a:t>Tracert</a:t>
            </a:r>
            <a:r>
              <a:rPr lang="zh-CN" altLang="en-US" dirty="0" smtClean="0"/>
              <a:t>命令</a:t>
            </a:r>
          </a:p>
        </p:txBody>
      </p:sp>
      <p:sp>
        <p:nvSpPr>
          <p:cNvPr id="33795" name="内容占位符 2"/>
          <p:cNvSpPr>
            <a:spLocks noGrp="1"/>
          </p:cNvSpPr>
          <p:nvPr>
            <p:ph idx="1"/>
          </p:nvPr>
        </p:nvSpPr>
        <p:spPr/>
        <p:txBody>
          <a:bodyPr/>
          <a:lstStyle/>
          <a:p>
            <a:r>
              <a:rPr lang="en-US" altLang="zh-CN" dirty="0" smtClean="0"/>
              <a:t>MML</a:t>
            </a:r>
            <a:r>
              <a:rPr lang="zh-CN" altLang="en-US" dirty="0" smtClean="0"/>
              <a:t>命令：</a:t>
            </a:r>
            <a:r>
              <a:rPr lang="en-US" altLang="zh-CN" dirty="0" smtClean="0"/>
              <a:t> TRACERT</a:t>
            </a:r>
            <a:endParaRPr lang="zh-CN" altLang="en-US" dirty="0" smtClean="0"/>
          </a:p>
        </p:txBody>
      </p:sp>
      <p:sp>
        <p:nvSpPr>
          <p:cNvPr id="33796" name="灯片编号占位符 3"/>
          <p:cNvSpPr>
            <a:spLocks noGrp="1"/>
          </p:cNvSpPr>
          <p:nvPr>
            <p:ph type="sldNum" sz="quarter" idx="10"/>
          </p:nvPr>
        </p:nvSpPr>
        <p:spPr>
          <a:noFill/>
        </p:spPr>
        <p:txBody>
          <a:bodyPr/>
          <a:lstStyle/>
          <a:p>
            <a:r>
              <a:rPr lang="en-US" altLang="zh-CN" smtClean="0"/>
              <a:t>Page</a:t>
            </a:r>
            <a:fld id="{545A3185-4D86-496F-8BB4-8D736FD4310F}" type="slidenum">
              <a:rPr lang="en-US" altLang="zh-CN" smtClean="0"/>
              <a:pPr/>
              <a:t>22</a:t>
            </a:fld>
            <a:endParaRPr lang="en-US" altLang="zh-CN" smtClean="0"/>
          </a:p>
        </p:txBody>
      </p:sp>
      <p:sp>
        <p:nvSpPr>
          <p:cNvPr id="33798" name="圆角矩形 6"/>
          <p:cNvSpPr>
            <a:spLocks noChangeArrowheads="1"/>
          </p:cNvSpPr>
          <p:nvPr/>
        </p:nvSpPr>
        <p:spPr bwMode="auto">
          <a:xfrm>
            <a:off x="1595644" y="3897933"/>
            <a:ext cx="2663825" cy="287338"/>
          </a:xfrm>
          <a:prstGeom prst="roundRect">
            <a:avLst>
              <a:gd name="adj" fmla="val 16667"/>
            </a:avLst>
          </a:prstGeom>
          <a:noFill/>
          <a:ln w="9525" algn="ctr">
            <a:solidFill>
              <a:schemeClr val="tx1"/>
            </a:solidFill>
            <a:round/>
            <a:headEnd/>
            <a:tailEnd/>
          </a:ln>
        </p:spPr>
        <p:txBody>
          <a:bodyPr/>
          <a:lstStyle/>
          <a:p>
            <a:endParaRPr lang="zh-CN" altLang="en-US"/>
          </a:p>
        </p:txBody>
      </p:sp>
      <p:sp>
        <p:nvSpPr>
          <p:cNvPr id="33799" name="圆角矩形 7"/>
          <p:cNvSpPr>
            <a:spLocks noChangeArrowheads="1"/>
          </p:cNvSpPr>
          <p:nvPr/>
        </p:nvSpPr>
        <p:spPr bwMode="auto">
          <a:xfrm>
            <a:off x="1576941" y="3052763"/>
            <a:ext cx="6758676" cy="719137"/>
          </a:xfrm>
          <a:prstGeom prst="roundRect">
            <a:avLst>
              <a:gd name="adj" fmla="val 16667"/>
            </a:avLst>
          </a:prstGeom>
          <a:noFill/>
          <a:ln w="9525" algn="ctr">
            <a:solidFill>
              <a:schemeClr val="tx1"/>
            </a:solidFill>
            <a:round/>
            <a:headEnd/>
            <a:tailEnd/>
          </a:ln>
        </p:spPr>
        <p:txBody>
          <a:bodyPr/>
          <a:lstStyle/>
          <a:p>
            <a:endParaRPr lang="zh-CN" altLang="en-US"/>
          </a:p>
        </p:txBody>
      </p:sp>
      <p:sp>
        <p:nvSpPr>
          <p:cNvPr id="9" name="TextBox 8"/>
          <p:cNvSpPr txBox="1"/>
          <p:nvPr/>
        </p:nvSpPr>
        <p:spPr>
          <a:xfrm>
            <a:off x="5389563" y="1165777"/>
            <a:ext cx="1520825" cy="1108075"/>
          </a:xfrm>
          <a:prstGeom prst="rect">
            <a:avLst/>
          </a:prstGeom>
          <a:noFill/>
          <a:ln>
            <a:solidFill>
              <a:schemeClr val="tx1"/>
            </a:solidFill>
            <a:prstDash val="dash"/>
          </a:ln>
        </p:spPr>
        <p:txBody>
          <a:bodyPr>
            <a:spAutoFit/>
          </a:bodyPr>
          <a:lstStyle/>
          <a:p>
            <a:pPr>
              <a:defRPr/>
            </a:pPr>
            <a:r>
              <a:rPr lang="zh-CN" altLang="en-US" sz="1600" dirty="0">
                <a:effectLst>
                  <a:outerShdw blurRad="38100" dist="38100" dir="2700000" algn="tl">
                    <a:srgbClr val="000000">
                      <a:alpha val="43137"/>
                    </a:srgbClr>
                  </a:outerShdw>
                </a:effectLst>
              </a:rPr>
              <a:t>关键参数：</a:t>
            </a:r>
            <a:endParaRPr lang="en-US" altLang="zh-CN" sz="1600" dirty="0">
              <a:effectLst>
                <a:outerShdw blurRad="38100" dist="38100" dir="2700000" algn="tl">
                  <a:srgbClr val="000000">
                    <a:alpha val="43137"/>
                  </a:srgbClr>
                </a:outerShdw>
              </a:effectLst>
            </a:endParaRPr>
          </a:p>
          <a:p>
            <a:pPr>
              <a:defRPr/>
            </a:pPr>
            <a:endParaRPr lang="en-US" altLang="zh-CN" sz="900" dirty="0"/>
          </a:p>
          <a:p>
            <a:pPr>
              <a:defRPr/>
            </a:pPr>
            <a:r>
              <a:rPr lang="zh-CN" altLang="en-US" sz="1600" dirty="0"/>
              <a:t>接口板槽位</a:t>
            </a:r>
            <a:endParaRPr lang="en-US" altLang="zh-CN" sz="1600" dirty="0"/>
          </a:p>
          <a:p>
            <a:pPr>
              <a:defRPr/>
            </a:pPr>
            <a:endParaRPr lang="en-US" altLang="zh-CN" sz="900" dirty="0"/>
          </a:p>
          <a:p>
            <a:pPr>
              <a:defRPr/>
            </a:pPr>
            <a:r>
              <a:rPr lang="zh-CN" altLang="en-US" sz="1600" dirty="0"/>
              <a:t>源</a:t>
            </a:r>
            <a:r>
              <a:rPr lang="en-US" altLang="zh-CN" sz="1600" dirty="0"/>
              <a:t>/</a:t>
            </a:r>
            <a:r>
              <a:rPr lang="zh-CN" altLang="en-US" sz="1600" dirty="0"/>
              <a:t>目的</a:t>
            </a:r>
            <a:r>
              <a:rPr lang="en-US" altLang="zh-CN" sz="1600" dirty="0"/>
              <a:t>IP</a:t>
            </a:r>
            <a:r>
              <a:rPr lang="zh-CN" altLang="en-US" sz="1600" dirty="0"/>
              <a:t>地址</a:t>
            </a:r>
          </a:p>
        </p:txBody>
      </p:sp>
      <p:cxnSp>
        <p:nvCxnSpPr>
          <p:cNvPr id="11" name="直接箭头连接符 10"/>
          <p:cNvCxnSpPr/>
          <p:nvPr/>
        </p:nvCxnSpPr>
        <p:spPr bwMode="auto">
          <a:xfrm flipV="1">
            <a:off x="5221357" y="2345635"/>
            <a:ext cx="503582" cy="675861"/>
          </a:xfrm>
          <a:prstGeom prst="straightConnector1">
            <a:avLst/>
          </a:prstGeom>
          <a:ln>
            <a:headEnd type="none" w="med" len="med"/>
            <a:tailEnd type="arrow"/>
          </a:ln>
        </p:spPr>
        <p:style>
          <a:lnRef idx="1">
            <a:schemeClr val="accent6"/>
          </a:lnRef>
          <a:fillRef idx="0">
            <a:schemeClr val="accent6"/>
          </a:fillRef>
          <a:effectRef idx="0">
            <a:schemeClr val="accent6"/>
          </a:effectRef>
          <a:fontRef idx="minor">
            <a:schemeClr val="tx1"/>
          </a:fontRef>
        </p:style>
      </p:cxnSp>
      <p:sp>
        <p:nvSpPr>
          <p:cNvPr id="12" name="TextBox 11"/>
          <p:cNvSpPr txBox="1"/>
          <p:nvPr/>
        </p:nvSpPr>
        <p:spPr>
          <a:xfrm>
            <a:off x="3558268" y="5369832"/>
            <a:ext cx="2376488" cy="830997"/>
          </a:xfrm>
          <a:prstGeom prst="rect">
            <a:avLst/>
          </a:prstGeom>
          <a:noFill/>
          <a:ln>
            <a:solidFill>
              <a:schemeClr val="tx1"/>
            </a:solidFill>
            <a:prstDash val="dash"/>
          </a:ln>
        </p:spPr>
        <p:txBody>
          <a:bodyPr wrap="square">
            <a:spAutoFit/>
          </a:bodyPr>
          <a:lstStyle/>
          <a:p>
            <a:pPr>
              <a:defRPr/>
            </a:pPr>
            <a:r>
              <a:rPr lang="zh-CN" altLang="en-US" sz="1600" dirty="0">
                <a:effectLst>
                  <a:outerShdw blurRad="38100" dist="38100" dir="2700000" algn="tl">
                    <a:srgbClr val="000000">
                      <a:alpha val="43137"/>
                    </a:srgbClr>
                  </a:outerShdw>
                </a:effectLst>
              </a:rPr>
              <a:t>辅助参数：</a:t>
            </a:r>
            <a:endParaRPr lang="en-US" altLang="zh-CN" sz="1600" dirty="0">
              <a:effectLst>
                <a:outerShdw blurRad="38100" dist="38100" dir="2700000" algn="tl">
                  <a:srgbClr val="000000">
                    <a:alpha val="43137"/>
                  </a:srgbClr>
                </a:outerShdw>
              </a:effectLst>
            </a:endParaRPr>
          </a:p>
          <a:p>
            <a:pPr>
              <a:defRPr/>
            </a:pPr>
            <a:r>
              <a:rPr lang="zh-CN" altLang="en-US" sz="1600" dirty="0" smtClean="0">
                <a:effectLst>
                  <a:outerShdw blurRad="38100" dist="38100" dir="2700000" algn="tl">
                    <a:srgbClr val="000000">
                      <a:alpha val="43137"/>
                    </a:srgbClr>
                  </a:outerShdw>
                </a:effectLst>
              </a:rPr>
              <a:t>初始</a:t>
            </a:r>
            <a:r>
              <a:rPr lang="en-US" altLang="zh-CN" sz="1600" dirty="0" smtClean="0">
                <a:effectLst>
                  <a:outerShdw blurRad="38100" dist="38100" dir="2700000" algn="tl">
                    <a:srgbClr val="000000">
                      <a:alpha val="43137"/>
                    </a:srgbClr>
                  </a:outerShdw>
                </a:effectLst>
              </a:rPr>
              <a:t>TTL</a:t>
            </a:r>
            <a:r>
              <a:rPr lang="zh-CN" altLang="en-US" sz="1600" dirty="0" smtClean="0">
                <a:effectLst>
                  <a:outerShdw blurRad="38100" dist="38100" dir="2700000" algn="tl">
                    <a:srgbClr val="000000">
                      <a:alpha val="43137"/>
                    </a:srgbClr>
                  </a:outerShdw>
                </a:effectLst>
              </a:rPr>
              <a:t>，标示报文最大生存时间</a:t>
            </a:r>
            <a:endParaRPr lang="en-US" altLang="zh-CN" sz="1600" dirty="0">
              <a:effectLst>
                <a:outerShdw blurRad="38100" dist="38100" dir="2700000" algn="tl">
                  <a:srgbClr val="000000">
                    <a:alpha val="43137"/>
                  </a:srgbClr>
                </a:outerShdw>
              </a:effectLst>
            </a:endParaRPr>
          </a:p>
        </p:txBody>
      </p:sp>
      <p:cxnSp>
        <p:nvCxnSpPr>
          <p:cNvPr id="14" name="直接箭头连接符 13"/>
          <p:cNvCxnSpPr>
            <a:stCxn id="33798" idx="2"/>
            <a:endCxn id="12" idx="0"/>
          </p:cNvCxnSpPr>
          <p:nvPr/>
        </p:nvCxnSpPr>
        <p:spPr bwMode="auto">
          <a:xfrm>
            <a:off x="2927557" y="4185271"/>
            <a:ext cx="1818955" cy="1184561"/>
          </a:xfrm>
          <a:prstGeom prst="straightConnector1">
            <a:avLst/>
          </a:prstGeom>
          <a:ln>
            <a:headEnd type="none" w="med" len="med"/>
            <a:tailEnd type="arrow"/>
          </a:ln>
        </p:spPr>
        <p:style>
          <a:lnRef idx="1">
            <a:schemeClr val="accent6"/>
          </a:lnRef>
          <a:fillRef idx="0">
            <a:schemeClr val="accent6"/>
          </a:fillRef>
          <a:effectRef idx="0">
            <a:schemeClr val="accent6"/>
          </a:effectRef>
          <a:fontRef idx="minor">
            <a:schemeClr val="tx1"/>
          </a:fontRef>
        </p:style>
      </p:cxn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7585" name="Picture 1"/>
          <p:cNvPicPr>
            <a:picLocks noChangeAspect="1" noChangeArrowheads="1"/>
          </p:cNvPicPr>
          <p:nvPr/>
        </p:nvPicPr>
        <p:blipFill>
          <a:blip r:embed="rId3" cstate="print"/>
          <a:srcRect/>
          <a:stretch>
            <a:fillRect/>
          </a:stretch>
        </p:blipFill>
        <p:spPr bwMode="auto">
          <a:xfrm>
            <a:off x="1146935" y="2582103"/>
            <a:ext cx="4532836" cy="1592331"/>
          </a:xfrm>
          <a:prstGeom prst="rect">
            <a:avLst/>
          </a:prstGeom>
          <a:noFill/>
          <a:ln w="9525">
            <a:noFill/>
            <a:miter lim="800000"/>
            <a:headEnd/>
            <a:tailEnd/>
          </a:ln>
        </p:spPr>
      </p:pic>
      <p:sp>
        <p:nvSpPr>
          <p:cNvPr id="34818" name="标题 1"/>
          <p:cNvSpPr>
            <a:spLocks noGrp="1"/>
          </p:cNvSpPr>
          <p:nvPr>
            <p:ph type="title"/>
          </p:nvPr>
        </p:nvSpPr>
        <p:spPr/>
        <p:txBody>
          <a:bodyPr/>
          <a:lstStyle/>
          <a:p>
            <a:r>
              <a:rPr lang="en-US" altLang="zh-CN" dirty="0" smtClean="0"/>
              <a:t>Tracert</a:t>
            </a:r>
            <a:r>
              <a:rPr lang="zh-CN" altLang="en-US" dirty="0" smtClean="0"/>
              <a:t>报文回显结果</a:t>
            </a:r>
          </a:p>
        </p:txBody>
      </p:sp>
      <p:sp>
        <p:nvSpPr>
          <p:cNvPr id="34819" name="内容占位符 2"/>
          <p:cNvSpPr>
            <a:spLocks noGrp="1"/>
          </p:cNvSpPr>
          <p:nvPr>
            <p:ph idx="1"/>
          </p:nvPr>
        </p:nvSpPr>
        <p:spPr/>
        <p:txBody>
          <a:bodyPr/>
          <a:lstStyle/>
          <a:p>
            <a:r>
              <a:rPr lang="en-US" altLang="zh-CN" dirty="0" smtClean="0"/>
              <a:t>Tracert</a:t>
            </a:r>
            <a:r>
              <a:rPr lang="zh-CN" altLang="en-US" dirty="0" smtClean="0"/>
              <a:t>报文正常回显</a:t>
            </a:r>
          </a:p>
        </p:txBody>
      </p:sp>
      <p:sp>
        <p:nvSpPr>
          <p:cNvPr id="34820" name="灯片编号占位符 3"/>
          <p:cNvSpPr>
            <a:spLocks noGrp="1"/>
          </p:cNvSpPr>
          <p:nvPr>
            <p:ph type="sldNum" sz="quarter" idx="10"/>
          </p:nvPr>
        </p:nvSpPr>
        <p:spPr>
          <a:noFill/>
        </p:spPr>
        <p:txBody>
          <a:bodyPr/>
          <a:lstStyle/>
          <a:p>
            <a:r>
              <a:rPr lang="en-US" altLang="zh-CN" smtClean="0"/>
              <a:t>Page</a:t>
            </a:r>
            <a:fld id="{B017CE55-20B1-408B-807C-B125E3130183}" type="slidenum">
              <a:rPr lang="en-US" altLang="zh-CN" smtClean="0"/>
              <a:pPr/>
              <a:t>23</a:t>
            </a:fld>
            <a:endParaRPr lang="en-US" altLang="zh-CN" smtClean="0"/>
          </a:p>
        </p:txBody>
      </p:sp>
      <p:sp>
        <p:nvSpPr>
          <p:cNvPr id="34822" name="TextBox 6"/>
          <p:cNvSpPr txBox="1">
            <a:spLocks noChangeArrowheads="1"/>
          </p:cNvSpPr>
          <p:nvPr/>
        </p:nvSpPr>
        <p:spPr bwMode="auto">
          <a:xfrm>
            <a:off x="5665788" y="3160713"/>
            <a:ext cx="3016250" cy="1754187"/>
          </a:xfrm>
          <a:prstGeom prst="rect">
            <a:avLst/>
          </a:prstGeom>
          <a:noFill/>
          <a:ln w="9525">
            <a:noFill/>
            <a:miter lim="800000"/>
            <a:headEnd/>
            <a:tailEnd/>
          </a:ln>
        </p:spPr>
        <p:txBody>
          <a:bodyPr>
            <a:spAutoFit/>
          </a:bodyPr>
          <a:lstStyle/>
          <a:p>
            <a:pPr>
              <a:lnSpc>
                <a:spcPct val="150000"/>
              </a:lnSpc>
            </a:pPr>
            <a:r>
              <a:rPr lang="zh-CN" altLang="en-US" dirty="0"/>
              <a:t>时延反馈：</a:t>
            </a:r>
            <a:endParaRPr lang="en-US" altLang="zh-CN" dirty="0"/>
          </a:p>
          <a:p>
            <a:pPr>
              <a:lnSpc>
                <a:spcPct val="150000"/>
              </a:lnSpc>
            </a:pPr>
            <a:r>
              <a:rPr lang="zh-CN" altLang="en-US" dirty="0"/>
              <a:t>统计</a:t>
            </a:r>
            <a:r>
              <a:rPr lang="en-US" altLang="zh-CN" dirty="0"/>
              <a:t>Tracert</a:t>
            </a:r>
            <a:r>
              <a:rPr lang="zh-CN" altLang="en-US" dirty="0"/>
              <a:t>报文在每级路由传输时延情况</a:t>
            </a:r>
            <a:endParaRPr lang="en-US" altLang="zh-CN" dirty="0"/>
          </a:p>
          <a:p>
            <a:pPr>
              <a:lnSpc>
                <a:spcPct val="150000"/>
              </a:lnSpc>
            </a:pPr>
            <a:r>
              <a:rPr lang="zh-CN" altLang="en-US" dirty="0"/>
              <a:t>默认</a:t>
            </a:r>
            <a:r>
              <a:rPr lang="en-US" altLang="zh-CN" dirty="0"/>
              <a:t>Tracert</a:t>
            </a:r>
            <a:r>
              <a:rPr lang="zh-CN" altLang="en-US" dirty="0"/>
              <a:t>报文个数为</a:t>
            </a:r>
            <a:r>
              <a:rPr lang="en-US" altLang="zh-CN" dirty="0"/>
              <a:t>3</a:t>
            </a:r>
            <a:r>
              <a:rPr lang="zh-CN" altLang="en-US" dirty="0"/>
              <a:t>个</a:t>
            </a:r>
            <a:endParaRPr lang="en-US" altLang="zh-CN" dirty="0"/>
          </a:p>
        </p:txBody>
      </p:sp>
      <p:sp>
        <p:nvSpPr>
          <p:cNvPr id="34823" name="TextBox 7"/>
          <p:cNvSpPr txBox="1">
            <a:spLocks noChangeArrowheads="1"/>
          </p:cNvSpPr>
          <p:nvPr/>
        </p:nvSpPr>
        <p:spPr bwMode="auto">
          <a:xfrm>
            <a:off x="854835" y="4871556"/>
            <a:ext cx="5149850" cy="922338"/>
          </a:xfrm>
          <a:prstGeom prst="rect">
            <a:avLst/>
          </a:prstGeom>
          <a:noFill/>
          <a:ln w="9525">
            <a:noFill/>
            <a:miter lim="800000"/>
            <a:headEnd/>
            <a:tailEnd/>
          </a:ln>
        </p:spPr>
        <p:txBody>
          <a:bodyPr>
            <a:spAutoFit/>
          </a:bodyPr>
          <a:lstStyle/>
          <a:p>
            <a:pPr>
              <a:lnSpc>
                <a:spcPct val="150000"/>
              </a:lnSpc>
            </a:pPr>
            <a:r>
              <a:rPr lang="zh-CN" altLang="en-US" dirty="0"/>
              <a:t>路由分析：</a:t>
            </a:r>
            <a:endParaRPr lang="en-US" altLang="zh-CN" dirty="0"/>
          </a:p>
          <a:p>
            <a:pPr>
              <a:lnSpc>
                <a:spcPct val="150000"/>
              </a:lnSpc>
            </a:pPr>
            <a:r>
              <a:rPr lang="zh-CN" altLang="en-US" dirty="0"/>
              <a:t>指示</a:t>
            </a:r>
            <a:r>
              <a:rPr lang="en-US" altLang="zh-CN" dirty="0"/>
              <a:t>Tracert</a:t>
            </a:r>
            <a:r>
              <a:rPr lang="zh-CN" altLang="en-US" dirty="0"/>
              <a:t>报文经过一级路由后正常到达目的地</a:t>
            </a:r>
            <a:endParaRPr lang="en-US" altLang="zh-CN" dirty="0"/>
          </a:p>
        </p:txBody>
      </p:sp>
      <p:cxnSp>
        <p:nvCxnSpPr>
          <p:cNvPr id="34824" name="直接箭头连接符 9"/>
          <p:cNvCxnSpPr>
            <a:cxnSpLocks noChangeShapeType="1"/>
          </p:cNvCxnSpPr>
          <p:nvPr/>
        </p:nvCxnSpPr>
        <p:spPr bwMode="auto">
          <a:xfrm flipV="1">
            <a:off x="3911600" y="3430588"/>
            <a:ext cx="1735138" cy="11112"/>
          </a:xfrm>
          <a:prstGeom prst="straightConnector1">
            <a:avLst/>
          </a:prstGeom>
          <a:noFill/>
          <a:ln w="9525" algn="ctr">
            <a:solidFill>
              <a:schemeClr val="tx1"/>
            </a:solidFill>
            <a:round/>
            <a:headEnd/>
            <a:tailEnd type="arrow" w="med" len="med"/>
          </a:ln>
        </p:spPr>
      </p:cxnSp>
      <p:cxnSp>
        <p:nvCxnSpPr>
          <p:cNvPr id="34825" name="形状 11"/>
          <p:cNvCxnSpPr>
            <a:cxnSpLocks noChangeShapeType="1"/>
          </p:cNvCxnSpPr>
          <p:nvPr/>
        </p:nvCxnSpPr>
        <p:spPr bwMode="auto">
          <a:xfrm rot="5400000">
            <a:off x="690893" y="3839767"/>
            <a:ext cx="1483519" cy="814385"/>
          </a:xfrm>
          <a:prstGeom prst="bentConnector3">
            <a:avLst>
              <a:gd name="adj1" fmla="val 1204"/>
            </a:avLst>
          </a:prstGeom>
          <a:noFill/>
          <a:ln w="9525" algn="ctr">
            <a:solidFill>
              <a:schemeClr val="tx1"/>
            </a:solidFill>
            <a:round/>
            <a:headEnd/>
            <a:tailEnd type="arrow" w="med" len="med"/>
          </a:ln>
        </p:spPr>
      </p:cxnSp>
      <p:sp>
        <p:nvSpPr>
          <p:cNvPr id="23" name="圆角矩形 22"/>
          <p:cNvSpPr/>
          <p:nvPr/>
        </p:nvSpPr>
        <p:spPr bwMode="auto">
          <a:xfrm>
            <a:off x="2616200" y="3226904"/>
            <a:ext cx="1270000" cy="406400"/>
          </a:xfrm>
          <a:prstGeom prst="roundRect">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华文细黑" pitchFamily="2"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p:txBody>
          <a:bodyPr/>
          <a:lstStyle/>
          <a:p>
            <a:r>
              <a:rPr lang="en-US" altLang="zh-CN" dirty="0" smtClean="0"/>
              <a:t>Tracert</a:t>
            </a:r>
            <a:r>
              <a:rPr lang="zh-CN" altLang="en-US" dirty="0" smtClean="0"/>
              <a:t>报文回显结果</a:t>
            </a:r>
            <a:r>
              <a:rPr lang="en-US" altLang="zh-CN" dirty="0" smtClean="0"/>
              <a:t>(</a:t>
            </a:r>
            <a:r>
              <a:rPr lang="zh-CN" altLang="en-US" dirty="0" smtClean="0"/>
              <a:t>续</a:t>
            </a:r>
            <a:r>
              <a:rPr lang="en-US" altLang="zh-CN" dirty="0" smtClean="0"/>
              <a:t>)</a:t>
            </a:r>
            <a:endParaRPr lang="zh-CN" altLang="en-US" dirty="0" smtClean="0"/>
          </a:p>
        </p:txBody>
      </p:sp>
      <p:sp>
        <p:nvSpPr>
          <p:cNvPr id="35843" name="内容占位符 2"/>
          <p:cNvSpPr>
            <a:spLocks noGrp="1"/>
          </p:cNvSpPr>
          <p:nvPr>
            <p:ph idx="1"/>
          </p:nvPr>
        </p:nvSpPr>
        <p:spPr/>
        <p:txBody>
          <a:bodyPr/>
          <a:lstStyle/>
          <a:p>
            <a:r>
              <a:rPr lang="en-US" altLang="zh-CN" dirty="0" smtClean="0"/>
              <a:t>Tracert</a:t>
            </a:r>
            <a:r>
              <a:rPr lang="zh-CN" altLang="en-US" dirty="0" smtClean="0"/>
              <a:t>网管路由结果</a:t>
            </a:r>
          </a:p>
        </p:txBody>
      </p:sp>
      <p:sp>
        <p:nvSpPr>
          <p:cNvPr id="35844" name="灯片编号占位符 3"/>
          <p:cNvSpPr>
            <a:spLocks noGrp="1"/>
          </p:cNvSpPr>
          <p:nvPr>
            <p:ph type="sldNum" sz="quarter" idx="10"/>
          </p:nvPr>
        </p:nvSpPr>
        <p:spPr>
          <a:noFill/>
        </p:spPr>
        <p:txBody>
          <a:bodyPr/>
          <a:lstStyle/>
          <a:p>
            <a:r>
              <a:rPr lang="en-US" altLang="zh-CN" smtClean="0"/>
              <a:t>Page</a:t>
            </a:r>
            <a:fld id="{89D53B42-34F1-4520-8F04-826603C30AF9}" type="slidenum">
              <a:rPr lang="en-US" altLang="zh-CN" smtClean="0"/>
              <a:pPr/>
              <a:t>24</a:t>
            </a:fld>
            <a:endParaRPr lang="en-US" altLang="zh-CN" smtClean="0"/>
          </a:p>
        </p:txBody>
      </p:sp>
      <p:pic>
        <p:nvPicPr>
          <p:cNvPr id="35845" name="Picture 2"/>
          <p:cNvPicPr>
            <a:picLocks noChangeAspect="1" noChangeArrowheads="1"/>
          </p:cNvPicPr>
          <p:nvPr/>
        </p:nvPicPr>
        <p:blipFill>
          <a:blip r:embed="rId3" cstate="print"/>
          <a:srcRect/>
          <a:stretch>
            <a:fillRect/>
          </a:stretch>
        </p:blipFill>
        <p:spPr bwMode="auto">
          <a:xfrm>
            <a:off x="5495925" y="1484313"/>
            <a:ext cx="2838450" cy="4714875"/>
          </a:xfrm>
          <a:prstGeom prst="rect">
            <a:avLst/>
          </a:prstGeom>
          <a:noFill/>
          <a:ln w="9525">
            <a:noFill/>
            <a:miter lim="800000"/>
            <a:headEnd/>
            <a:tailEnd/>
          </a:ln>
        </p:spPr>
      </p:pic>
      <p:sp>
        <p:nvSpPr>
          <p:cNvPr id="35846" name="TextBox 5"/>
          <p:cNvSpPr txBox="1">
            <a:spLocks noChangeArrowheads="1"/>
          </p:cNvSpPr>
          <p:nvPr/>
        </p:nvSpPr>
        <p:spPr bwMode="auto">
          <a:xfrm>
            <a:off x="1490663" y="1992313"/>
            <a:ext cx="3236912" cy="738187"/>
          </a:xfrm>
          <a:prstGeom prst="rect">
            <a:avLst/>
          </a:prstGeom>
          <a:noFill/>
          <a:ln w="9525">
            <a:noFill/>
            <a:miter lim="800000"/>
            <a:headEnd/>
            <a:tailEnd/>
          </a:ln>
        </p:spPr>
        <p:txBody>
          <a:bodyPr wrap="none">
            <a:spAutoFit/>
          </a:bodyPr>
          <a:lstStyle/>
          <a:p>
            <a:pPr>
              <a:lnSpc>
                <a:spcPct val="150000"/>
              </a:lnSpc>
            </a:pPr>
            <a:r>
              <a:rPr lang="zh-CN" altLang="en-US" sz="1400" dirty="0"/>
              <a:t>不响应</a:t>
            </a:r>
            <a:r>
              <a:rPr lang="en-US" altLang="zh-CN" sz="1400" dirty="0"/>
              <a:t>Tracert</a:t>
            </a:r>
            <a:r>
              <a:rPr lang="zh-CN" altLang="en-US" sz="1400" dirty="0"/>
              <a:t>报文，不回显</a:t>
            </a:r>
            <a:r>
              <a:rPr lang="en-US" altLang="zh-CN" sz="1400" dirty="0"/>
              <a:t>IP</a:t>
            </a:r>
            <a:r>
              <a:rPr lang="zh-CN" altLang="en-US" sz="1400" dirty="0"/>
              <a:t>地址</a:t>
            </a:r>
            <a:endParaRPr lang="en-US" altLang="zh-CN" sz="1400" dirty="0"/>
          </a:p>
          <a:p>
            <a:pPr>
              <a:lnSpc>
                <a:spcPct val="150000"/>
              </a:lnSpc>
            </a:pPr>
            <a:r>
              <a:rPr lang="zh-CN" altLang="en-US" sz="1400" dirty="0"/>
              <a:t>但不指示其中间传输路径就一定有故障</a:t>
            </a:r>
          </a:p>
        </p:txBody>
      </p:sp>
      <p:cxnSp>
        <p:nvCxnSpPr>
          <p:cNvPr id="35847" name="直接箭头连接符 9"/>
          <p:cNvCxnSpPr>
            <a:cxnSpLocks noChangeShapeType="1"/>
            <a:endCxn id="35846" idx="3"/>
          </p:cNvCxnSpPr>
          <p:nvPr/>
        </p:nvCxnSpPr>
        <p:spPr bwMode="auto">
          <a:xfrm flipH="1">
            <a:off x="4727575" y="2360613"/>
            <a:ext cx="820738" cy="0"/>
          </a:xfrm>
          <a:prstGeom prst="straightConnector1">
            <a:avLst/>
          </a:prstGeom>
          <a:noFill/>
          <a:ln w="9525" algn="ctr">
            <a:solidFill>
              <a:schemeClr val="tx1"/>
            </a:solidFill>
            <a:round/>
            <a:headEnd/>
            <a:tailEnd type="arrow" w="med" len="med"/>
          </a:ln>
        </p:spPr>
      </p:cxnSp>
      <p:sp>
        <p:nvSpPr>
          <p:cNvPr id="35848" name="TextBox 15"/>
          <p:cNvSpPr txBox="1">
            <a:spLocks noChangeArrowheads="1"/>
          </p:cNvSpPr>
          <p:nvPr/>
        </p:nvSpPr>
        <p:spPr bwMode="auto">
          <a:xfrm>
            <a:off x="1490663" y="3933825"/>
            <a:ext cx="3068637" cy="414338"/>
          </a:xfrm>
          <a:prstGeom prst="rect">
            <a:avLst/>
          </a:prstGeom>
          <a:noFill/>
          <a:ln w="9525">
            <a:noFill/>
            <a:miter lim="800000"/>
            <a:headEnd/>
            <a:tailEnd/>
          </a:ln>
        </p:spPr>
        <p:txBody>
          <a:bodyPr wrap="none">
            <a:spAutoFit/>
          </a:bodyPr>
          <a:lstStyle/>
          <a:p>
            <a:pPr>
              <a:lnSpc>
                <a:spcPct val="150000"/>
              </a:lnSpc>
            </a:pPr>
            <a:r>
              <a:rPr lang="zh-CN" altLang="en-US" sz="1400" dirty="0"/>
              <a:t>正常响应</a:t>
            </a:r>
            <a:r>
              <a:rPr lang="en-US" altLang="zh-CN" sz="1400" dirty="0"/>
              <a:t>Tracert</a:t>
            </a:r>
            <a:r>
              <a:rPr lang="zh-CN" altLang="en-US" sz="1400" dirty="0"/>
              <a:t>报文，并回显</a:t>
            </a:r>
            <a:r>
              <a:rPr lang="en-US" altLang="zh-CN" sz="1400" dirty="0"/>
              <a:t>IP</a:t>
            </a:r>
            <a:r>
              <a:rPr lang="zh-CN" altLang="en-US" sz="1400" dirty="0"/>
              <a:t>地址</a:t>
            </a:r>
            <a:endParaRPr lang="en-US" altLang="zh-CN" sz="1400" dirty="0"/>
          </a:p>
        </p:txBody>
      </p:sp>
      <p:sp>
        <p:nvSpPr>
          <p:cNvPr id="35849" name="左大括号 16"/>
          <p:cNvSpPr>
            <a:spLocks/>
          </p:cNvSpPr>
          <p:nvPr/>
        </p:nvSpPr>
        <p:spPr bwMode="auto">
          <a:xfrm>
            <a:off x="5148263" y="3019425"/>
            <a:ext cx="200025" cy="2241550"/>
          </a:xfrm>
          <a:prstGeom prst="leftBrace">
            <a:avLst>
              <a:gd name="adj1" fmla="val 8353"/>
              <a:gd name="adj2" fmla="val 50000"/>
            </a:avLst>
          </a:prstGeom>
          <a:noFill/>
          <a:ln w="12700" algn="ctr">
            <a:solidFill>
              <a:schemeClr val="tx1"/>
            </a:solidFill>
            <a:round/>
            <a:headEnd/>
            <a:tailEnd/>
          </a:ln>
        </p:spPr>
        <p:txBody>
          <a:bodyPr/>
          <a:lstStyle/>
          <a:p>
            <a:endParaRPr lang="zh-CN" altLang="en-US"/>
          </a:p>
        </p:txBody>
      </p:sp>
      <p:cxnSp>
        <p:nvCxnSpPr>
          <p:cNvPr id="35850" name="直接箭头连接符 18"/>
          <p:cNvCxnSpPr>
            <a:cxnSpLocks noChangeShapeType="1"/>
            <a:stCxn id="35849" idx="1"/>
            <a:endCxn id="35848" idx="3"/>
          </p:cNvCxnSpPr>
          <p:nvPr/>
        </p:nvCxnSpPr>
        <p:spPr bwMode="auto">
          <a:xfrm flipH="1">
            <a:off x="4559300" y="4140200"/>
            <a:ext cx="588963" cy="0"/>
          </a:xfrm>
          <a:prstGeom prst="straightConnector1">
            <a:avLst/>
          </a:prstGeom>
          <a:noFill/>
          <a:ln w="9525" algn="ctr">
            <a:solidFill>
              <a:schemeClr val="tx1"/>
            </a:solidFill>
            <a:round/>
            <a:headEnd/>
            <a:tailEnd type="arrow" w="med" len="med"/>
          </a:ln>
        </p:spPr>
      </p:cxnSp>
      <p:sp>
        <p:nvSpPr>
          <p:cNvPr id="35851" name="TextBox 24"/>
          <p:cNvSpPr txBox="1">
            <a:spLocks noChangeArrowheads="1"/>
          </p:cNvSpPr>
          <p:nvPr/>
        </p:nvSpPr>
        <p:spPr bwMode="auto">
          <a:xfrm>
            <a:off x="1490663" y="5199063"/>
            <a:ext cx="3475037" cy="738187"/>
          </a:xfrm>
          <a:prstGeom prst="rect">
            <a:avLst/>
          </a:prstGeom>
          <a:noFill/>
          <a:ln w="9525">
            <a:noFill/>
            <a:miter lim="800000"/>
            <a:headEnd/>
            <a:tailEnd/>
          </a:ln>
        </p:spPr>
        <p:txBody>
          <a:bodyPr wrap="none">
            <a:spAutoFit/>
          </a:bodyPr>
          <a:lstStyle/>
          <a:p>
            <a:pPr>
              <a:lnSpc>
                <a:spcPct val="150000"/>
              </a:lnSpc>
            </a:pPr>
            <a:r>
              <a:rPr lang="zh-CN" altLang="en-US" sz="1400" b="1" dirty="0"/>
              <a:t>结论：</a:t>
            </a:r>
            <a:endParaRPr lang="en-US" altLang="zh-CN" sz="1400" b="1" dirty="0"/>
          </a:p>
          <a:p>
            <a:pPr>
              <a:lnSpc>
                <a:spcPct val="150000"/>
              </a:lnSpc>
            </a:pPr>
            <a:r>
              <a:rPr lang="en-US" altLang="zh-CN" sz="1400" b="1" dirty="0"/>
              <a:t>Tracert</a:t>
            </a:r>
            <a:r>
              <a:rPr lang="zh-CN" altLang="en-US" sz="1400" b="1" dirty="0"/>
              <a:t>报文经历了两级路由进行正常转发</a:t>
            </a:r>
            <a:endParaRPr lang="en-US" altLang="zh-CN" sz="1400" b="1"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3" cstate="print"/>
          <a:srcRect/>
          <a:stretch>
            <a:fillRect/>
          </a:stretch>
        </p:blipFill>
        <p:spPr bwMode="auto">
          <a:xfrm>
            <a:off x="5495925" y="1484313"/>
            <a:ext cx="2838450" cy="4714875"/>
          </a:xfrm>
          <a:prstGeom prst="rect">
            <a:avLst/>
          </a:prstGeom>
          <a:noFill/>
          <a:ln w="9525">
            <a:noFill/>
            <a:miter lim="800000"/>
            <a:headEnd/>
            <a:tailEnd/>
          </a:ln>
        </p:spPr>
      </p:pic>
      <p:sp>
        <p:nvSpPr>
          <p:cNvPr id="36867" name="标题 1"/>
          <p:cNvSpPr>
            <a:spLocks noGrp="1"/>
          </p:cNvSpPr>
          <p:nvPr>
            <p:ph type="title"/>
          </p:nvPr>
        </p:nvSpPr>
        <p:spPr/>
        <p:txBody>
          <a:bodyPr/>
          <a:lstStyle/>
          <a:p>
            <a:r>
              <a:rPr lang="en-US" altLang="zh-CN" dirty="0" smtClean="0"/>
              <a:t>Tracert</a:t>
            </a:r>
            <a:r>
              <a:rPr lang="zh-CN" altLang="en-US" dirty="0" smtClean="0"/>
              <a:t>报文回显结果</a:t>
            </a:r>
            <a:r>
              <a:rPr lang="en-US" altLang="zh-CN" dirty="0" smtClean="0"/>
              <a:t>(</a:t>
            </a:r>
            <a:r>
              <a:rPr lang="zh-CN" altLang="en-US" dirty="0" smtClean="0"/>
              <a:t>续</a:t>
            </a:r>
            <a:r>
              <a:rPr lang="en-US" altLang="zh-CN" dirty="0" smtClean="0"/>
              <a:t>)</a:t>
            </a:r>
            <a:endParaRPr lang="zh-CN" altLang="en-US" dirty="0" smtClean="0"/>
          </a:p>
        </p:txBody>
      </p:sp>
      <p:sp>
        <p:nvSpPr>
          <p:cNvPr id="36868" name="内容占位符 2"/>
          <p:cNvSpPr>
            <a:spLocks noGrp="1"/>
          </p:cNvSpPr>
          <p:nvPr>
            <p:ph idx="1"/>
          </p:nvPr>
        </p:nvSpPr>
        <p:spPr/>
        <p:txBody>
          <a:bodyPr/>
          <a:lstStyle/>
          <a:p>
            <a:r>
              <a:rPr lang="en-US" altLang="zh-CN" dirty="0" smtClean="0"/>
              <a:t>Tracert</a:t>
            </a:r>
            <a:r>
              <a:rPr lang="zh-CN" altLang="en-US" dirty="0" smtClean="0"/>
              <a:t>网管路由异常结果</a:t>
            </a:r>
          </a:p>
        </p:txBody>
      </p:sp>
      <p:sp>
        <p:nvSpPr>
          <p:cNvPr id="36869" name="灯片编号占位符 3"/>
          <p:cNvSpPr>
            <a:spLocks noGrp="1"/>
          </p:cNvSpPr>
          <p:nvPr>
            <p:ph type="sldNum" sz="quarter" idx="10"/>
          </p:nvPr>
        </p:nvSpPr>
        <p:spPr>
          <a:noFill/>
        </p:spPr>
        <p:txBody>
          <a:bodyPr/>
          <a:lstStyle/>
          <a:p>
            <a:r>
              <a:rPr lang="en-US" altLang="zh-CN" smtClean="0"/>
              <a:t>Page</a:t>
            </a:r>
            <a:fld id="{FE674EAC-2F0A-4E0D-86D2-1B890177C24E}" type="slidenum">
              <a:rPr lang="en-US" altLang="zh-CN" smtClean="0"/>
              <a:pPr/>
              <a:t>25</a:t>
            </a:fld>
            <a:endParaRPr lang="en-US" altLang="zh-CN" smtClean="0"/>
          </a:p>
        </p:txBody>
      </p:sp>
      <p:sp>
        <p:nvSpPr>
          <p:cNvPr id="36870" name="TextBox 5"/>
          <p:cNvSpPr txBox="1">
            <a:spLocks noChangeArrowheads="1"/>
          </p:cNvSpPr>
          <p:nvPr/>
        </p:nvSpPr>
        <p:spPr bwMode="auto">
          <a:xfrm>
            <a:off x="1490663" y="1992313"/>
            <a:ext cx="3236912" cy="738187"/>
          </a:xfrm>
          <a:prstGeom prst="rect">
            <a:avLst/>
          </a:prstGeom>
          <a:noFill/>
          <a:ln w="9525">
            <a:noFill/>
            <a:miter lim="800000"/>
            <a:headEnd/>
            <a:tailEnd/>
          </a:ln>
        </p:spPr>
        <p:txBody>
          <a:bodyPr wrap="none">
            <a:spAutoFit/>
          </a:bodyPr>
          <a:lstStyle/>
          <a:p>
            <a:pPr>
              <a:lnSpc>
                <a:spcPct val="150000"/>
              </a:lnSpc>
            </a:pPr>
            <a:r>
              <a:rPr lang="zh-CN" altLang="en-US" sz="1400" dirty="0"/>
              <a:t>不响应</a:t>
            </a:r>
            <a:r>
              <a:rPr lang="en-US" altLang="zh-CN" sz="1400" dirty="0"/>
              <a:t>Tracert</a:t>
            </a:r>
            <a:r>
              <a:rPr lang="zh-CN" altLang="en-US" sz="1400" dirty="0"/>
              <a:t>报文，不回显</a:t>
            </a:r>
            <a:r>
              <a:rPr lang="en-US" altLang="zh-CN" sz="1400" dirty="0"/>
              <a:t>IP</a:t>
            </a:r>
            <a:r>
              <a:rPr lang="zh-CN" altLang="en-US" sz="1400" dirty="0"/>
              <a:t>地址</a:t>
            </a:r>
            <a:endParaRPr lang="en-US" altLang="zh-CN" sz="1400" dirty="0"/>
          </a:p>
          <a:p>
            <a:pPr>
              <a:lnSpc>
                <a:spcPct val="150000"/>
              </a:lnSpc>
            </a:pPr>
            <a:r>
              <a:rPr lang="zh-CN" altLang="en-US" sz="1400" dirty="0"/>
              <a:t>但不指示其中间传输路径就一定有故障</a:t>
            </a:r>
          </a:p>
        </p:txBody>
      </p:sp>
      <p:cxnSp>
        <p:nvCxnSpPr>
          <p:cNvPr id="36871" name="直接箭头连接符 9"/>
          <p:cNvCxnSpPr>
            <a:cxnSpLocks noChangeShapeType="1"/>
            <a:endCxn id="36870" idx="3"/>
          </p:cNvCxnSpPr>
          <p:nvPr/>
        </p:nvCxnSpPr>
        <p:spPr bwMode="auto">
          <a:xfrm flipH="1">
            <a:off x="4727575" y="2360613"/>
            <a:ext cx="820738" cy="0"/>
          </a:xfrm>
          <a:prstGeom prst="straightConnector1">
            <a:avLst/>
          </a:prstGeom>
          <a:noFill/>
          <a:ln w="9525" algn="ctr">
            <a:solidFill>
              <a:schemeClr val="tx1"/>
            </a:solidFill>
            <a:round/>
            <a:headEnd/>
            <a:tailEnd type="arrow" w="med" len="med"/>
          </a:ln>
        </p:spPr>
      </p:cxnSp>
      <p:sp>
        <p:nvSpPr>
          <p:cNvPr id="36872" name="TextBox 15"/>
          <p:cNvSpPr txBox="1">
            <a:spLocks noChangeArrowheads="1"/>
          </p:cNvSpPr>
          <p:nvPr/>
        </p:nvSpPr>
        <p:spPr bwMode="auto">
          <a:xfrm>
            <a:off x="1490663" y="3268663"/>
            <a:ext cx="3068637" cy="415925"/>
          </a:xfrm>
          <a:prstGeom prst="rect">
            <a:avLst/>
          </a:prstGeom>
          <a:noFill/>
          <a:ln w="9525">
            <a:noFill/>
            <a:miter lim="800000"/>
            <a:headEnd/>
            <a:tailEnd/>
          </a:ln>
        </p:spPr>
        <p:txBody>
          <a:bodyPr wrap="none">
            <a:spAutoFit/>
          </a:bodyPr>
          <a:lstStyle/>
          <a:p>
            <a:pPr>
              <a:lnSpc>
                <a:spcPct val="150000"/>
              </a:lnSpc>
            </a:pPr>
            <a:r>
              <a:rPr lang="zh-CN" altLang="en-US" sz="1400" dirty="0"/>
              <a:t>正常响应</a:t>
            </a:r>
            <a:r>
              <a:rPr lang="en-US" altLang="zh-CN" sz="1400" dirty="0"/>
              <a:t>Tracert</a:t>
            </a:r>
            <a:r>
              <a:rPr lang="zh-CN" altLang="en-US" sz="1400" dirty="0"/>
              <a:t>报文，并回显</a:t>
            </a:r>
            <a:r>
              <a:rPr lang="en-US" altLang="zh-CN" sz="1400" dirty="0"/>
              <a:t>IP</a:t>
            </a:r>
            <a:r>
              <a:rPr lang="zh-CN" altLang="en-US" sz="1400" dirty="0"/>
              <a:t>地址</a:t>
            </a:r>
            <a:endParaRPr lang="en-US" altLang="zh-CN" sz="1400" dirty="0"/>
          </a:p>
        </p:txBody>
      </p:sp>
      <p:sp>
        <p:nvSpPr>
          <p:cNvPr id="36873" name="左大括号 16"/>
          <p:cNvSpPr>
            <a:spLocks/>
          </p:cNvSpPr>
          <p:nvPr/>
        </p:nvSpPr>
        <p:spPr bwMode="auto">
          <a:xfrm>
            <a:off x="5148263" y="4246563"/>
            <a:ext cx="200025" cy="1014412"/>
          </a:xfrm>
          <a:prstGeom prst="leftBrace">
            <a:avLst>
              <a:gd name="adj1" fmla="val 8358"/>
              <a:gd name="adj2" fmla="val 50000"/>
            </a:avLst>
          </a:prstGeom>
          <a:noFill/>
          <a:ln w="12700" algn="ctr">
            <a:solidFill>
              <a:schemeClr val="tx1"/>
            </a:solidFill>
            <a:round/>
            <a:headEnd/>
            <a:tailEnd/>
          </a:ln>
        </p:spPr>
        <p:txBody>
          <a:bodyPr/>
          <a:lstStyle/>
          <a:p>
            <a:endParaRPr lang="zh-CN" altLang="en-US"/>
          </a:p>
        </p:txBody>
      </p:sp>
      <p:sp>
        <p:nvSpPr>
          <p:cNvPr id="36874" name="TextBox 24"/>
          <p:cNvSpPr txBox="1">
            <a:spLocks noChangeArrowheads="1"/>
          </p:cNvSpPr>
          <p:nvPr/>
        </p:nvSpPr>
        <p:spPr bwMode="auto">
          <a:xfrm>
            <a:off x="1490663" y="5199063"/>
            <a:ext cx="3570287" cy="1060450"/>
          </a:xfrm>
          <a:prstGeom prst="rect">
            <a:avLst/>
          </a:prstGeom>
          <a:noFill/>
          <a:ln w="9525">
            <a:noFill/>
            <a:miter lim="800000"/>
            <a:headEnd/>
            <a:tailEnd/>
          </a:ln>
        </p:spPr>
        <p:txBody>
          <a:bodyPr>
            <a:spAutoFit/>
          </a:bodyPr>
          <a:lstStyle/>
          <a:p>
            <a:pPr>
              <a:lnSpc>
                <a:spcPct val="150000"/>
              </a:lnSpc>
            </a:pPr>
            <a:r>
              <a:rPr lang="zh-CN" altLang="en-US" sz="1400" b="1" dirty="0"/>
              <a:t>结论：</a:t>
            </a:r>
            <a:endParaRPr lang="en-US" altLang="zh-CN" sz="1400" b="1" dirty="0"/>
          </a:p>
          <a:p>
            <a:pPr>
              <a:lnSpc>
                <a:spcPct val="150000"/>
              </a:lnSpc>
            </a:pPr>
            <a:r>
              <a:rPr lang="en-US" altLang="zh-CN" sz="1400" b="1" dirty="0"/>
              <a:t>Tracert</a:t>
            </a:r>
            <a:r>
              <a:rPr lang="zh-CN" altLang="en-US" sz="1400" b="1" dirty="0"/>
              <a:t>报文经历了两级路由正常转发后无法到达目的地，故障段在第二级路由后路径</a:t>
            </a:r>
            <a:endParaRPr lang="en-US" altLang="zh-CN" sz="1400" b="1" dirty="0"/>
          </a:p>
        </p:txBody>
      </p:sp>
      <p:cxnSp>
        <p:nvCxnSpPr>
          <p:cNvPr id="36875" name="直接箭头连接符 13"/>
          <p:cNvCxnSpPr>
            <a:cxnSpLocks noChangeShapeType="1"/>
            <a:endCxn id="36872" idx="3"/>
          </p:cNvCxnSpPr>
          <p:nvPr/>
        </p:nvCxnSpPr>
        <p:spPr bwMode="auto">
          <a:xfrm flipH="1">
            <a:off x="4559300" y="3476625"/>
            <a:ext cx="952500" cy="0"/>
          </a:xfrm>
          <a:prstGeom prst="straightConnector1">
            <a:avLst/>
          </a:prstGeom>
          <a:noFill/>
          <a:ln w="9525" algn="ctr">
            <a:solidFill>
              <a:schemeClr val="tx1"/>
            </a:solidFill>
            <a:round/>
            <a:headEnd/>
            <a:tailEnd type="arrow" w="med" len="med"/>
          </a:ln>
        </p:spPr>
      </p:cxnSp>
      <p:cxnSp>
        <p:nvCxnSpPr>
          <p:cNvPr id="36876" name="直接箭头连接符 22"/>
          <p:cNvCxnSpPr>
            <a:cxnSpLocks noChangeShapeType="1"/>
            <a:stCxn id="36873" idx="1"/>
          </p:cNvCxnSpPr>
          <p:nvPr/>
        </p:nvCxnSpPr>
        <p:spPr bwMode="auto">
          <a:xfrm flipH="1">
            <a:off x="4659313" y="4752975"/>
            <a:ext cx="488950" cy="0"/>
          </a:xfrm>
          <a:prstGeom prst="straightConnector1">
            <a:avLst/>
          </a:prstGeom>
          <a:noFill/>
          <a:ln w="9525" algn="ctr">
            <a:solidFill>
              <a:schemeClr val="tx1"/>
            </a:solidFill>
            <a:round/>
            <a:headEnd/>
            <a:tailEnd type="arrow" w="med" len="med"/>
          </a:ln>
        </p:spPr>
      </p:cxnSp>
      <p:sp>
        <p:nvSpPr>
          <p:cNvPr id="36877" name="TextBox 26"/>
          <p:cNvSpPr txBox="1">
            <a:spLocks noChangeArrowheads="1"/>
          </p:cNvSpPr>
          <p:nvPr/>
        </p:nvSpPr>
        <p:spPr bwMode="auto">
          <a:xfrm>
            <a:off x="1490663" y="4384675"/>
            <a:ext cx="3181350" cy="738188"/>
          </a:xfrm>
          <a:prstGeom prst="rect">
            <a:avLst/>
          </a:prstGeom>
          <a:noFill/>
          <a:ln w="9525">
            <a:noFill/>
            <a:miter lim="800000"/>
            <a:headEnd/>
            <a:tailEnd/>
          </a:ln>
        </p:spPr>
        <p:txBody>
          <a:bodyPr>
            <a:spAutoFit/>
          </a:bodyPr>
          <a:lstStyle/>
          <a:p>
            <a:pPr>
              <a:lnSpc>
                <a:spcPct val="150000"/>
              </a:lnSpc>
            </a:pPr>
            <a:r>
              <a:rPr lang="en-US" altLang="zh-CN" sz="1400" dirty="0"/>
              <a:t>TTL</a:t>
            </a:r>
            <a:r>
              <a:rPr lang="zh-CN" altLang="en-US" sz="1400" dirty="0"/>
              <a:t>已达最大值</a:t>
            </a:r>
            <a:r>
              <a:rPr lang="en-US" altLang="zh-CN" sz="1400" dirty="0"/>
              <a:t>30</a:t>
            </a:r>
            <a:r>
              <a:rPr lang="zh-CN" altLang="en-US" sz="1400" dirty="0"/>
              <a:t>，目的地终未正常响应</a:t>
            </a:r>
            <a:r>
              <a:rPr lang="en-US" altLang="zh-CN" sz="1400" dirty="0"/>
              <a:t>Tracert</a:t>
            </a:r>
            <a:r>
              <a:rPr lang="zh-CN" altLang="en-US" sz="1400" dirty="0"/>
              <a:t>报文并回显目的</a:t>
            </a:r>
            <a:r>
              <a:rPr lang="en-US" altLang="zh-CN" sz="1400" dirty="0"/>
              <a:t>IP</a:t>
            </a:r>
            <a:r>
              <a:rPr lang="zh-CN" altLang="en-US" sz="1400" dirty="0"/>
              <a:t>地址</a:t>
            </a:r>
            <a:endParaRPr lang="en-US" altLang="zh-CN" sz="14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p:txBody>
          <a:bodyPr/>
          <a:lstStyle/>
          <a:p>
            <a:r>
              <a:rPr lang="zh-CN" altLang="en-US" smtClean="0"/>
              <a:t>替换法</a:t>
            </a:r>
          </a:p>
        </p:txBody>
      </p:sp>
      <p:sp>
        <p:nvSpPr>
          <p:cNvPr id="41987" name="内容占位符 2"/>
          <p:cNvSpPr>
            <a:spLocks noGrp="1"/>
          </p:cNvSpPr>
          <p:nvPr>
            <p:ph idx="1"/>
          </p:nvPr>
        </p:nvSpPr>
        <p:spPr/>
        <p:txBody>
          <a:bodyPr/>
          <a:lstStyle/>
          <a:p>
            <a:r>
              <a:rPr lang="zh-CN" altLang="en-US" smtClean="0"/>
              <a:t>概述</a:t>
            </a:r>
            <a:endParaRPr lang="en-US" altLang="zh-CN" smtClean="0"/>
          </a:p>
          <a:p>
            <a:pPr lvl="1"/>
            <a:r>
              <a:rPr lang="zh-CN" altLang="en-US" smtClean="0"/>
              <a:t>替换法就是使用一个工作正常的部件去替换一个可能工作不正常的部件，从而达到定位故障、排除故障的目的。这里的部件，可以是一根网线、一个磁盘模块或者一个风扇模块等</a:t>
            </a:r>
            <a:endParaRPr lang="en-US" altLang="zh-CN" smtClean="0"/>
          </a:p>
          <a:p>
            <a:r>
              <a:rPr lang="zh-CN" altLang="en-US" smtClean="0">
                <a:solidFill>
                  <a:srgbClr val="000000"/>
                </a:solidFill>
              </a:rPr>
              <a:t>应用场景</a:t>
            </a:r>
            <a:endParaRPr lang="en-US" altLang="zh-CN" smtClean="0">
              <a:solidFill>
                <a:srgbClr val="000000"/>
              </a:solidFill>
            </a:endParaRPr>
          </a:p>
          <a:p>
            <a:pPr lvl="1"/>
            <a:r>
              <a:rPr lang="zh-CN" altLang="en-US" smtClean="0">
                <a:solidFill>
                  <a:srgbClr val="000000"/>
                </a:solidFill>
              </a:rPr>
              <a:t>替换法适用于硬件故障的处理，往往可以快速准确的定位出发生故障的部件，并且对维护人员没有特别的要求。使用替换法的局限在于事先必须准备相同的备件，因此要求进行较充分的前期准备工作</a:t>
            </a:r>
            <a:endParaRPr lang="en-US" altLang="zh-CN" smtClean="0">
              <a:solidFill>
                <a:srgbClr val="000000"/>
              </a:solidFill>
            </a:endParaRPr>
          </a:p>
          <a:p>
            <a:pPr lvl="1"/>
            <a:endParaRPr lang="en-US" altLang="zh-CN" smtClean="0"/>
          </a:p>
        </p:txBody>
      </p:sp>
      <p:sp>
        <p:nvSpPr>
          <p:cNvPr id="41988" name="灯片编号占位符 3"/>
          <p:cNvSpPr>
            <a:spLocks noGrp="1"/>
          </p:cNvSpPr>
          <p:nvPr>
            <p:ph type="sldNum" sz="quarter" idx="10"/>
          </p:nvPr>
        </p:nvSpPr>
        <p:spPr>
          <a:noFill/>
        </p:spPr>
        <p:txBody>
          <a:bodyPr/>
          <a:lstStyle/>
          <a:p>
            <a:r>
              <a:rPr lang="en-US" altLang="zh-CN" smtClean="0"/>
              <a:t>Page</a:t>
            </a:r>
            <a:fld id="{95784B81-B19D-45C7-93FA-F93A42C8CA18}" type="slidenum">
              <a:rPr lang="en-US" altLang="zh-CN" smtClean="0"/>
              <a:pPr/>
              <a:t>26</a:t>
            </a:fld>
            <a:endParaRPr lang="en-US" altLang="zh-CN" smtClean="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3"/>
          <p:cNvSpPr>
            <a:spLocks noGrp="1"/>
          </p:cNvSpPr>
          <p:nvPr>
            <p:ph type="sldNum" sz="quarter" idx="10"/>
          </p:nvPr>
        </p:nvSpPr>
        <p:spPr>
          <a:noFill/>
        </p:spPr>
        <p:txBody>
          <a:bodyPr/>
          <a:lstStyle/>
          <a:p>
            <a:pPr defTabSz="877888"/>
            <a:r>
              <a:rPr lang="en-US" altLang="zh-CN" smtClean="0"/>
              <a:t>Page</a:t>
            </a:r>
            <a:fld id="{73FAFA3A-DE5B-4453-93E6-99D018DD0CBB}" type="slidenum">
              <a:rPr lang="en-US" altLang="zh-CN" smtClean="0"/>
              <a:pPr defTabSz="877888"/>
              <a:t>27</a:t>
            </a:fld>
            <a:endParaRPr lang="en-US" altLang="zh-CN" smtClean="0"/>
          </a:p>
        </p:txBody>
      </p:sp>
      <p:sp>
        <p:nvSpPr>
          <p:cNvPr id="43011" name="Rectangle 2"/>
          <p:cNvSpPr>
            <a:spLocks noGrp="1" noChangeArrowheads="1"/>
          </p:cNvSpPr>
          <p:nvPr>
            <p:ph type="title"/>
          </p:nvPr>
        </p:nvSpPr>
        <p:spPr>
          <a:xfrm>
            <a:off x="1317625" y="358775"/>
            <a:ext cx="7054850" cy="868363"/>
          </a:xfrm>
        </p:spPr>
        <p:txBody>
          <a:bodyPr/>
          <a:lstStyle/>
          <a:p>
            <a:pPr eaLnBrk="1" hangingPunct="1"/>
            <a:r>
              <a:rPr lang="zh-CN" altLang="en-US" smtClean="0"/>
              <a:t>目  录</a:t>
            </a:r>
          </a:p>
        </p:txBody>
      </p:sp>
      <p:sp>
        <p:nvSpPr>
          <p:cNvPr id="8196" name="Rectangle 3"/>
          <p:cNvSpPr>
            <a:spLocks noGrp="1" noChangeArrowheads="1"/>
          </p:cNvSpPr>
          <p:nvPr>
            <p:ph type="body" idx="1"/>
          </p:nvPr>
        </p:nvSpPr>
        <p:spPr>
          <a:xfrm>
            <a:off x="652463" y="1376363"/>
            <a:ext cx="7929562" cy="3343275"/>
          </a:xfrm>
        </p:spPr>
        <p:txBody>
          <a:bodyPr/>
          <a:lstStyle/>
          <a:p>
            <a:pPr marL="419100" indent="-419100" eaLnBrk="1" hangingPunct="1">
              <a:buClr>
                <a:schemeClr val="tx1"/>
              </a:buClr>
              <a:buSzTx/>
              <a:buFont typeface="Wingdings" pitchFamily="2" charset="2"/>
              <a:buNone/>
              <a:defRPr/>
            </a:pPr>
            <a:r>
              <a:rPr lang="en-US" altLang="zh-CN" b="1" dirty="0" smtClean="0"/>
              <a:t>1.3  eNodeB</a:t>
            </a:r>
            <a:r>
              <a:rPr lang="zh-CN" altLang="en-US" b="1" dirty="0" smtClean="0"/>
              <a:t>传输类故障信息采集方法</a:t>
            </a:r>
          </a:p>
          <a:p>
            <a:pPr marL="782638" lvl="1" indent="-381000" eaLnBrk="1" hangingPunct="1">
              <a:buFont typeface="Wingdings" pitchFamily="2" charset="2"/>
              <a:buNone/>
              <a:defRPr/>
            </a:pPr>
            <a:r>
              <a:rPr lang="en-US" altLang="zh-CN" b="1" dirty="0" smtClean="0"/>
              <a:t>1.3.1 MAC</a:t>
            </a:r>
            <a:r>
              <a:rPr lang="zh-CN" altLang="en-US" b="1" dirty="0" smtClean="0"/>
              <a:t>层抓包</a:t>
            </a:r>
            <a:endParaRPr lang="en-US" altLang="zh-CN" b="1" dirty="0" smtClean="0"/>
          </a:p>
          <a:p>
            <a:pPr marL="782638" lvl="1" indent="-381000">
              <a:buNone/>
              <a:defRPr/>
            </a:pPr>
            <a:r>
              <a:rPr lang="en-US" altLang="zh-CN" dirty="0" smtClean="0">
                <a:solidFill>
                  <a:srgbClr val="777777"/>
                </a:solidFill>
              </a:rPr>
              <a:t>1.3.2 IP</a:t>
            </a:r>
            <a:r>
              <a:rPr lang="zh-CN" altLang="en-US" dirty="0" smtClean="0">
                <a:solidFill>
                  <a:srgbClr val="777777"/>
                </a:solidFill>
              </a:rPr>
              <a:t>消息跟踪</a:t>
            </a:r>
            <a:endParaRPr lang="en-US" altLang="zh-CN" dirty="0" smtClean="0">
              <a:solidFill>
                <a:srgbClr val="777777"/>
              </a:solidFill>
            </a:endParaRPr>
          </a:p>
          <a:p>
            <a:pPr marL="782638" lvl="1" indent="-381000">
              <a:buNone/>
              <a:defRPr/>
            </a:pPr>
            <a:r>
              <a:rPr lang="en-US" altLang="zh-CN" dirty="0" smtClean="0">
                <a:solidFill>
                  <a:srgbClr val="777777"/>
                </a:solidFill>
              </a:rPr>
              <a:t>1.3.3 Wireshark</a:t>
            </a:r>
            <a:r>
              <a:rPr lang="zh-CN" altLang="en-US" dirty="0" smtClean="0">
                <a:solidFill>
                  <a:srgbClr val="777777"/>
                </a:solidFill>
              </a:rPr>
              <a:t>抓包</a:t>
            </a:r>
            <a:endParaRPr lang="en-US" altLang="zh-CN" dirty="0" smtClean="0"/>
          </a:p>
          <a:p>
            <a:pPr marL="782638" lvl="1" indent="-381000" eaLnBrk="1" hangingPunct="1">
              <a:buFont typeface="Wingdings" pitchFamily="2" charset="2"/>
              <a:buNone/>
              <a:defRPr/>
            </a:pPr>
            <a:r>
              <a:rPr lang="en-US" altLang="zh-CN" dirty="0" smtClean="0">
                <a:solidFill>
                  <a:srgbClr val="777777"/>
                </a:solidFill>
              </a:rPr>
              <a:t>1.3.4 GTPU</a:t>
            </a:r>
            <a:r>
              <a:rPr lang="zh-CN" altLang="en-US" dirty="0" smtClean="0">
                <a:solidFill>
                  <a:srgbClr val="777777"/>
                </a:solidFill>
              </a:rPr>
              <a:t>跟踪</a:t>
            </a:r>
            <a:endParaRPr lang="en-US" altLang="zh-CN" dirty="0" smtClean="0">
              <a:solidFill>
                <a:srgbClr val="777777"/>
              </a:solidFill>
            </a:endParaRPr>
          </a:p>
          <a:p>
            <a:pPr marL="782638" lvl="1" indent="-381000" eaLnBrk="1" hangingPunct="1">
              <a:buFont typeface="Wingdings" pitchFamily="2" charset="2"/>
              <a:buNone/>
              <a:defRPr/>
            </a:pPr>
            <a:r>
              <a:rPr lang="en-US" altLang="zh-CN" dirty="0" smtClean="0">
                <a:solidFill>
                  <a:srgbClr val="777777"/>
                </a:solidFill>
              </a:rPr>
              <a:t>1.3.5 UDP</a:t>
            </a:r>
            <a:r>
              <a:rPr lang="zh-CN" altLang="en-US" dirty="0" smtClean="0">
                <a:solidFill>
                  <a:srgbClr val="777777"/>
                </a:solidFill>
              </a:rPr>
              <a:t>环回测试</a:t>
            </a:r>
            <a:endParaRPr lang="en-US" altLang="zh-CN" dirty="0" smtClean="0">
              <a:solidFill>
                <a:srgbClr val="777777"/>
              </a:solidFill>
            </a:endParaRPr>
          </a:p>
          <a:p>
            <a:pPr marL="782638" lvl="1" indent="-381000" eaLnBrk="1" hangingPunct="1">
              <a:buFont typeface="Wingdings" pitchFamily="2" charset="2"/>
              <a:buNone/>
              <a:defRPr/>
            </a:pPr>
            <a:r>
              <a:rPr lang="en-US" altLang="zh-CN" dirty="0" smtClean="0">
                <a:solidFill>
                  <a:srgbClr val="777777"/>
                </a:solidFill>
              </a:rPr>
              <a:t>1.3.6 </a:t>
            </a:r>
            <a:r>
              <a:rPr lang="zh-CN" altLang="en-US" dirty="0" smtClean="0">
                <a:solidFill>
                  <a:srgbClr val="777777"/>
                </a:solidFill>
              </a:rPr>
              <a:t>信令跟踪</a:t>
            </a:r>
            <a:endParaRPr lang="en-US" altLang="zh-CN" dirty="0" smtClean="0">
              <a:solidFill>
                <a:srgbClr val="777777"/>
              </a:solidFill>
            </a:endParaRPr>
          </a:p>
          <a:p>
            <a:pPr marL="782638" lvl="1" indent="-381000" eaLnBrk="1" hangingPunct="1">
              <a:buFont typeface="Wingdings" pitchFamily="2" charset="2"/>
              <a:buNone/>
              <a:defRPr/>
            </a:pPr>
            <a:endParaRPr lang="zh-CN" altLang="en-US" dirty="0" smtClean="0">
              <a:solidFill>
                <a:srgbClr val="777777"/>
              </a:solidFill>
            </a:endParaRPr>
          </a:p>
          <a:p>
            <a:pPr marL="771525" lvl="1" indent="-419100" eaLnBrk="1" hangingPunct="1">
              <a:buClr>
                <a:schemeClr val="tx1"/>
              </a:buClr>
              <a:buSzTx/>
              <a:buFont typeface="Wingdings" pitchFamily="2" charset="2"/>
              <a:buNone/>
              <a:defRPr/>
            </a:pPr>
            <a:endParaRPr lang="zh-CN" altLang="en-US" dirty="0" smtClean="0"/>
          </a:p>
          <a:p>
            <a:pPr marL="419100" indent="-419100" eaLnBrk="1" hangingPunct="1">
              <a:buClr>
                <a:schemeClr val="tx1"/>
              </a:buClr>
              <a:buSzTx/>
              <a:buFont typeface="Wingdings" pitchFamily="2" charset="2"/>
              <a:buNone/>
              <a:defRPr/>
            </a:pPr>
            <a:endParaRPr lang="zh-CN" altLang="en-US" dirty="0" smtClean="0"/>
          </a:p>
        </p:txBody>
      </p:sp>
      <p:pic>
        <p:nvPicPr>
          <p:cNvPr id="43013" name="Picture 19" descr="目录 copy"/>
          <p:cNvPicPr>
            <a:picLocks noChangeAspect="1" noChangeArrowheads="1"/>
          </p:cNvPicPr>
          <p:nvPr/>
        </p:nvPicPr>
        <p:blipFill>
          <a:blip r:embed="rId3" cstate="print"/>
          <a:srcRect/>
          <a:stretch>
            <a:fillRect/>
          </a:stretch>
        </p:blipFill>
        <p:spPr bwMode="auto">
          <a:xfrm>
            <a:off x="704850" y="468313"/>
            <a:ext cx="615950" cy="619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p:txBody>
          <a:bodyPr/>
          <a:lstStyle/>
          <a:p>
            <a:pPr eaLnBrk="1" hangingPunct="1"/>
            <a:r>
              <a:rPr lang="en-US" altLang="zh-CN" smtClean="0"/>
              <a:t>MAC</a:t>
            </a:r>
            <a:r>
              <a:rPr lang="zh-CN" altLang="en-US" smtClean="0"/>
              <a:t>层抓包</a:t>
            </a:r>
          </a:p>
        </p:txBody>
      </p:sp>
      <p:sp>
        <p:nvSpPr>
          <p:cNvPr id="44035" name="内容占位符 2"/>
          <p:cNvSpPr>
            <a:spLocks noGrp="1"/>
          </p:cNvSpPr>
          <p:nvPr>
            <p:ph idx="1"/>
          </p:nvPr>
        </p:nvSpPr>
        <p:spPr/>
        <p:txBody>
          <a:bodyPr/>
          <a:lstStyle/>
          <a:p>
            <a:pPr eaLnBrk="1" hangingPunct="1"/>
            <a:r>
              <a:rPr lang="en-US" altLang="zh-CN" dirty="0" smtClean="0"/>
              <a:t>eNodeB</a:t>
            </a:r>
            <a:r>
              <a:rPr lang="zh-CN" altLang="en-US" dirty="0" smtClean="0"/>
              <a:t>侧开启</a:t>
            </a:r>
            <a:r>
              <a:rPr lang="en-US" altLang="zh-CN" dirty="0" smtClean="0"/>
              <a:t>MAC</a:t>
            </a:r>
            <a:r>
              <a:rPr lang="zh-CN" altLang="en-US" dirty="0" smtClean="0"/>
              <a:t>跟踪</a:t>
            </a:r>
            <a:endParaRPr lang="en-US" altLang="zh-CN" dirty="0" smtClean="0"/>
          </a:p>
        </p:txBody>
      </p:sp>
      <p:sp>
        <p:nvSpPr>
          <p:cNvPr id="44036" name="灯片编号占位符 3"/>
          <p:cNvSpPr>
            <a:spLocks noGrp="1"/>
          </p:cNvSpPr>
          <p:nvPr>
            <p:ph type="sldNum" sz="quarter" idx="10"/>
          </p:nvPr>
        </p:nvSpPr>
        <p:spPr>
          <a:noFill/>
        </p:spPr>
        <p:txBody>
          <a:bodyPr/>
          <a:lstStyle/>
          <a:p>
            <a:pPr defTabSz="877888"/>
            <a:r>
              <a:rPr lang="en-US" altLang="zh-CN" smtClean="0"/>
              <a:t>Page</a:t>
            </a:r>
            <a:fld id="{C6CB8382-20B7-4945-824C-D011C850DE94}" type="slidenum">
              <a:rPr lang="en-US" altLang="zh-CN" smtClean="0"/>
              <a:pPr defTabSz="877888"/>
              <a:t>28</a:t>
            </a:fld>
            <a:endParaRPr lang="en-US" altLang="zh-CN" smtClean="0"/>
          </a:p>
        </p:txBody>
      </p:sp>
      <p:pic>
        <p:nvPicPr>
          <p:cNvPr id="499713" name="Picture 1"/>
          <p:cNvPicPr>
            <a:picLocks noChangeAspect="1" noChangeArrowheads="1"/>
          </p:cNvPicPr>
          <p:nvPr/>
        </p:nvPicPr>
        <p:blipFill>
          <a:blip r:embed="rId3" cstate="print"/>
          <a:srcRect/>
          <a:stretch>
            <a:fillRect/>
          </a:stretch>
        </p:blipFill>
        <p:spPr bwMode="auto">
          <a:xfrm>
            <a:off x="1002890" y="1905012"/>
            <a:ext cx="7270955" cy="4184307"/>
          </a:xfrm>
          <a:prstGeom prst="rect">
            <a:avLst/>
          </a:prstGeom>
          <a:noFill/>
          <a:ln w="9525">
            <a:noFill/>
            <a:miter lim="800000"/>
            <a:headEnd/>
            <a:tailEnd/>
          </a:ln>
        </p:spPr>
      </p:pic>
      <p:cxnSp>
        <p:nvCxnSpPr>
          <p:cNvPr id="8" name="直接箭头连接符 7"/>
          <p:cNvCxnSpPr/>
          <p:nvPr/>
        </p:nvCxnSpPr>
        <p:spPr bwMode="auto">
          <a:xfrm flipH="1">
            <a:off x="1954306" y="2097741"/>
            <a:ext cx="448235" cy="681318"/>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cxnSp>
        <p:nvCxnSpPr>
          <p:cNvPr id="10" name="直接箭头连接符 9"/>
          <p:cNvCxnSpPr/>
          <p:nvPr/>
        </p:nvCxnSpPr>
        <p:spPr bwMode="auto">
          <a:xfrm>
            <a:off x="1972235" y="2904565"/>
            <a:ext cx="502024" cy="466164"/>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sp>
        <p:nvSpPr>
          <p:cNvPr id="12" name="圆角矩形 11"/>
          <p:cNvSpPr/>
          <p:nvPr/>
        </p:nvSpPr>
        <p:spPr bwMode="auto">
          <a:xfrm>
            <a:off x="6428096" y="3548418"/>
            <a:ext cx="1514901" cy="259307"/>
          </a:xfrm>
          <a:prstGeom prst="round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华文细黑" pitchFamily="2"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3"/>
          <p:cNvSpPr>
            <a:spLocks noGrp="1"/>
          </p:cNvSpPr>
          <p:nvPr>
            <p:ph type="sldNum" sz="quarter" idx="10"/>
          </p:nvPr>
        </p:nvSpPr>
        <p:spPr>
          <a:noFill/>
        </p:spPr>
        <p:txBody>
          <a:bodyPr/>
          <a:lstStyle/>
          <a:p>
            <a:pPr defTabSz="877888"/>
            <a:r>
              <a:rPr lang="en-US" altLang="zh-CN" smtClean="0"/>
              <a:t>Page</a:t>
            </a:r>
            <a:fld id="{C773E94C-6630-485F-88CC-5AE5FDFCEB39}" type="slidenum">
              <a:rPr lang="en-US" altLang="zh-CN" smtClean="0"/>
              <a:pPr defTabSz="877888"/>
              <a:t>2</a:t>
            </a:fld>
            <a:endParaRPr lang="en-US" altLang="zh-CN" smtClean="0"/>
          </a:p>
        </p:txBody>
      </p:sp>
      <p:sp>
        <p:nvSpPr>
          <p:cNvPr id="17411" name="Rectangle 7"/>
          <p:cNvSpPr>
            <a:spLocks noGrp="1" noChangeArrowheads="1"/>
          </p:cNvSpPr>
          <p:nvPr>
            <p:ph type="title"/>
          </p:nvPr>
        </p:nvSpPr>
        <p:spPr>
          <a:xfrm>
            <a:off x="1317625" y="339725"/>
            <a:ext cx="7054850" cy="868363"/>
          </a:xfrm>
        </p:spPr>
        <p:txBody>
          <a:bodyPr/>
          <a:lstStyle/>
          <a:p>
            <a:pPr eaLnBrk="1" hangingPunct="1"/>
            <a:r>
              <a:rPr lang="zh-CN" altLang="en-US" smtClean="0"/>
              <a:t>培训目标</a:t>
            </a:r>
          </a:p>
        </p:txBody>
      </p:sp>
      <p:sp>
        <p:nvSpPr>
          <p:cNvPr id="17412" name="Rectangle 8"/>
          <p:cNvSpPr>
            <a:spLocks noGrp="1" noChangeArrowheads="1"/>
          </p:cNvSpPr>
          <p:nvPr>
            <p:ph type="body" idx="1"/>
          </p:nvPr>
        </p:nvSpPr>
        <p:spPr/>
        <p:txBody>
          <a:bodyPr/>
          <a:lstStyle/>
          <a:p>
            <a:pPr eaLnBrk="1" hangingPunct="1">
              <a:lnSpc>
                <a:spcPct val="160000"/>
              </a:lnSpc>
            </a:pPr>
            <a:r>
              <a:rPr lang="zh-CN" altLang="en-US" dirty="0" smtClean="0"/>
              <a:t>学完本课程后，您应该能：</a:t>
            </a:r>
          </a:p>
          <a:p>
            <a:pPr lvl="1" eaLnBrk="1" hangingPunct="1">
              <a:lnSpc>
                <a:spcPct val="160000"/>
              </a:lnSpc>
            </a:pPr>
            <a:r>
              <a:rPr lang="zh-CN" altLang="en-US" dirty="0" smtClean="0"/>
              <a:t>了解</a:t>
            </a:r>
            <a:r>
              <a:rPr lang="en-US" altLang="zh-CN" dirty="0" smtClean="0"/>
              <a:t>eNodeB</a:t>
            </a:r>
            <a:r>
              <a:rPr lang="zh-CN" altLang="en-US" dirty="0" smtClean="0"/>
              <a:t>传输故障的处理流程</a:t>
            </a:r>
            <a:endParaRPr lang="en-US" altLang="zh-CN" dirty="0" smtClean="0"/>
          </a:p>
          <a:p>
            <a:pPr lvl="1" eaLnBrk="1" hangingPunct="1">
              <a:lnSpc>
                <a:spcPct val="160000"/>
              </a:lnSpc>
            </a:pPr>
            <a:r>
              <a:rPr lang="zh-CN" altLang="en-US" dirty="0" smtClean="0"/>
              <a:t>掌握传输问题定位分析手段和方法</a:t>
            </a:r>
          </a:p>
          <a:p>
            <a:pPr lvl="1" eaLnBrk="1" hangingPunct="1">
              <a:lnSpc>
                <a:spcPct val="160000"/>
              </a:lnSpc>
            </a:pPr>
            <a:r>
              <a:rPr lang="zh-CN" altLang="en-US" dirty="0" smtClean="0"/>
              <a:t>能够灵活运用</a:t>
            </a:r>
            <a:r>
              <a:rPr lang="en-US" altLang="zh-CN" dirty="0" smtClean="0"/>
              <a:t>PING</a:t>
            </a:r>
            <a:r>
              <a:rPr lang="zh-CN" altLang="en-US" dirty="0" smtClean="0"/>
              <a:t>、</a:t>
            </a:r>
            <a:r>
              <a:rPr lang="en-US" altLang="zh-CN" dirty="0" smtClean="0"/>
              <a:t>TraceRT</a:t>
            </a:r>
            <a:r>
              <a:rPr lang="zh-CN" altLang="en-US" dirty="0" smtClean="0"/>
              <a:t>、抓包等多种故障定位的方法</a:t>
            </a:r>
            <a:endParaRPr lang="en-US" altLang="zh-CN" dirty="0" smtClean="0"/>
          </a:p>
          <a:p>
            <a:pPr lvl="1" eaLnBrk="1" hangingPunct="1">
              <a:lnSpc>
                <a:spcPct val="160000"/>
              </a:lnSpc>
            </a:pPr>
            <a:r>
              <a:rPr lang="zh-CN" altLang="en-US" dirty="0" smtClean="0"/>
              <a:t>能够列出</a:t>
            </a:r>
            <a:r>
              <a:rPr lang="en-US" altLang="zh-CN" dirty="0" smtClean="0"/>
              <a:t>eNodeB</a:t>
            </a:r>
            <a:r>
              <a:rPr lang="zh-CN" altLang="en-US" dirty="0" smtClean="0"/>
              <a:t>传输链路故障的常见原因及处理步骤</a:t>
            </a:r>
            <a:endParaRPr lang="en-US" altLang="zh-CN" dirty="0" smtClean="0"/>
          </a:p>
          <a:p>
            <a:pPr lvl="1">
              <a:lnSpc>
                <a:spcPct val="160000"/>
              </a:lnSpc>
            </a:pPr>
            <a:r>
              <a:rPr lang="zh-CN" altLang="en-US" dirty="0" smtClean="0"/>
              <a:t>通过案例学习掌握常见传输链路故障原因</a:t>
            </a:r>
            <a:endParaRPr lang="en-US" altLang="zh-CN" dirty="0" smtClean="0"/>
          </a:p>
          <a:p>
            <a:pPr lvl="1" eaLnBrk="1" hangingPunct="1">
              <a:lnSpc>
                <a:spcPct val="160000"/>
              </a:lnSpc>
            </a:pPr>
            <a:endParaRPr lang="zh-CN" altLang="en-US" dirty="0" smtClean="0"/>
          </a:p>
        </p:txBody>
      </p:sp>
      <p:pic>
        <p:nvPicPr>
          <p:cNvPr id="17413" name="Picture 11" descr="目标"/>
          <p:cNvPicPr>
            <a:picLocks noChangeAspect="1" noChangeArrowheads="1"/>
          </p:cNvPicPr>
          <p:nvPr/>
        </p:nvPicPr>
        <p:blipFill>
          <a:blip r:embed="rId3" cstate="print"/>
          <a:srcRect/>
          <a:stretch>
            <a:fillRect/>
          </a:stretch>
        </p:blipFill>
        <p:spPr bwMode="auto">
          <a:xfrm>
            <a:off x="698500" y="465138"/>
            <a:ext cx="622300" cy="622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p:txBody>
          <a:bodyPr/>
          <a:lstStyle/>
          <a:p>
            <a:r>
              <a:rPr lang="en-US" altLang="zh-CN" smtClean="0"/>
              <a:t>MAC</a:t>
            </a:r>
            <a:r>
              <a:rPr lang="zh-CN" altLang="en-US" smtClean="0"/>
              <a:t>层抓包</a:t>
            </a:r>
            <a:r>
              <a:rPr lang="en-US" altLang="zh-CN" smtClean="0"/>
              <a:t>(</a:t>
            </a:r>
            <a:r>
              <a:rPr lang="zh-CN" altLang="en-US" smtClean="0"/>
              <a:t>续</a:t>
            </a:r>
            <a:r>
              <a:rPr lang="en-US" altLang="zh-CN" smtClean="0"/>
              <a:t>)</a:t>
            </a:r>
            <a:endParaRPr lang="zh-CN" altLang="en-US" smtClean="0"/>
          </a:p>
        </p:txBody>
      </p:sp>
      <p:sp>
        <p:nvSpPr>
          <p:cNvPr id="45059" name="灯片编号占位符 3"/>
          <p:cNvSpPr>
            <a:spLocks noGrp="1"/>
          </p:cNvSpPr>
          <p:nvPr>
            <p:ph type="sldNum" sz="quarter" idx="10"/>
          </p:nvPr>
        </p:nvSpPr>
        <p:spPr>
          <a:noFill/>
        </p:spPr>
        <p:txBody>
          <a:bodyPr/>
          <a:lstStyle/>
          <a:p>
            <a:r>
              <a:rPr lang="en-US" altLang="zh-CN" smtClean="0"/>
              <a:t>Page</a:t>
            </a:r>
            <a:fld id="{772C023D-9B44-46FA-815B-655B8B1E575C}" type="slidenum">
              <a:rPr lang="en-US" altLang="zh-CN" smtClean="0"/>
              <a:pPr/>
              <a:t>29</a:t>
            </a:fld>
            <a:endParaRPr lang="en-US" altLang="zh-CN" smtClean="0"/>
          </a:p>
        </p:txBody>
      </p:sp>
      <p:pic>
        <p:nvPicPr>
          <p:cNvPr id="45060" name="Picture 2"/>
          <p:cNvPicPr>
            <a:picLocks noChangeAspect="1" noChangeArrowheads="1"/>
          </p:cNvPicPr>
          <p:nvPr/>
        </p:nvPicPr>
        <p:blipFill>
          <a:blip r:embed="rId3" cstate="print"/>
          <a:srcRect r="22214" b="28220"/>
          <a:stretch>
            <a:fillRect/>
          </a:stretch>
        </p:blipFill>
        <p:spPr bwMode="auto">
          <a:xfrm>
            <a:off x="800100" y="1628775"/>
            <a:ext cx="7516813" cy="4176713"/>
          </a:xfrm>
          <a:prstGeom prst="rect">
            <a:avLst/>
          </a:prstGeom>
          <a:noFill/>
          <a:ln w="9525" algn="ctr">
            <a:solidFill>
              <a:schemeClr val="tx1"/>
            </a:solidFill>
            <a:miter lim="800000"/>
            <a:headEnd/>
            <a:tailEnd/>
          </a:ln>
        </p:spPr>
      </p:pic>
      <p:pic>
        <p:nvPicPr>
          <p:cNvPr id="497665" name="Picture 1"/>
          <p:cNvPicPr>
            <a:picLocks noChangeAspect="1" noChangeArrowheads="1"/>
          </p:cNvPicPr>
          <p:nvPr/>
        </p:nvPicPr>
        <p:blipFill>
          <a:blip r:embed="rId4" cstate="print"/>
          <a:srcRect/>
          <a:stretch>
            <a:fillRect/>
          </a:stretch>
        </p:blipFill>
        <p:spPr bwMode="auto">
          <a:xfrm>
            <a:off x="615950" y="2819400"/>
            <a:ext cx="3917950" cy="3206775"/>
          </a:xfrm>
          <a:prstGeom prst="rect">
            <a:avLst/>
          </a:prstGeom>
          <a:noFill/>
          <a:ln w="9525">
            <a:noFill/>
            <a:miter lim="800000"/>
            <a:headEnd/>
            <a:tailEnd/>
          </a:ln>
        </p:spPr>
      </p:pic>
      <p:sp>
        <p:nvSpPr>
          <p:cNvPr id="6" name="圆角矩形 5"/>
          <p:cNvSpPr/>
          <p:nvPr/>
        </p:nvSpPr>
        <p:spPr bwMode="auto">
          <a:xfrm>
            <a:off x="6908800" y="3370619"/>
            <a:ext cx="1161197" cy="248882"/>
          </a:xfrm>
          <a:prstGeom prst="round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华文细黑" pitchFamily="2" charset="-122"/>
            </a:endParaRPr>
          </a:p>
        </p:txBody>
      </p:sp>
      <p:sp>
        <p:nvSpPr>
          <p:cNvPr id="7" name="圆角矩形 6"/>
          <p:cNvSpPr/>
          <p:nvPr/>
        </p:nvSpPr>
        <p:spPr bwMode="auto">
          <a:xfrm>
            <a:off x="1106796" y="4056418"/>
            <a:ext cx="1514901" cy="477482"/>
          </a:xfrm>
          <a:prstGeom prst="round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华文细黑" pitchFamily="2" charset="-122"/>
            </a:endParaRPr>
          </a:p>
        </p:txBody>
      </p:sp>
      <p:cxnSp>
        <p:nvCxnSpPr>
          <p:cNvPr id="9" name="直接箭头连接符 8"/>
          <p:cNvCxnSpPr/>
          <p:nvPr/>
        </p:nvCxnSpPr>
        <p:spPr bwMode="auto">
          <a:xfrm flipH="1">
            <a:off x="4572000" y="3594100"/>
            <a:ext cx="2247900" cy="647700"/>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3"/>
          <p:cNvSpPr>
            <a:spLocks noGrp="1"/>
          </p:cNvSpPr>
          <p:nvPr>
            <p:ph type="sldNum" sz="quarter" idx="10"/>
          </p:nvPr>
        </p:nvSpPr>
        <p:spPr>
          <a:noFill/>
        </p:spPr>
        <p:txBody>
          <a:bodyPr/>
          <a:lstStyle/>
          <a:p>
            <a:pPr defTabSz="877888"/>
            <a:r>
              <a:rPr lang="en-US" altLang="zh-CN" smtClean="0">
                <a:solidFill>
                  <a:schemeClr val="tx1"/>
                </a:solidFill>
              </a:rPr>
              <a:t>Page</a:t>
            </a:r>
            <a:fld id="{36314B31-B8F9-46C7-A52A-4C189BD8EB23}" type="slidenum">
              <a:rPr lang="en-US" altLang="zh-CN" smtClean="0">
                <a:solidFill>
                  <a:schemeClr val="tx1"/>
                </a:solidFill>
              </a:rPr>
              <a:pPr defTabSz="877888"/>
              <a:t>30</a:t>
            </a:fld>
            <a:endParaRPr lang="en-US" altLang="zh-CN" smtClean="0">
              <a:solidFill>
                <a:schemeClr val="tx1"/>
              </a:solidFill>
            </a:endParaRPr>
          </a:p>
        </p:txBody>
      </p:sp>
      <p:sp>
        <p:nvSpPr>
          <p:cNvPr id="46083" name="Rectangle 2"/>
          <p:cNvSpPr>
            <a:spLocks noGrp="1" noChangeArrowheads="1"/>
          </p:cNvSpPr>
          <p:nvPr>
            <p:ph type="title"/>
          </p:nvPr>
        </p:nvSpPr>
        <p:spPr>
          <a:xfrm>
            <a:off x="1317625" y="358775"/>
            <a:ext cx="7054850" cy="868363"/>
          </a:xfrm>
        </p:spPr>
        <p:txBody>
          <a:bodyPr/>
          <a:lstStyle/>
          <a:p>
            <a:pPr eaLnBrk="1" hangingPunct="1"/>
            <a:r>
              <a:rPr lang="zh-CN" altLang="en-US" smtClean="0"/>
              <a:t>目  录</a:t>
            </a:r>
          </a:p>
        </p:txBody>
      </p:sp>
      <p:sp>
        <p:nvSpPr>
          <p:cNvPr id="8196" name="Rectangle 3"/>
          <p:cNvSpPr>
            <a:spLocks noGrp="1" noChangeArrowheads="1"/>
          </p:cNvSpPr>
          <p:nvPr>
            <p:ph type="body" idx="1"/>
          </p:nvPr>
        </p:nvSpPr>
        <p:spPr>
          <a:xfrm>
            <a:off x="652463" y="1376363"/>
            <a:ext cx="7929562" cy="3343275"/>
          </a:xfrm>
        </p:spPr>
        <p:txBody>
          <a:bodyPr/>
          <a:lstStyle/>
          <a:p>
            <a:pPr marL="419100" indent="-419100" eaLnBrk="1" hangingPunct="1">
              <a:buClr>
                <a:schemeClr val="tx1"/>
              </a:buClr>
              <a:buSzTx/>
              <a:buFont typeface="Wingdings" pitchFamily="2" charset="2"/>
              <a:buNone/>
              <a:defRPr/>
            </a:pPr>
            <a:r>
              <a:rPr lang="en-US" altLang="zh-CN" b="1" dirty="0" smtClean="0"/>
              <a:t>1.3  eNodeB</a:t>
            </a:r>
            <a:r>
              <a:rPr lang="zh-CN" altLang="en-US" b="1" dirty="0" smtClean="0"/>
              <a:t>传输类故障信息采集方法</a:t>
            </a:r>
          </a:p>
          <a:p>
            <a:pPr marL="782638" lvl="1" indent="-381000">
              <a:buNone/>
              <a:defRPr/>
            </a:pPr>
            <a:r>
              <a:rPr lang="en-US" altLang="zh-CN" dirty="0" smtClean="0">
                <a:solidFill>
                  <a:srgbClr val="777777"/>
                </a:solidFill>
              </a:rPr>
              <a:t>1.3.1 MAC</a:t>
            </a:r>
            <a:r>
              <a:rPr lang="zh-CN" altLang="en-US" dirty="0" smtClean="0">
                <a:solidFill>
                  <a:srgbClr val="777777"/>
                </a:solidFill>
              </a:rPr>
              <a:t>层抓包</a:t>
            </a:r>
            <a:endParaRPr lang="en-US" altLang="zh-CN" dirty="0" smtClean="0">
              <a:solidFill>
                <a:srgbClr val="777777"/>
              </a:solidFill>
            </a:endParaRPr>
          </a:p>
          <a:p>
            <a:pPr marL="782638" lvl="1" indent="-381000">
              <a:buNone/>
              <a:defRPr/>
            </a:pPr>
            <a:r>
              <a:rPr lang="en-US" altLang="zh-CN" b="1" dirty="0" smtClean="0"/>
              <a:t>1.3.2 IP</a:t>
            </a:r>
            <a:r>
              <a:rPr lang="zh-CN" altLang="en-US" b="1" dirty="0" smtClean="0"/>
              <a:t>消息跟踪</a:t>
            </a:r>
            <a:endParaRPr lang="en-US" altLang="zh-CN" b="1" dirty="0" smtClean="0"/>
          </a:p>
          <a:p>
            <a:pPr marL="782638" lvl="1" indent="-381000">
              <a:buNone/>
              <a:defRPr/>
            </a:pPr>
            <a:r>
              <a:rPr lang="en-US" altLang="zh-CN" dirty="0" smtClean="0">
                <a:solidFill>
                  <a:srgbClr val="777777"/>
                </a:solidFill>
              </a:rPr>
              <a:t>1.3.3 Wireshark</a:t>
            </a:r>
            <a:r>
              <a:rPr lang="zh-CN" altLang="en-US" dirty="0" smtClean="0">
                <a:solidFill>
                  <a:srgbClr val="777777"/>
                </a:solidFill>
              </a:rPr>
              <a:t>抓包</a:t>
            </a:r>
            <a:endParaRPr lang="en-US" altLang="zh-CN" dirty="0" smtClean="0"/>
          </a:p>
          <a:p>
            <a:pPr marL="782638" lvl="1" indent="-381000">
              <a:buNone/>
              <a:defRPr/>
            </a:pPr>
            <a:r>
              <a:rPr lang="en-US" altLang="zh-CN" dirty="0" smtClean="0">
                <a:solidFill>
                  <a:srgbClr val="777777"/>
                </a:solidFill>
              </a:rPr>
              <a:t>1.3.4 GTPU</a:t>
            </a:r>
            <a:r>
              <a:rPr lang="zh-CN" altLang="en-US" dirty="0" smtClean="0">
                <a:solidFill>
                  <a:srgbClr val="777777"/>
                </a:solidFill>
              </a:rPr>
              <a:t>跟踪</a:t>
            </a:r>
            <a:endParaRPr lang="en-US" altLang="zh-CN" dirty="0" smtClean="0">
              <a:solidFill>
                <a:srgbClr val="777777"/>
              </a:solidFill>
            </a:endParaRPr>
          </a:p>
          <a:p>
            <a:pPr marL="782638" lvl="1" indent="-381000">
              <a:buNone/>
              <a:defRPr/>
            </a:pPr>
            <a:r>
              <a:rPr lang="en-US" altLang="zh-CN" dirty="0" smtClean="0">
                <a:solidFill>
                  <a:srgbClr val="777777"/>
                </a:solidFill>
              </a:rPr>
              <a:t>1.3.5 UDP</a:t>
            </a:r>
            <a:r>
              <a:rPr lang="zh-CN" altLang="en-US" dirty="0" smtClean="0">
                <a:solidFill>
                  <a:srgbClr val="777777"/>
                </a:solidFill>
              </a:rPr>
              <a:t>环回测试</a:t>
            </a:r>
            <a:endParaRPr lang="en-US" altLang="zh-CN" dirty="0" smtClean="0">
              <a:solidFill>
                <a:srgbClr val="777777"/>
              </a:solidFill>
            </a:endParaRPr>
          </a:p>
          <a:p>
            <a:pPr marL="782638" lvl="1" indent="-381000">
              <a:buNone/>
              <a:defRPr/>
            </a:pPr>
            <a:r>
              <a:rPr lang="en-US" altLang="zh-CN" dirty="0" smtClean="0">
                <a:solidFill>
                  <a:srgbClr val="777777"/>
                </a:solidFill>
              </a:rPr>
              <a:t>1.3.6 </a:t>
            </a:r>
            <a:r>
              <a:rPr lang="zh-CN" altLang="en-US" dirty="0" smtClean="0">
                <a:solidFill>
                  <a:srgbClr val="777777"/>
                </a:solidFill>
              </a:rPr>
              <a:t>信令跟踪</a:t>
            </a:r>
          </a:p>
          <a:p>
            <a:pPr marL="771525" lvl="1" indent="-419100" eaLnBrk="1" hangingPunct="1">
              <a:buClr>
                <a:schemeClr val="tx1"/>
              </a:buClr>
              <a:buSzTx/>
              <a:buFont typeface="Wingdings" pitchFamily="2" charset="2"/>
              <a:buNone/>
              <a:defRPr/>
            </a:pPr>
            <a:endParaRPr lang="zh-CN" altLang="en-US" dirty="0" smtClean="0"/>
          </a:p>
          <a:p>
            <a:pPr marL="419100" indent="-419100" eaLnBrk="1" hangingPunct="1">
              <a:buClr>
                <a:schemeClr val="tx1"/>
              </a:buClr>
              <a:buSzTx/>
              <a:buFont typeface="Wingdings" pitchFamily="2" charset="2"/>
              <a:buNone/>
              <a:defRPr/>
            </a:pPr>
            <a:endParaRPr lang="zh-CN" altLang="en-US" dirty="0" smtClean="0"/>
          </a:p>
        </p:txBody>
      </p:sp>
      <p:pic>
        <p:nvPicPr>
          <p:cNvPr id="46085" name="Picture 19" descr="目录 copy"/>
          <p:cNvPicPr>
            <a:picLocks noChangeAspect="1" noChangeArrowheads="1"/>
          </p:cNvPicPr>
          <p:nvPr/>
        </p:nvPicPr>
        <p:blipFill>
          <a:blip r:embed="rId3" cstate="print"/>
          <a:srcRect/>
          <a:stretch>
            <a:fillRect/>
          </a:stretch>
        </p:blipFill>
        <p:spPr bwMode="auto">
          <a:xfrm>
            <a:off x="704850" y="468313"/>
            <a:ext cx="615950" cy="619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p:cNvSpPr>
            <a:spLocks noGrp="1"/>
          </p:cNvSpPr>
          <p:nvPr>
            <p:ph type="title"/>
          </p:nvPr>
        </p:nvSpPr>
        <p:spPr/>
        <p:txBody>
          <a:bodyPr/>
          <a:lstStyle/>
          <a:p>
            <a:r>
              <a:rPr lang="en-US" altLang="zh-CN" smtClean="0"/>
              <a:t>IP</a:t>
            </a:r>
            <a:r>
              <a:rPr lang="zh-CN" altLang="en-US" smtClean="0"/>
              <a:t>消息跟踪</a:t>
            </a:r>
          </a:p>
        </p:txBody>
      </p:sp>
      <p:sp>
        <p:nvSpPr>
          <p:cNvPr id="48131" name="内容占位符 2"/>
          <p:cNvSpPr>
            <a:spLocks noGrp="1"/>
          </p:cNvSpPr>
          <p:nvPr>
            <p:ph idx="1"/>
          </p:nvPr>
        </p:nvSpPr>
        <p:spPr/>
        <p:txBody>
          <a:bodyPr/>
          <a:lstStyle/>
          <a:p>
            <a:r>
              <a:rPr lang="zh-CN" altLang="en-US" smtClean="0"/>
              <a:t>跟踪目的</a:t>
            </a:r>
            <a:endParaRPr lang="en-US" altLang="zh-CN" smtClean="0"/>
          </a:p>
          <a:p>
            <a:pPr lvl="1"/>
            <a:r>
              <a:rPr lang="zh-CN" altLang="en-US" smtClean="0"/>
              <a:t>用于跟踪</a:t>
            </a:r>
            <a:r>
              <a:rPr lang="en-US" altLang="zh-CN" smtClean="0"/>
              <a:t>IP</a:t>
            </a:r>
            <a:r>
              <a:rPr lang="zh-CN" altLang="en-US" smtClean="0"/>
              <a:t>层协议消息的交互情况，以定位</a:t>
            </a:r>
            <a:r>
              <a:rPr lang="en-US" altLang="zh-CN" smtClean="0"/>
              <a:t>IP</a:t>
            </a:r>
            <a:r>
              <a:rPr lang="zh-CN" altLang="en-US" smtClean="0"/>
              <a:t>层多种协议信道出现的问题</a:t>
            </a:r>
            <a:endParaRPr lang="en-US" altLang="zh-CN" smtClean="0"/>
          </a:p>
          <a:p>
            <a:r>
              <a:rPr lang="zh-CN" altLang="en-US" smtClean="0"/>
              <a:t>跟踪关注对象</a:t>
            </a:r>
            <a:endParaRPr lang="en-US" altLang="zh-CN" smtClean="0"/>
          </a:p>
          <a:p>
            <a:pPr lvl="1"/>
            <a:r>
              <a:rPr lang="zh-CN" altLang="en-US" smtClean="0"/>
              <a:t>网络层：源</a:t>
            </a:r>
            <a:r>
              <a:rPr lang="en-US" altLang="zh-CN" smtClean="0"/>
              <a:t>/</a:t>
            </a:r>
            <a:r>
              <a:rPr lang="zh-CN" altLang="en-US" smtClean="0"/>
              <a:t>目</a:t>
            </a:r>
            <a:r>
              <a:rPr lang="en-US" altLang="zh-CN" smtClean="0"/>
              <a:t>IP</a:t>
            </a:r>
            <a:r>
              <a:rPr lang="zh-CN" altLang="en-US" smtClean="0"/>
              <a:t>、服务类型</a:t>
            </a:r>
            <a:r>
              <a:rPr lang="en-US" altLang="zh-CN" smtClean="0"/>
              <a:t>(DSCP)</a:t>
            </a:r>
            <a:r>
              <a:rPr lang="zh-CN" altLang="en-US" smtClean="0"/>
              <a:t>、报文长度、生存时间等</a:t>
            </a:r>
            <a:endParaRPr lang="en-US" altLang="zh-CN" smtClean="0"/>
          </a:p>
          <a:p>
            <a:pPr lvl="1"/>
            <a:r>
              <a:rPr lang="zh-CN" altLang="en-US" smtClean="0"/>
              <a:t>传输层：源</a:t>
            </a:r>
            <a:r>
              <a:rPr lang="en-US" altLang="zh-CN" smtClean="0"/>
              <a:t>/</a:t>
            </a:r>
            <a:r>
              <a:rPr lang="zh-CN" altLang="en-US" smtClean="0"/>
              <a:t>目端口号、协议类型</a:t>
            </a:r>
            <a:r>
              <a:rPr lang="en-US" altLang="zh-CN" smtClean="0"/>
              <a:t>(TCP</a:t>
            </a:r>
            <a:r>
              <a:rPr lang="zh-CN" altLang="en-US" smtClean="0"/>
              <a:t>、</a:t>
            </a:r>
            <a:r>
              <a:rPr lang="en-US" altLang="zh-CN" smtClean="0"/>
              <a:t>UDP</a:t>
            </a:r>
            <a:r>
              <a:rPr lang="zh-CN" altLang="en-US" smtClean="0"/>
              <a:t>、</a:t>
            </a:r>
            <a:r>
              <a:rPr lang="en-US" altLang="zh-CN" smtClean="0"/>
              <a:t>SCTP)</a:t>
            </a:r>
          </a:p>
          <a:p>
            <a:pPr lvl="1"/>
            <a:endParaRPr lang="zh-CN" altLang="en-US" smtClean="0"/>
          </a:p>
        </p:txBody>
      </p:sp>
      <p:sp>
        <p:nvSpPr>
          <p:cNvPr id="48132" name="灯片编号占位符 3"/>
          <p:cNvSpPr>
            <a:spLocks noGrp="1"/>
          </p:cNvSpPr>
          <p:nvPr>
            <p:ph type="sldNum" sz="quarter" idx="10"/>
          </p:nvPr>
        </p:nvSpPr>
        <p:spPr>
          <a:noFill/>
        </p:spPr>
        <p:txBody>
          <a:bodyPr/>
          <a:lstStyle/>
          <a:p>
            <a:r>
              <a:rPr lang="en-US" altLang="zh-CN" smtClean="0"/>
              <a:t>Page</a:t>
            </a:r>
            <a:fld id="{F7AC4767-9FAF-4CA2-93D1-770F22153E0C}" type="slidenum">
              <a:rPr lang="en-US" altLang="zh-CN" smtClean="0"/>
              <a:pPr/>
              <a:t>31</a:t>
            </a:fld>
            <a:endParaRPr lang="en-US" altLang="zh-CN" smtClean="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2545" name="Picture 1"/>
          <p:cNvPicPr>
            <a:picLocks noChangeAspect="1" noChangeArrowheads="1"/>
          </p:cNvPicPr>
          <p:nvPr/>
        </p:nvPicPr>
        <p:blipFill>
          <a:blip r:embed="rId3" cstate="print"/>
          <a:srcRect/>
          <a:stretch>
            <a:fillRect/>
          </a:stretch>
        </p:blipFill>
        <p:spPr bwMode="auto">
          <a:xfrm>
            <a:off x="692908" y="1230505"/>
            <a:ext cx="8019751" cy="4638032"/>
          </a:xfrm>
          <a:prstGeom prst="rect">
            <a:avLst/>
          </a:prstGeom>
          <a:noFill/>
          <a:ln w="9525">
            <a:noFill/>
            <a:miter lim="800000"/>
            <a:headEnd/>
            <a:tailEnd/>
          </a:ln>
        </p:spPr>
      </p:pic>
      <p:sp>
        <p:nvSpPr>
          <p:cNvPr id="49154" name="标题 1"/>
          <p:cNvSpPr>
            <a:spLocks noGrp="1"/>
          </p:cNvSpPr>
          <p:nvPr>
            <p:ph type="title"/>
          </p:nvPr>
        </p:nvSpPr>
        <p:spPr/>
        <p:txBody>
          <a:bodyPr/>
          <a:lstStyle/>
          <a:p>
            <a:r>
              <a:rPr lang="en-US" altLang="zh-CN" smtClean="0"/>
              <a:t>IP</a:t>
            </a:r>
            <a:r>
              <a:rPr lang="zh-CN" altLang="en-US" smtClean="0"/>
              <a:t>消息跟踪</a:t>
            </a:r>
            <a:r>
              <a:rPr lang="en-US" altLang="zh-CN" smtClean="0"/>
              <a:t>(</a:t>
            </a:r>
            <a:r>
              <a:rPr lang="zh-CN" altLang="en-US" smtClean="0"/>
              <a:t>续</a:t>
            </a:r>
            <a:r>
              <a:rPr lang="en-US" altLang="zh-CN" smtClean="0"/>
              <a:t>)</a:t>
            </a:r>
            <a:endParaRPr lang="zh-CN" altLang="en-US" smtClean="0"/>
          </a:p>
        </p:txBody>
      </p:sp>
      <p:sp>
        <p:nvSpPr>
          <p:cNvPr id="49155" name="灯片编号占位符 3"/>
          <p:cNvSpPr>
            <a:spLocks noGrp="1"/>
          </p:cNvSpPr>
          <p:nvPr>
            <p:ph type="sldNum" sz="quarter" idx="10"/>
          </p:nvPr>
        </p:nvSpPr>
        <p:spPr>
          <a:noFill/>
        </p:spPr>
        <p:txBody>
          <a:bodyPr/>
          <a:lstStyle/>
          <a:p>
            <a:r>
              <a:rPr lang="en-US" altLang="zh-CN" smtClean="0"/>
              <a:t>Page</a:t>
            </a:r>
            <a:fld id="{11405A28-4B74-4F45-99EB-56F250A5C5D6}" type="slidenum">
              <a:rPr lang="en-US" altLang="zh-CN" smtClean="0"/>
              <a:pPr/>
              <a:t>32</a:t>
            </a:fld>
            <a:endParaRPr lang="en-US" altLang="zh-CN" smtClean="0"/>
          </a:p>
        </p:txBody>
      </p:sp>
      <p:cxnSp>
        <p:nvCxnSpPr>
          <p:cNvPr id="49157" name="直接箭头连接符 5"/>
          <p:cNvCxnSpPr>
            <a:cxnSpLocks noChangeShapeType="1"/>
          </p:cNvCxnSpPr>
          <p:nvPr/>
        </p:nvCxnSpPr>
        <p:spPr bwMode="auto">
          <a:xfrm flipH="1">
            <a:off x="1760561" y="1460310"/>
            <a:ext cx="382138" cy="1132765"/>
          </a:xfrm>
          <a:prstGeom prst="straightConnector1">
            <a:avLst/>
          </a:prstGeom>
          <a:noFill/>
          <a:ln w="19050" algn="ctr">
            <a:solidFill>
              <a:srgbClr val="C00000"/>
            </a:solidFill>
            <a:round/>
            <a:headEnd/>
            <a:tailEnd type="arrow" w="med" len="med"/>
          </a:ln>
        </p:spPr>
      </p:cxnSp>
      <p:cxnSp>
        <p:nvCxnSpPr>
          <p:cNvPr id="49158" name="直接箭头连接符 8"/>
          <p:cNvCxnSpPr>
            <a:cxnSpLocks noChangeShapeType="1"/>
          </p:cNvCxnSpPr>
          <p:nvPr/>
        </p:nvCxnSpPr>
        <p:spPr bwMode="auto">
          <a:xfrm>
            <a:off x="1883391" y="2743200"/>
            <a:ext cx="777922" cy="150125"/>
          </a:xfrm>
          <a:prstGeom prst="straightConnector1">
            <a:avLst/>
          </a:prstGeom>
          <a:noFill/>
          <a:ln w="19050" algn="ctr">
            <a:solidFill>
              <a:srgbClr val="C00000"/>
            </a:solidFill>
            <a:round/>
            <a:headEnd/>
            <a:tailEnd type="arrow" w="med" len="med"/>
          </a:ln>
        </p:spPr>
      </p:cxn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p:txBody>
          <a:bodyPr/>
          <a:lstStyle/>
          <a:p>
            <a:r>
              <a:rPr lang="en-US" altLang="zh-CN" smtClean="0"/>
              <a:t>IP</a:t>
            </a:r>
            <a:r>
              <a:rPr lang="zh-CN" altLang="en-US" smtClean="0"/>
              <a:t>消息跟踪</a:t>
            </a:r>
            <a:r>
              <a:rPr lang="en-US" altLang="zh-CN" smtClean="0"/>
              <a:t>(</a:t>
            </a:r>
            <a:r>
              <a:rPr lang="zh-CN" altLang="en-US" smtClean="0"/>
              <a:t>续</a:t>
            </a:r>
            <a:r>
              <a:rPr lang="en-US" altLang="zh-CN" smtClean="0"/>
              <a:t>)</a:t>
            </a:r>
            <a:endParaRPr lang="zh-CN" altLang="en-US" smtClean="0"/>
          </a:p>
        </p:txBody>
      </p:sp>
      <p:sp>
        <p:nvSpPr>
          <p:cNvPr id="50179" name="内容占位符 2"/>
          <p:cNvSpPr>
            <a:spLocks noGrp="1"/>
          </p:cNvSpPr>
          <p:nvPr>
            <p:ph idx="1"/>
          </p:nvPr>
        </p:nvSpPr>
        <p:spPr/>
        <p:txBody>
          <a:bodyPr/>
          <a:lstStyle/>
          <a:p>
            <a:r>
              <a:rPr lang="zh-CN" altLang="en-US" smtClean="0"/>
              <a:t>跟踪结果</a:t>
            </a:r>
          </a:p>
        </p:txBody>
      </p:sp>
      <p:sp>
        <p:nvSpPr>
          <p:cNvPr id="50180" name="灯片编号占位符 3"/>
          <p:cNvSpPr>
            <a:spLocks noGrp="1"/>
          </p:cNvSpPr>
          <p:nvPr>
            <p:ph type="sldNum" sz="quarter" idx="10"/>
          </p:nvPr>
        </p:nvSpPr>
        <p:spPr>
          <a:noFill/>
        </p:spPr>
        <p:txBody>
          <a:bodyPr/>
          <a:lstStyle/>
          <a:p>
            <a:r>
              <a:rPr lang="en-US" altLang="zh-CN" smtClean="0"/>
              <a:t>Page</a:t>
            </a:r>
            <a:fld id="{75290BF0-8A01-49D3-B789-834FD873D7D1}" type="slidenum">
              <a:rPr lang="en-US" altLang="zh-CN" smtClean="0"/>
              <a:pPr/>
              <a:t>33</a:t>
            </a:fld>
            <a:endParaRPr lang="en-US" altLang="zh-CN" smtClean="0"/>
          </a:p>
        </p:txBody>
      </p:sp>
      <p:pic>
        <p:nvPicPr>
          <p:cNvPr id="50181" name="Picture 2"/>
          <p:cNvPicPr>
            <a:picLocks noChangeAspect="1" noChangeArrowheads="1"/>
          </p:cNvPicPr>
          <p:nvPr/>
        </p:nvPicPr>
        <p:blipFill>
          <a:blip r:embed="rId3" cstate="print"/>
          <a:srcRect/>
          <a:stretch>
            <a:fillRect/>
          </a:stretch>
        </p:blipFill>
        <p:spPr bwMode="auto">
          <a:xfrm>
            <a:off x="641350" y="1989138"/>
            <a:ext cx="7940675" cy="2663825"/>
          </a:xfrm>
          <a:prstGeom prst="rect">
            <a:avLst/>
          </a:prstGeom>
          <a:noFill/>
          <a:ln w="9525" algn="ctr">
            <a:solidFill>
              <a:schemeClr val="tx1"/>
            </a:solidFill>
            <a:miter lim="800000"/>
            <a:headEnd/>
            <a:tailEnd/>
          </a:ln>
        </p:spPr>
      </p:pic>
      <p:sp>
        <p:nvSpPr>
          <p:cNvPr id="50182" name="矩形 5"/>
          <p:cNvSpPr>
            <a:spLocks noChangeArrowheads="1"/>
          </p:cNvSpPr>
          <p:nvPr/>
        </p:nvSpPr>
        <p:spPr bwMode="auto">
          <a:xfrm>
            <a:off x="652463" y="2565400"/>
            <a:ext cx="7929562" cy="287338"/>
          </a:xfrm>
          <a:prstGeom prst="rect">
            <a:avLst/>
          </a:prstGeom>
          <a:noFill/>
          <a:ln w="19050" algn="ctr">
            <a:solidFill>
              <a:srgbClr val="FF0000"/>
            </a:solidFill>
            <a:prstDash val="dash"/>
            <a:round/>
            <a:headEnd/>
            <a:tailEnd/>
          </a:ln>
        </p:spPr>
        <p:txBody>
          <a:bodyPr/>
          <a:lstStyle/>
          <a:p>
            <a:endParaRPr lang="zh-CN" altLang="en-US"/>
          </a:p>
        </p:txBody>
      </p:sp>
      <p:cxnSp>
        <p:nvCxnSpPr>
          <p:cNvPr id="50183" name="直接箭头连接符 7"/>
          <p:cNvCxnSpPr>
            <a:cxnSpLocks noChangeShapeType="1"/>
          </p:cNvCxnSpPr>
          <p:nvPr/>
        </p:nvCxnSpPr>
        <p:spPr bwMode="auto">
          <a:xfrm>
            <a:off x="3348038" y="2852738"/>
            <a:ext cx="792162" cy="2305050"/>
          </a:xfrm>
          <a:prstGeom prst="straightConnector1">
            <a:avLst/>
          </a:prstGeom>
          <a:noFill/>
          <a:ln w="9525" algn="ctr">
            <a:solidFill>
              <a:schemeClr val="tx1"/>
            </a:solidFill>
            <a:round/>
            <a:headEnd/>
            <a:tailEnd type="arrow" w="med" len="med"/>
          </a:ln>
        </p:spPr>
      </p:cxnSp>
      <p:sp>
        <p:nvSpPr>
          <p:cNvPr id="50184" name="TextBox 8"/>
          <p:cNvSpPr txBox="1">
            <a:spLocks noChangeArrowheads="1"/>
          </p:cNvSpPr>
          <p:nvPr/>
        </p:nvSpPr>
        <p:spPr bwMode="auto">
          <a:xfrm>
            <a:off x="3851275" y="5219700"/>
            <a:ext cx="1584325" cy="369888"/>
          </a:xfrm>
          <a:prstGeom prst="rect">
            <a:avLst/>
          </a:prstGeom>
          <a:noFill/>
          <a:ln w="9525">
            <a:noFill/>
            <a:miter lim="800000"/>
            <a:headEnd/>
            <a:tailEnd/>
          </a:ln>
        </p:spPr>
        <p:txBody>
          <a:bodyPr>
            <a:spAutoFit/>
          </a:bodyPr>
          <a:lstStyle/>
          <a:p>
            <a:r>
              <a:rPr lang="zh-CN" altLang="en-US"/>
              <a:t>跟踪关注点</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3"/>
          <p:cNvSpPr>
            <a:spLocks noGrp="1"/>
          </p:cNvSpPr>
          <p:nvPr>
            <p:ph type="sldNum" sz="quarter" idx="10"/>
          </p:nvPr>
        </p:nvSpPr>
        <p:spPr>
          <a:noFill/>
        </p:spPr>
        <p:txBody>
          <a:bodyPr/>
          <a:lstStyle/>
          <a:p>
            <a:pPr defTabSz="877888"/>
            <a:r>
              <a:rPr lang="en-US" altLang="zh-CN" smtClean="0">
                <a:solidFill>
                  <a:schemeClr val="tx1"/>
                </a:solidFill>
              </a:rPr>
              <a:t>Page</a:t>
            </a:r>
            <a:fld id="{36314B31-B8F9-46C7-A52A-4C189BD8EB23}" type="slidenum">
              <a:rPr lang="en-US" altLang="zh-CN" smtClean="0">
                <a:solidFill>
                  <a:schemeClr val="tx1"/>
                </a:solidFill>
              </a:rPr>
              <a:pPr defTabSz="877888"/>
              <a:t>34</a:t>
            </a:fld>
            <a:endParaRPr lang="en-US" altLang="zh-CN" smtClean="0">
              <a:solidFill>
                <a:schemeClr val="tx1"/>
              </a:solidFill>
            </a:endParaRPr>
          </a:p>
        </p:txBody>
      </p:sp>
      <p:sp>
        <p:nvSpPr>
          <p:cNvPr id="46083" name="Rectangle 2"/>
          <p:cNvSpPr>
            <a:spLocks noGrp="1" noChangeArrowheads="1"/>
          </p:cNvSpPr>
          <p:nvPr>
            <p:ph type="title"/>
          </p:nvPr>
        </p:nvSpPr>
        <p:spPr>
          <a:xfrm>
            <a:off x="1317625" y="358775"/>
            <a:ext cx="7054850" cy="868363"/>
          </a:xfrm>
        </p:spPr>
        <p:txBody>
          <a:bodyPr/>
          <a:lstStyle/>
          <a:p>
            <a:pPr eaLnBrk="1" hangingPunct="1"/>
            <a:r>
              <a:rPr lang="zh-CN" altLang="en-US" smtClean="0"/>
              <a:t>目  录</a:t>
            </a:r>
          </a:p>
        </p:txBody>
      </p:sp>
      <p:sp>
        <p:nvSpPr>
          <p:cNvPr id="8196" name="Rectangle 3"/>
          <p:cNvSpPr>
            <a:spLocks noGrp="1" noChangeArrowheads="1"/>
          </p:cNvSpPr>
          <p:nvPr>
            <p:ph type="body" idx="1"/>
          </p:nvPr>
        </p:nvSpPr>
        <p:spPr>
          <a:xfrm>
            <a:off x="652463" y="1376363"/>
            <a:ext cx="7929562" cy="3343275"/>
          </a:xfrm>
        </p:spPr>
        <p:txBody>
          <a:bodyPr/>
          <a:lstStyle/>
          <a:p>
            <a:pPr marL="419100" indent="-419100" eaLnBrk="1" hangingPunct="1">
              <a:buClr>
                <a:schemeClr val="tx1"/>
              </a:buClr>
              <a:buSzTx/>
              <a:buFont typeface="Wingdings" pitchFamily="2" charset="2"/>
              <a:buNone/>
              <a:defRPr/>
            </a:pPr>
            <a:r>
              <a:rPr lang="en-US" altLang="zh-CN" b="1" dirty="0" smtClean="0"/>
              <a:t>1.3  eNodeB</a:t>
            </a:r>
            <a:r>
              <a:rPr lang="zh-CN" altLang="en-US" b="1" dirty="0" smtClean="0"/>
              <a:t>传输类故障信息采集方法</a:t>
            </a:r>
          </a:p>
          <a:p>
            <a:pPr marL="782638" lvl="1" indent="-381000">
              <a:buNone/>
              <a:defRPr/>
            </a:pPr>
            <a:r>
              <a:rPr lang="en-US" altLang="zh-CN" dirty="0" smtClean="0">
                <a:solidFill>
                  <a:srgbClr val="777777"/>
                </a:solidFill>
              </a:rPr>
              <a:t>1.3.1 MAC</a:t>
            </a:r>
            <a:r>
              <a:rPr lang="zh-CN" altLang="en-US" dirty="0" smtClean="0">
                <a:solidFill>
                  <a:srgbClr val="777777"/>
                </a:solidFill>
              </a:rPr>
              <a:t>层抓包</a:t>
            </a:r>
            <a:endParaRPr lang="en-US" altLang="zh-CN" dirty="0" smtClean="0">
              <a:solidFill>
                <a:srgbClr val="777777"/>
              </a:solidFill>
            </a:endParaRPr>
          </a:p>
          <a:p>
            <a:pPr marL="782638" lvl="1" indent="-381000">
              <a:buNone/>
              <a:defRPr/>
            </a:pPr>
            <a:r>
              <a:rPr lang="en-US" altLang="zh-CN" dirty="0" smtClean="0">
                <a:solidFill>
                  <a:srgbClr val="777777"/>
                </a:solidFill>
              </a:rPr>
              <a:t>1.3.2 IP</a:t>
            </a:r>
            <a:r>
              <a:rPr lang="zh-CN" altLang="en-US" dirty="0" smtClean="0">
                <a:solidFill>
                  <a:srgbClr val="777777"/>
                </a:solidFill>
              </a:rPr>
              <a:t>消息跟踪</a:t>
            </a:r>
            <a:endParaRPr lang="en-US" altLang="zh-CN" dirty="0" smtClean="0">
              <a:solidFill>
                <a:srgbClr val="777777"/>
              </a:solidFill>
            </a:endParaRPr>
          </a:p>
          <a:p>
            <a:pPr marL="782638" lvl="1" indent="-381000">
              <a:buNone/>
              <a:defRPr/>
            </a:pPr>
            <a:r>
              <a:rPr lang="en-US" altLang="zh-CN" b="1" dirty="0" smtClean="0"/>
              <a:t>1.3.3 Wireshark</a:t>
            </a:r>
            <a:r>
              <a:rPr lang="zh-CN" altLang="en-US" b="1" dirty="0" smtClean="0"/>
              <a:t>抓包</a:t>
            </a:r>
            <a:endParaRPr lang="en-US" altLang="zh-CN" b="1" dirty="0" smtClean="0"/>
          </a:p>
          <a:p>
            <a:pPr marL="782638" lvl="1" indent="-381000">
              <a:buNone/>
              <a:defRPr/>
            </a:pPr>
            <a:r>
              <a:rPr lang="en-US" altLang="zh-CN" dirty="0" smtClean="0">
                <a:solidFill>
                  <a:srgbClr val="777777"/>
                </a:solidFill>
              </a:rPr>
              <a:t>1.3.4 GTPU</a:t>
            </a:r>
            <a:r>
              <a:rPr lang="zh-CN" altLang="en-US" dirty="0" smtClean="0">
                <a:solidFill>
                  <a:srgbClr val="777777"/>
                </a:solidFill>
              </a:rPr>
              <a:t>跟踪</a:t>
            </a:r>
            <a:endParaRPr lang="en-US" altLang="zh-CN" dirty="0" smtClean="0">
              <a:solidFill>
                <a:srgbClr val="777777"/>
              </a:solidFill>
            </a:endParaRPr>
          </a:p>
          <a:p>
            <a:pPr marL="782638" lvl="1" indent="-381000">
              <a:buNone/>
              <a:defRPr/>
            </a:pPr>
            <a:r>
              <a:rPr lang="en-US" altLang="zh-CN" dirty="0" smtClean="0">
                <a:solidFill>
                  <a:srgbClr val="777777"/>
                </a:solidFill>
              </a:rPr>
              <a:t>1.3.5 UDP</a:t>
            </a:r>
            <a:r>
              <a:rPr lang="zh-CN" altLang="en-US" dirty="0" smtClean="0">
                <a:solidFill>
                  <a:srgbClr val="777777"/>
                </a:solidFill>
              </a:rPr>
              <a:t>环回测试</a:t>
            </a:r>
            <a:endParaRPr lang="en-US" altLang="zh-CN" dirty="0" smtClean="0">
              <a:solidFill>
                <a:srgbClr val="777777"/>
              </a:solidFill>
            </a:endParaRPr>
          </a:p>
          <a:p>
            <a:pPr marL="782638" lvl="1" indent="-381000">
              <a:buNone/>
              <a:defRPr/>
            </a:pPr>
            <a:r>
              <a:rPr lang="en-US" altLang="zh-CN" dirty="0" smtClean="0">
                <a:solidFill>
                  <a:srgbClr val="777777"/>
                </a:solidFill>
              </a:rPr>
              <a:t>1.3.6</a:t>
            </a:r>
            <a:r>
              <a:rPr lang="zh-CN" altLang="en-US" dirty="0" smtClean="0">
                <a:solidFill>
                  <a:srgbClr val="777777"/>
                </a:solidFill>
              </a:rPr>
              <a:t>信令跟踪</a:t>
            </a:r>
          </a:p>
          <a:p>
            <a:pPr marL="771525" lvl="1" indent="-419100" eaLnBrk="1" hangingPunct="1">
              <a:buClr>
                <a:schemeClr val="tx1"/>
              </a:buClr>
              <a:buSzTx/>
              <a:buFont typeface="Wingdings" pitchFamily="2" charset="2"/>
              <a:buNone/>
              <a:defRPr/>
            </a:pPr>
            <a:endParaRPr lang="zh-CN" altLang="en-US" dirty="0" smtClean="0"/>
          </a:p>
          <a:p>
            <a:pPr marL="419100" indent="-419100" eaLnBrk="1" hangingPunct="1">
              <a:buClr>
                <a:schemeClr val="tx1"/>
              </a:buClr>
              <a:buSzTx/>
              <a:buFont typeface="Wingdings" pitchFamily="2" charset="2"/>
              <a:buNone/>
              <a:defRPr/>
            </a:pPr>
            <a:endParaRPr lang="zh-CN" altLang="en-US" dirty="0" smtClean="0"/>
          </a:p>
        </p:txBody>
      </p:sp>
      <p:pic>
        <p:nvPicPr>
          <p:cNvPr id="46085" name="Picture 19" descr="目录 copy"/>
          <p:cNvPicPr>
            <a:picLocks noChangeAspect="1" noChangeArrowheads="1"/>
          </p:cNvPicPr>
          <p:nvPr/>
        </p:nvPicPr>
        <p:blipFill>
          <a:blip r:embed="rId3" cstate="print"/>
          <a:srcRect/>
          <a:stretch>
            <a:fillRect/>
          </a:stretch>
        </p:blipFill>
        <p:spPr bwMode="auto">
          <a:xfrm>
            <a:off x="704850" y="468313"/>
            <a:ext cx="615950" cy="619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p:cNvSpPr>
          <p:nvPr>
            <p:ph type="title"/>
          </p:nvPr>
        </p:nvSpPr>
        <p:spPr/>
        <p:txBody>
          <a:bodyPr/>
          <a:lstStyle/>
          <a:p>
            <a:r>
              <a:rPr lang="en-US" altLang="zh-CN" dirty="0" smtClean="0"/>
              <a:t>Wireshark</a:t>
            </a:r>
            <a:r>
              <a:rPr lang="zh-CN" altLang="en-US" dirty="0" smtClean="0"/>
              <a:t>抓包与</a:t>
            </a:r>
            <a:r>
              <a:rPr lang="en-US" altLang="zh-CN" dirty="0" smtClean="0"/>
              <a:t>MAC/IP</a:t>
            </a:r>
            <a:r>
              <a:rPr lang="zh-CN" altLang="en-US" dirty="0" smtClean="0"/>
              <a:t>跟踪对比</a:t>
            </a:r>
          </a:p>
        </p:txBody>
      </p:sp>
      <p:graphicFrame>
        <p:nvGraphicFramePr>
          <p:cNvPr id="5" name="内容占位符 4"/>
          <p:cNvGraphicFramePr>
            <a:graphicFrameLocks noGrp="1"/>
          </p:cNvGraphicFramePr>
          <p:nvPr>
            <p:ph idx="1"/>
          </p:nvPr>
        </p:nvGraphicFramePr>
        <p:xfrm>
          <a:off x="641350" y="1503363"/>
          <a:ext cx="7731126" cy="4374232"/>
        </p:xfrm>
        <a:graphic>
          <a:graphicData uri="http://schemas.openxmlformats.org/drawingml/2006/table">
            <a:tbl>
              <a:tblPr firstRow="1" bandRow="1">
                <a:tableStyleId>{5C22544A-7EE6-4342-B048-85BDC9FD1C3A}</a:tableStyleId>
              </a:tblPr>
              <a:tblGrid>
                <a:gridCol w="1842418"/>
                <a:gridCol w="2592288"/>
                <a:gridCol w="3296420"/>
              </a:tblGrid>
              <a:tr h="468463">
                <a:tc>
                  <a:txBody>
                    <a:bodyPr/>
                    <a:lstStyle/>
                    <a:p>
                      <a:r>
                        <a:rPr lang="zh-CN" altLang="en-US" dirty="0" smtClean="0">
                          <a:solidFill>
                            <a:schemeClr val="tx1"/>
                          </a:solidFill>
                        </a:rPr>
                        <a:t>方法</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zh-CN" altLang="en-US" dirty="0" smtClean="0">
                          <a:solidFill>
                            <a:schemeClr val="tx1"/>
                          </a:solidFill>
                        </a:rPr>
                        <a:t>优点</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zh-CN" altLang="en-US" dirty="0" smtClean="0">
                          <a:solidFill>
                            <a:schemeClr val="tx1"/>
                          </a:solidFill>
                        </a:rPr>
                        <a:t>缺点</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r>
              <a:tr h="1619769">
                <a:tc>
                  <a:txBody>
                    <a:bodyPr/>
                    <a:lstStyle/>
                    <a:p>
                      <a:pPr algn="ctr"/>
                      <a:r>
                        <a:rPr lang="en-US" altLang="zh-CN" dirty="0" smtClean="0">
                          <a:solidFill>
                            <a:schemeClr val="tx1"/>
                          </a:solidFill>
                        </a:rPr>
                        <a:t>MAC</a:t>
                      </a:r>
                      <a:r>
                        <a:rPr lang="zh-CN" altLang="en-US" dirty="0" smtClean="0">
                          <a:solidFill>
                            <a:schemeClr val="tx1"/>
                          </a:solidFill>
                        </a:rPr>
                        <a:t>层抓包</a:t>
                      </a:r>
                      <a:endParaRPr lang="en-US" altLang="zh-CN" dirty="0" smtClean="0">
                        <a:solidFill>
                          <a:schemeClr val="tx1"/>
                        </a:solidFill>
                      </a:endParaRPr>
                    </a:p>
                    <a:p>
                      <a:pPr algn="ctr"/>
                      <a:r>
                        <a:rPr lang="en-US" altLang="zh-CN" dirty="0" smtClean="0">
                          <a:solidFill>
                            <a:schemeClr val="tx1"/>
                          </a:solidFill>
                        </a:rPr>
                        <a:t>IP</a:t>
                      </a:r>
                      <a:r>
                        <a:rPr lang="zh-CN" altLang="en-US" dirty="0" smtClean="0">
                          <a:solidFill>
                            <a:schemeClr val="tx1"/>
                          </a:solidFill>
                        </a:rPr>
                        <a:t>消息跟踪</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zh-CN" sz="1800" kern="1200" dirty="0" smtClean="0">
                          <a:solidFill>
                            <a:schemeClr val="dk1"/>
                          </a:solidFill>
                          <a:latin typeface="+mn-lt"/>
                          <a:ea typeface="+mn-ea"/>
                          <a:cs typeface="+mn-cs"/>
                        </a:rPr>
                        <a:t>无需上站即可实时跟踪各种基站消息，有助于问题的快速定位</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zh-CN" sz="1800" kern="1200" dirty="0" smtClean="0">
                          <a:solidFill>
                            <a:schemeClr val="dk1"/>
                          </a:solidFill>
                          <a:latin typeface="+mn-lt"/>
                          <a:ea typeface="+mn-ea"/>
                          <a:cs typeface="+mn-cs"/>
                        </a:rPr>
                        <a:t>由于所获取的消息是经过基站内部处理后上报的，因此面对复杂问题时无法排除基站原因。同时对于盲起失败问题无法予以定位</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07043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tx1"/>
                          </a:solidFill>
                        </a:rPr>
                        <a:t>端口镜像</a:t>
                      </a:r>
                      <a:r>
                        <a:rPr lang="en-US" altLang="zh-CN" dirty="0" smtClean="0">
                          <a:solidFill>
                            <a:schemeClr val="tx1"/>
                          </a:solidFill>
                        </a:rPr>
                        <a:t>Wireshark</a:t>
                      </a:r>
                      <a:r>
                        <a:rPr lang="zh-CN" altLang="en-US" dirty="0" smtClean="0">
                          <a:solidFill>
                            <a:schemeClr val="tx1"/>
                          </a:solidFill>
                        </a:rPr>
                        <a:t>抓包</a:t>
                      </a:r>
                      <a:endParaRPr lang="en-US" altLang="zh-CN" dirty="0" smtClean="0">
                        <a:solidFill>
                          <a:schemeClr val="tx1"/>
                        </a:solidFill>
                      </a:endParaRPr>
                    </a:p>
                    <a:p>
                      <a:pPr algn="ct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zh-CN" sz="1800" kern="1200" dirty="0" smtClean="0">
                          <a:solidFill>
                            <a:schemeClr val="dk1"/>
                          </a:solidFill>
                          <a:latin typeface="+mn-lt"/>
                          <a:ea typeface="+mn-ea"/>
                          <a:cs typeface="+mn-cs"/>
                        </a:rPr>
                        <a:t>所获报文入方向是对端发给基站的原始报文（未经基站处理），出方向是基站发给对端的原始报文（中间未经其它设备），据此可以有效判断基站是否存在问题</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zh-CN" sz="1800" kern="1200" dirty="0" smtClean="0">
                          <a:solidFill>
                            <a:schemeClr val="dk1"/>
                          </a:solidFill>
                          <a:latin typeface="+mn-lt"/>
                          <a:ea typeface="+mn-ea"/>
                          <a:cs typeface="+mn-cs"/>
                        </a:rPr>
                        <a:t>缺点在于需要上站抓包，</a:t>
                      </a:r>
                      <a:r>
                        <a:rPr lang="zh-CN" altLang="en-US" sz="1800" kern="1200" dirty="0" smtClean="0">
                          <a:solidFill>
                            <a:schemeClr val="dk1"/>
                          </a:solidFill>
                          <a:latin typeface="+mn-lt"/>
                          <a:ea typeface="+mn-ea"/>
                          <a:cs typeface="+mn-cs"/>
                        </a:rPr>
                        <a:t>基站侧</a:t>
                      </a:r>
                      <a:r>
                        <a:rPr lang="zh-CN" altLang="zh-CN" sz="1800" kern="1200" dirty="0" smtClean="0">
                          <a:solidFill>
                            <a:schemeClr val="dk1"/>
                          </a:solidFill>
                          <a:latin typeface="+mn-lt"/>
                          <a:ea typeface="+mn-ea"/>
                          <a:cs typeface="+mn-cs"/>
                        </a:rPr>
                        <a:t>无法远程操作。</a:t>
                      </a:r>
                      <a:endParaRPr lang="zh-CN" altLang="en-US" sz="18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56341" name="灯片编号占位符 3"/>
          <p:cNvSpPr>
            <a:spLocks noGrp="1"/>
          </p:cNvSpPr>
          <p:nvPr>
            <p:ph type="sldNum" sz="quarter" idx="10"/>
          </p:nvPr>
        </p:nvSpPr>
        <p:spPr>
          <a:noFill/>
        </p:spPr>
        <p:txBody>
          <a:bodyPr/>
          <a:lstStyle/>
          <a:p>
            <a:r>
              <a:rPr lang="en-US" altLang="zh-CN" smtClean="0"/>
              <a:t>Page</a:t>
            </a:r>
            <a:fld id="{85F7404A-170E-43C4-AEF4-40724EECEDA7}" type="slidenum">
              <a:rPr lang="en-US" altLang="zh-CN" smtClean="0"/>
              <a:pPr/>
              <a:t>35</a:t>
            </a:fld>
            <a:endParaRPr lang="en-US" altLang="zh-CN" smtClean="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8546" name="Picture 2"/>
          <p:cNvPicPr>
            <a:picLocks noChangeAspect="1" noChangeArrowheads="1"/>
          </p:cNvPicPr>
          <p:nvPr/>
        </p:nvPicPr>
        <p:blipFill>
          <a:blip r:embed="rId3" cstate="print"/>
          <a:srcRect/>
          <a:stretch>
            <a:fillRect/>
          </a:stretch>
        </p:blipFill>
        <p:spPr bwMode="auto">
          <a:xfrm>
            <a:off x="1275201" y="2681780"/>
            <a:ext cx="7154493" cy="2331653"/>
          </a:xfrm>
          <a:prstGeom prst="rect">
            <a:avLst/>
          </a:prstGeom>
          <a:noFill/>
          <a:ln w="9525">
            <a:noFill/>
            <a:miter lim="800000"/>
            <a:headEnd/>
            <a:tailEnd/>
          </a:ln>
        </p:spPr>
      </p:pic>
      <p:sp>
        <p:nvSpPr>
          <p:cNvPr id="37890" name="标题 1"/>
          <p:cNvSpPr>
            <a:spLocks noGrp="1"/>
          </p:cNvSpPr>
          <p:nvPr>
            <p:ph type="title"/>
          </p:nvPr>
        </p:nvSpPr>
        <p:spPr/>
        <p:txBody>
          <a:bodyPr/>
          <a:lstStyle/>
          <a:p>
            <a:r>
              <a:rPr lang="en-US" altLang="zh-CN" dirty="0" smtClean="0"/>
              <a:t>Wireshark</a:t>
            </a:r>
            <a:r>
              <a:rPr lang="zh-CN" altLang="en-US" dirty="0" smtClean="0"/>
              <a:t>抓包</a:t>
            </a:r>
          </a:p>
        </p:txBody>
      </p:sp>
      <p:sp>
        <p:nvSpPr>
          <p:cNvPr id="37891" name="内容占位符 2"/>
          <p:cNvSpPr>
            <a:spLocks noGrp="1"/>
          </p:cNvSpPr>
          <p:nvPr>
            <p:ph idx="1"/>
          </p:nvPr>
        </p:nvSpPr>
        <p:spPr/>
        <p:txBody>
          <a:bodyPr/>
          <a:lstStyle/>
          <a:p>
            <a:r>
              <a:rPr lang="zh-CN" altLang="en-US" dirty="0" smtClean="0"/>
              <a:t>在基站侧启动端口重定向</a:t>
            </a:r>
            <a:endParaRPr lang="en-US" altLang="zh-CN" dirty="0" smtClean="0"/>
          </a:p>
          <a:p>
            <a:pPr lvl="1"/>
            <a:r>
              <a:rPr lang="en-US" altLang="zh-CN" dirty="0" smtClean="0"/>
              <a:t>MML</a:t>
            </a:r>
            <a:r>
              <a:rPr lang="zh-CN" altLang="en-US" dirty="0" smtClean="0"/>
              <a:t>命令：</a:t>
            </a:r>
            <a:r>
              <a:rPr lang="en-US" altLang="zh-CN" dirty="0" smtClean="0"/>
              <a:t>STR PORTREDIRECT</a:t>
            </a:r>
            <a:endParaRPr lang="zh-CN" altLang="en-US" dirty="0" smtClean="0"/>
          </a:p>
        </p:txBody>
      </p:sp>
      <p:sp>
        <p:nvSpPr>
          <p:cNvPr id="37892" name="灯片编号占位符 3"/>
          <p:cNvSpPr>
            <a:spLocks noGrp="1"/>
          </p:cNvSpPr>
          <p:nvPr>
            <p:ph type="sldNum" sz="quarter" idx="10"/>
          </p:nvPr>
        </p:nvSpPr>
        <p:spPr>
          <a:noFill/>
        </p:spPr>
        <p:txBody>
          <a:bodyPr/>
          <a:lstStyle/>
          <a:p>
            <a:r>
              <a:rPr lang="en-US" altLang="zh-CN" smtClean="0"/>
              <a:t>Page</a:t>
            </a:r>
            <a:fld id="{9CBB1392-BC6B-4461-A195-A6E432C24354}" type="slidenum">
              <a:rPr lang="en-US" altLang="zh-CN" smtClean="0"/>
              <a:pPr/>
              <a:t>36</a:t>
            </a:fld>
            <a:endParaRPr lang="en-US" altLang="zh-CN" smtClean="0"/>
          </a:p>
        </p:txBody>
      </p:sp>
      <p:sp>
        <p:nvSpPr>
          <p:cNvPr id="37894" name="矩形 5"/>
          <p:cNvSpPr>
            <a:spLocks noChangeArrowheads="1"/>
          </p:cNvSpPr>
          <p:nvPr/>
        </p:nvSpPr>
        <p:spPr bwMode="auto">
          <a:xfrm>
            <a:off x="1698076" y="3899722"/>
            <a:ext cx="2684737" cy="325437"/>
          </a:xfrm>
          <a:prstGeom prst="rect">
            <a:avLst/>
          </a:prstGeom>
          <a:noFill/>
          <a:ln w="19050" algn="ctr">
            <a:solidFill>
              <a:srgbClr val="C00000"/>
            </a:solidFill>
            <a:prstDash val="dash"/>
            <a:round/>
            <a:headEnd/>
            <a:tailEnd/>
          </a:ln>
        </p:spPr>
        <p:txBody>
          <a:bodyPr/>
          <a:lstStyle/>
          <a:p>
            <a:endParaRPr lang="zh-CN" altLang="en-US"/>
          </a:p>
        </p:txBody>
      </p:sp>
      <p:sp>
        <p:nvSpPr>
          <p:cNvPr id="37895" name="矩形 6"/>
          <p:cNvSpPr>
            <a:spLocks noChangeArrowheads="1"/>
          </p:cNvSpPr>
          <p:nvPr/>
        </p:nvSpPr>
        <p:spPr bwMode="auto">
          <a:xfrm>
            <a:off x="5617997" y="3947019"/>
            <a:ext cx="2832319" cy="309671"/>
          </a:xfrm>
          <a:prstGeom prst="rect">
            <a:avLst/>
          </a:prstGeom>
          <a:noFill/>
          <a:ln w="19050" algn="ctr">
            <a:solidFill>
              <a:srgbClr val="C00000"/>
            </a:solidFill>
            <a:prstDash val="dash"/>
            <a:round/>
            <a:headEnd/>
            <a:tailEnd/>
          </a:ln>
        </p:spPr>
        <p:txBody>
          <a:bodyPr/>
          <a:lstStyle/>
          <a:p>
            <a:endParaRPr lang="zh-CN" altLang="en-US"/>
          </a:p>
        </p:txBody>
      </p:sp>
      <p:sp>
        <p:nvSpPr>
          <p:cNvPr id="37896" name="矩形 7"/>
          <p:cNvSpPr>
            <a:spLocks noChangeArrowheads="1"/>
          </p:cNvSpPr>
          <p:nvPr/>
        </p:nvSpPr>
        <p:spPr bwMode="auto">
          <a:xfrm>
            <a:off x="5707117" y="4338912"/>
            <a:ext cx="2774512" cy="296150"/>
          </a:xfrm>
          <a:prstGeom prst="rect">
            <a:avLst/>
          </a:prstGeom>
          <a:noFill/>
          <a:ln w="19050" algn="ctr">
            <a:solidFill>
              <a:srgbClr val="C00000"/>
            </a:solidFill>
            <a:prstDash val="dash"/>
            <a:round/>
            <a:headEnd/>
            <a:tailEnd/>
          </a:ln>
        </p:spPr>
        <p:txBody>
          <a:bodyPr/>
          <a:lstStyle/>
          <a:p>
            <a:endParaRPr lang="zh-CN" altLang="en-US"/>
          </a:p>
        </p:txBody>
      </p:sp>
      <p:sp>
        <p:nvSpPr>
          <p:cNvPr id="37897" name="矩形 8"/>
          <p:cNvSpPr>
            <a:spLocks noChangeArrowheads="1"/>
          </p:cNvSpPr>
          <p:nvPr/>
        </p:nvSpPr>
        <p:spPr bwMode="auto">
          <a:xfrm>
            <a:off x="652463" y="5229225"/>
            <a:ext cx="1543050" cy="576263"/>
          </a:xfrm>
          <a:prstGeom prst="rect">
            <a:avLst/>
          </a:prstGeom>
          <a:noFill/>
          <a:ln w="9525" algn="ctr">
            <a:noFill/>
            <a:round/>
            <a:headEnd/>
            <a:tailEnd/>
          </a:ln>
        </p:spPr>
        <p:txBody>
          <a:bodyPr/>
          <a:lstStyle/>
          <a:p>
            <a:r>
              <a:rPr lang="zh-CN" altLang="en-US"/>
              <a:t>业务端口号</a:t>
            </a:r>
          </a:p>
        </p:txBody>
      </p:sp>
      <p:sp>
        <p:nvSpPr>
          <p:cNvPr id="37898" name="矩形 9"/>
          <p:cNvSpPr>
            <a:spLocks noChangeArrowheads="1"/>
          </p:cNvSpPr>
          <p:nvPr/>
        </p:nvSpPr>
        <p:spPr bwMode="auto">
          <a:xfrm>
            <a:off x="3563938" y="5094288"/>
            <a:ext cx="1543050" cy="574675"/>
          </a:xfrm>
          <a:prstGeom prst="rect">
            <a:avLst/>
          </a:prstGeom>
          <a:noFill/>
          <a:ln w="9525" algn="ctr">
            <a:noFill/>
            <a:round/>
            <a:headEnd/>
            <a:tailEnd/>
          </a:ln>
        </p:spPr>
        <p:txBody>
          <a:bodyPr/>
          <a:lstStyle/>
          <a:p>
            <a:r>
              <a:rPr lang="zh-CN" altLang="en-US"/>
              <a:t>抓包端口号</a:t>
            </a:r>
          </a:p>
        </p:txBody>
      </p:sp>
      <p:sp>
        <p:nvSpPr>
          <p:cNvPr id="37899" name="矩形 10"/>
          <p:cNvSpPr>
            <a:spLocks noChangeArrowheads="1"/>
          </p:cNvSpPr>
          <p:nvPr/>
        </p:nvSpPr>
        <p:spPr bwMode="auto">
          <a:xfrm>
            <a:off x="5508625" y="5094288"/>
            <a:ext cx="1958975" cy="574675"/>
          </a:xfrm>
          <a:prstGeom prst="rect">
            <a:avLst/>
          </a:prstGeom>
          <a:noFill/>
          <a:ln w="9525" algn="ctr">
            <a:noFill/>
            <a:round/>
            <a:headEnd/>
            <a:tailEnd/>
          </a:ln>
        </p:spPr>
        <p:txBody>
          <a:bodyPr/>
          <a:lstStyle/>
          <a:p>
            <a:r>
              <a:rPr lang="zh-CN" altLang="en-US" dirty="0"/>
              <a:t>重定向时间，默认是</a:t>
            </a:r>
            <a:r>
              <a:rPr lang="en-US" altLang="zh-CN" dirty="0"/>
              <a:t>60</a:t>
            </a:r>
            <a:r>
              <a:rPr lang="zh-CN" altLang="en-US" dirty="0"/>
              <a:t>秒</a:t>
            </a:r>
          </a:p>
        </p:txBody>
      </p:sp>
      <p:cxnSp>
        <p:nvCxnSpPr>
          <p:cNvPr id="37900" name="直接箭头连接符 12"/>
          <p:cNvCxnSpPr>
            <a:cxnSpLocks noChangeShapeType="1"/>
            <a:endCxn id="37897" idx="0"/>
          </p:cNvCxnSpPr>
          <p:nvPr/>
        </p:nvCxnSpPr>
        <p:spPr bwMode="auto">
          <a:xfrm flipH="1">
            <a:off x="1423988" y="4225159"/>
            <a:ext cx="1098495" cy="1004066"/>
          </a:xfrm>
          <a:prstGeom prst="straightConnector1">
            <a:avLst/>
          </a:prstGeom>
          <a:noFill/>
          <a:ln w="9525" algn="ctr">
            <a:solidFill>
              <a:schemeClr val="tx1"/>
            </a:solidFill>
            <a:round/>
            <a:headEnd/>
            <a:tailEnd type="arrow" w="med" len="med"/>
          </a:ln>
        </p:spPr>
      </p:cxnSp>
      <p:cxnSp>
        <p:nvCxnSpPr>
          <p:cNvPr id="37901" name="直接箭头连接符 14"/>
          <p:cNvCxnSpPr>
            <a:cxnSpLocks noChangeShapeType="1"/>
            <a:stCxn id="37895" idx="1"/>
            <a:endCxn id="37898" idx="0"/>
          </p:cNvCxnSpPr>
          <p:nvPr/>
        </p:nvCxnSpPr>
        <p:spPr bwMode="auto">
          <a:xfrm flipH="1">
            <a:off x="4335463" y="4101855"/>
            <a:ext cx="1282534" cy="992433"/>
          </a:xfrm>
          <a:prstGeom prst="straightConnector1">
            <a:avLst/>
          </a:prstGeom>
          <a:noFill/>
          <a:ln w="9525" algn="ctr">
            <a:solidFill>
              <a:schemeClr val="tx1"/>
            </a:solidFill>
            <a:round/>
            <a:headEnd/>
            <a:tailEnd type="arrow" w="med" len="med"/>
          </a:ln>
        </p:spPr>
      </p:cxnSp>
      <p:cxnSp>
        <p:nvCxnSpPr>
          <p:cNvPr id="37902" name="直接箭头连接符 18"/>
          <p:cNvCxnSpPr>
            <a:cxnSpLocks noChangeShapeType="1"/>
            <a:stCxn id="37896" idx="2"/>
          </p:cNvCxnSpPr>
          <p:nvPr/>
        </p:nvCxnSpPr>
        <p:spPr bwMode="auto">
          <a:xfrm flipH="1">
            <a:off x="6621517" y="4635062"/>
            <a:ext cx="472856" cy="488731"/>
          </a:xfrm>
          <a:prstGeom prst="straightConnector1">
            <a:avLst/>
          </a:prstGeom>
          <a:noFill/>
          <a:ln w="9525" algn="ctr">
            <a:solidFill>
              <a:schemeClr val="tx1"/>
            </a:solidFill>
            <a:round/>
            <a:headEnd/>
            <a:tailEnd type="arrow" w="med" len="med"/>
          </a:ln>
        </p:spPr>
      </p:cxn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p:txBody>
          <a:bodyPr/>
          <a:lstStyle/>
          <a:p>
            <a:r>
              <a:rPr lang="en-US" altLang="zh-CN" dirty="0" smtClean="0"/>
              <a:t>Wireshark</a:t>
            </a:r>
            <a:r>
              <a:rPr lang="zh-CN" altLang="en-US" dirty="0" smtClean="0"/>
              <a:t>抓包</a:t>
            </a:r>
            <a:r>
              <a:rPr lang="en-US" altLang="zh-CN" dirty="0" smtClean="0"/>
              <a:t>(</a:t>
            </a:r>
            <a:r>
              <a:rPr lang="zh-CN" altLang="en-US" dirty="0" smtClean="0"/>
              <a:t>续</a:t>
            </a:r>
            <a:r>
              <a:rPr lang="en-US" altLang="zh-CN" dirty="0" smtClean="0"/>
              <a:t>)</a:t>
            </a:r>
            <a:endParaRPr lang="zh-CN" altLang="en-US" dirty="0" smtClean="0"/>
          </a:p>
        </p:txBody>
      </p:sp>
      <p:sp>
        <p:nvSpPr>
          <p:cNvPr id="38915" name="内容占位符 2"/>
          <p:cNvSpPr>
            <a:spLocks noGrp="1"/>
          </p:cNvSpPr>
          <p:nvPr>
            <p:ph idx="1"/>
          </p:nvPr>
        </p:nvSpPr>
        <p:spPr/>
        <p:txBody>
          <a:bodyPr/>
          <a:lstStyle/>
          <a:p>
            <a:r>
              <a:rPr lang="zh-CN" altLang="en-US" dirty="0" smtClean="0"/>
              <a:t>将</a:t>
            </a:r>
            <a:r>
              <a:rPr lang="en-US" altLang="zh-CN" dirty="0" smtClean="0"/>
              <a:t>PC</a:t>
            </a:r>
            <a:r>
              <a:rPr lang="zh-CN" altLang="en-US" dirty="0" smtClean="0"/>
              <a:t>机网卡连接至</a:t>
            </a:r>
            <a:r>
              <a:rPr lang="en-US" altLang="zh-CN" dirty="0" smtClean="0"/>
              <a:t>UMPT</a:t>
            </a:r>
            <a:r>
              <a:rPr lang="zh-CN" altLang="en-US" dirty="0" smtClean="0"/>
              <a:t>单板的目的端口号</a:t>
            </a:r>
            <a:r>
              <a:rPr lang="en-US" altLang="zh-CN" dirty="0" smtClean="0"/>
              <a:t>0</a:t>
            </a:r>
            <a:r>
              <a:rPr lang="zh-CN" altLang="en-US" dirty="0" smtClean="0"/>
              <a:t>，启动</a:t>
            </a:r>
            <a:r>
              <a:rPr lang="en-US" altLang="zh-CN" dirty="0" smtClean="0"/>
              <a:t>Wireshark</a:t>
            </a:r>
            <a:r>
              <a:rPr lang="zh-CN" altLang="en-US" dirty="0" smtClean="0"/>
              <a:t>工具进行抓包</a:t>
            </a:r>
          </a:p>
        </p:txBody>
      </p:sp>
      <p:sp>
        <p:nvSpPr>
          <p:cNvPr id="38916" name="灯片编号占位符 3"/>
          <p:cNvSpPr>
            <a:spLocks noGrp="1"/>
          </p:cNvSpPr>
          <p:nvPr>
            <p:ph type="sldNum" sz="quarter" idx="10"/>
          </p:nvPr>
        </p:nvSpPr>
        <p:spPr>
          <a:noFill/>
        </p:spPr>
        <p:txBody>
          <a:bodyPr/>
          <a:lstStyle/>
          <a:p>
            <a:r>
              <a:rPr lang="en-US" altLang="zh-CN" smtClean="0"/>
              <a:t>Page</a:t>
            </a:r>
            <a:fld id="{0A9DA853-9B2F-4238-BE9F-0D9CEC152A9E}" type="slidenum">
              <a:rPr lang="en-US" altLang="zh-CN" smtClean="0"/>
              <a:pPr/>
              <a:t>37</a:t>
            </a:fld>
            <a:endParaRPr lang="en-US" altLang="zh-CN" smtClean="0"/>
          </a:p>
        </p:txBody>
      </p:sp>
      <p:pic>
        <p:nvPicPr>
          <p:cNvPr id="38917" name="Picture 2"/>
          <p:cNvPicPr>
            <a:picLocks noChangeAspect="1" noChangeArrowheads="1"/>
          </p:cNvPicPr>
          <p:nvPr/>
        </p:nvPicPr>
        <p:blipFill>
          <a:blip r:embed="rId3" cstate="print"/>
          <a:srcRect/>
          <a:stretch>
            <a:fillRect/>
          </a:stretch>
        </p:blipFill>
        <p:spPr bwMode="auto">
          <a:xfrm>
            <a:off x="641350" y="2492375"/>
            <a:ext cx="5029200" cy="2381250"/>
          </a:xfrm>
          <a:prstGeom prst="rect">
            <a:avLst/>
          </a:prstGeom>
          <a:noFill/>
          <a:ln w="9525" algn="ctr">
            <a:solidFill>
              <a:schemeClr val="tx1"/>
            </a:solidFill>
            <a:miter lim="800000"/>
            <a:headEnd/>
            <a:tailEnd/>
          </a:ln>
        </p:spPr>
      </p:pic>
      <p:pic>
        <p:nvPicPr>
          <p:cNvPr id="38918" name="Picture 3"/>
          <p:cNvPicPr>
            <a:picLocks noChangeAspect="1" noChangeArrowheads="1"/>
          </p:cNvPicPr>
          <p:nvPr/>
        </p:nvPicPr>
        <p:blipFill>
          <a:blip r:embed="rId4" cstate="print"/>
          <a:srcRect/>
          <a:stretch>
            <a:fillRect/>
          </a:stretch>
        </p:blipFill>
        <p:spPr bwMode="auto">
          <a:xfrm>
            <a:off x="2943225" y="4365625"/>
            <a:ext cx="5972175" cy="1485900"/>
          </a:xfrm>
          <a:prstGeom prst="rect">
            <a:avLst/>
          </a:prstGeom>
          <a:noFill/>
          <a:ln w="9525" algn="ctr">
            <a:solidFill>
              <a:schemeClr val="tx1"/>
            </a:solidFill>
            <a:miter lim="800000"/>
            <a:headEnd/>
            <a:tailEnd/>
          </a:ln>
        </p:spPr>
      </p:pic>
      <p:sp>
        <p:nvSpPr>
          <p:cNvPr id="38919" name="矩形 6"/>
          <p:cNvSpPr>
            <a:spLocks noChangeArrowheads="1"/>
          </p:cNvSpPr>
          <p:nvPr/>
        </p:nvSpPr>
        <p:spPr bwMode="auto">
          <a:xfrm>
            <a:off x="1908175" y="2924175"/>
            <a:ext cx="1871663" cy="217488"/>
          </a:xfrm>
          <a:prstGeom prst="rect">
            <a:avLst/>
          </a:prstGeom>
          <a:noFill/>
          <a:ln w="19050" algn="ctr">
            <a:solidFill>
              <a:srgbClr val="C00000"/>
            </a:solidFill>
            <a:prstDash val="dash"/>
            <a:round/>
            <a:headEnd/>
            <a:tailEnd/>
          </a:ln>
        </p:spPr>
        <p:txBody>
          <a:bodyPr/>
          <a:lstStyle/>
          <a:p>
            <a:endParaRPr lang="zh-CN" altLang="en-US"/>
          </a:p>
        </p:txBody>
      </p:sp>
      <p:cxnSp>
        <p:nvCxnSpPr>
          <p:cNvPr id="38920" name="直接箭头连接符 8"/>
          <p:cNvCxnSpPr>
            <a:cxnSpLocks noChangeShapeType="1"/>
            <a:stCxn id="38919" idx="2"/>
          </p:cNvCxnSpPr>
          <p:nvPr/>
        </p:nvCxnSpPr>
        <p:spPr bwMode="auto">
          <a:xfrm>
            <a:off x="2843213" y="3141663"/>
            <a:ext cx="2233612" cy="1439862"/>
          </a:xfrm>
          <a:prstGeom prst="straightConnector1">
            <a:avLst/>
          </a:prstGeom>
          <a:noFill/>
          <a:ln w="9525" algn="ctr">
            <a:solidFill>
              <a:schemeClr val="tx1"/>
            </a:solidFill>
            <a:round/>
            <a:headEnd/>
            <a:tailEnd type="arrow" w="med" len="med"/>
          </a:ln>
        </p:spPr>
      </p:cxnSp>
      <p:sp>
        <p:nvSpPr>
          <p:cNvPr id="38921" name="矩形 9"/>
          <p:cNvSpPr>
            <a:spLocks noChangeArrowheads="1"/>
          </p:cNvSpPr>
          <p:nvPr/>
        </p:nvSpPr>
        <p:spPr bwMode="auto">
          <a:xfrm>
            <a:off x="2943225" y="5013325"/>
            <a:ext cx="3357563" cy="287338"/>
          </a:xfrm>
          <a:prstGeom prst="rect">
            <a:avLst/>
          </a:prstGeom>
          <a:noFill/>
          <a:ln w="19050" algn="ctr">
            <a:solidFill>
              <a:srgbClr val="C00000"/>
            </a:solidFill>
            <a:prstDash val="dash"/>
            <a:round/>
            <a:headEnd/>
            <a:tailEnd/>
          </a:ln>
        </p:spPr>
        <p:txBody>
          <a:bodyPr/>
          <a:lstStyle/>
          <a:p>
            <a:endParaRPr lang="zh-CN" altLang="en-US"/>
          </a:p>
        </p:txBody>
      </p:sp>
      <p:sp>
        <p:nvSpPr>
          <p:cNvPr id="38922" name="矩形 10"/>
          <p:cNvSpPr>
            <a:spLocks noChangeArrowheads="1"/>
          </p:cNvSpPr>
          <p:nvPr/>
        </p:nvSpPr>
        <p:spPr bwMode="auto">
          <a:xfrm>
            <a:off x="7308850" y="5013325"/>
            <a:ext cx="306388" cy="287338"/>
          </a:xfrm>
          <a:prstGeom prst="rect">
            <a:avLst/>
          </a:prstGeom>
          <a:noFill/>
          <a:ln w="19050" algn="ctr">
            <a:solidFill>
              <a:srgbClr val="C00000"/>
            </a:solidFill>
            <a:prstDash val="dash"/>
            <a:round/>
            <a:headEnd/>
            <a:tailEnd/>
          </a:ln>
        </p:spPr>
        <p:txBody>
          <a:bodyPr/>
          <a:lstStyle/>
          <a:p>
            <a:endParaRPr lang="zh-CN" altLang="en-US"/>
          </a:p>
        </p:txBody>
      </p:sp>
      <p:sp>
        <p:nvSpPr>
          <p:cNvPr id="38923" name="矩形 11"/>
          <p:cNvSpPr>
            <a:spLocks noChangeArrowheads="1"/>
          </p:cNvSpPr>
          <p:nvPr/>
        </p:nvSpPr>
        <p:spPr bwMode="auto">
          <a:xfrm>
            <a:off x="652463" y="5589588"/>
            <a:ext cx="1543050" cy="576262"/>
          </a:xfrm>
          <a:prstGeom prst="rect">
            <a:avLst/>
          </a:prstGeom>
          <a:noFill/>
          <a:ln w="9525" algn="ctr">
            <a:noFill/>
            <a:round/>
            <a:headEnd/>
            <a:tailEnd/>
          </a:ln>
        </p:spPr>
        <p:txBody>
          <a:bodyPr/>
          <a:lstStyle/>
          <a:p>
            <a:r>
              <a:rPr lang="zh-CN" altLang="en-US"/>
              <a:t>连接</a:t>
            </a:r>
            <a:r>
              <a:rPr lang="en-US" altLang="zh-CN"/>
              <a:t>UMPT</a:t>
            </a:r>
            <a:r>
              <a:rPr lang="zh-CN" altLang="en-US"/>
              <a:t>的网卡</a:t>
            </a:r>
          </a:p>
        </p:txBody>
      </p:sp>
      <p:cxnSp>
        <p:nvCxnSpPr>
          <p:cNvPr id="38924" name="直接箭头连接符 13"/>
          <p:cNvCxnSpPr>
            <a:cxnSpLocks noChangeShapeType="1"/>
            <a:stCxn id="38921" idx="1"/>
          </p:cNvCxnSpPr>
          <p:nvPr/>
        </p:nvCxnSpPr>
        <p:spPr bwMode="auto">
          <a:xfrm flipH="1">
            <a:off x="1908175" y="5157788"/>
            <a:ext cx="1035050" cy="414337"/>
          </a:xfrm>
          <a:prstGeom prst="straightConnector1">
            <a:avLst/>
          </a:prstGeom>
          <a:noFill/>
          <a:ln w="9525" algn="ctr">
            <a:solidFill>
              <a:schemeClr val="tx1"/>
            </a:solidFill>
            <a:round/>
            <a:headEnd/>
            <a:tailEnd type="arrow" w="med" len="med"/>
          </a:ln>
        </p:spPr>
      </p:cxnSp>
      <p:sp>
        <p:nvSpPr>
          <p:cNvPr id="38925" name="矩形 14"/>
          <p:cNvSpPr>
            <a:spLocks noChangeArrowheads="1"/>
          </p:cNvSpPr>
          <p:nvPr/>
        </p:nvSpPr>
        <p:spPr bwMode="auto">
          <a:xfrm>
            <a:off x="6745288" y="3573463"/>
            <a:ext cx="1739900" cy="287337"/>
          </a:xfrm>
          <a:prstGeom prst="rect">
            <a:avLst/>
          </a:prstGeom>
          <a:noFill/>
          <a:ln w="9525" algn="ctr">
            <a:noFill/>
            <a:round/>
            <a:headEnd/>
            <a:tailEnd/>
          </a:ln>
        </p:spPr>
        <p:txBody>
          <a:bodyPr/>
          <a:lstStyle/>
          <a:p>
            <a:r>
              <a:rPr lang="zh-CN" altLang="en-US"/>
              <a:t>启动抓包按钮</a:t>
            </a:r>
          </a:p>
        </p:txBody>
      </p:sp>
      <p:cxnSp>
        <p:nvCxnSpPr>
          <p:cNvPr id="38926" name="直接箭头连接符 16"/>
          <p:cNvCxnSpPr>
            <a:cxnSpLocks noChangeShapeType="1"/>
            <a:stCxn id="38922" idx="0"/>
            <a:endCxn id="38925" idx="2"/>
          </p:cNvCxnSpPr>
          <p:nvPr/>
        </p:nvCxnSpPr>
        <p:spPr bwMode="auto">
          <a:xfrm flipV="1">
            <a:off x="7461250" y="3860800"/>
            <a:ext cx="153988" cy="1152525"/>
          </a:xfrm>
          <a:prstGeom prst="straightConnector1">
            <a:avLst/>
          </a:prstGeom>
          <a:noFill/>
          <a:ln w="9525" algn="ctr">
            <a:solidFill>
              <a:schemeClr val="tx1"/>
            </a:solidFill>
            <a:round/>
            <a:headEnd/>
            <a:tailEnd type="arrow" w="med" len="med"/>
          </a:ln>
        </p:spPr>
      </p:cxn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p:txBody>
          <a:bodyPr/>
          <a:lstStyle/>
          <a:p>
            <a:r>
              <a:rPr lang="en-US" altLang="zh-CN" dirty="0" smtClean="0"/>
              <a:t>Wireshark</a:t>
            </a:r>
            <a:r>
              <a:rPr lang="zh-CN" altLang="en-US" dirty="0" smtClean="0"/>
              <a:t>抓包</a:t>
            </a:r>
            <a:r>
              <a:rPr lang="en-US" altLang="zh-CN" dirty="0" smtClean="0"/>
              <a:t>(</a:t>
            </a:r>
            <a:r>
              <a:rPr lang="zh-CN" altLang="en-US" dirty="0" smtClean="0"/>
              <a:t>续</a:t>
            </a:r>
            <a:r>
              <a:rPr lang="en-US" altLang="zh-CN" dirty="0" smtClean="0"/>
              <a:t>)</a:t>
            </a:r>
            <a:endParaRPr lang="zh-CN" altLang="en-US" dirty="0" smtClean="0"/>
          </a:p>
        </p:txBody>
      </p:sp>
      <p:sp>
        <p:nvSpPr>
          <p:cNvPr id="39939" name="灯片编号占位符 3"/>
          <p:cNvSpPr>
            <a:spLocks noGrp="1"/>
          </p:cNvSpPr>
          <p:nvPr>
            <p:ph type="sldNum" sz="quarter" idx="10"/>
          </p:nvPr>
        </p:nvSpPr>
        <p:spPr>
          <a:noFill/>
        </p:spPr>
        <p:txBody>
          <a:bodyPr/>
          <a:lstStyle/>
          <a:p>
            <a:r>
              <a:rPr lang="en-US" altLang="zh-CN" smtClean="0"/>
              <a:t>Page</a:t>
            </a:r>
            <a:fld id="{2C59D900-226B-40A4-8ED3-6D183A9A3D36}" type="slidenum">
              <a:rPr lang="en-US" altLang="zh-CN" smtClean="0"/>
              <a:pPr/>
              <a:t>38</a:t>
            </a:fld>
            <a:endParaRPr lang="en-US" altLang="zh-CN" smtClean="0"/>
          </a:p>
        </p:txBody>
      </p:sp>
      <p:pic>
        <p:nvPicPr>
          <p:cNvPr id="39940" name="Picture 2"/>
          <p:cNvPicPr>
            <a:picLocks noChangeAspect="1" noChangeArrowheads="1"/>
          </p:cNvPicPr>
          <p:nvPr/>
        </p:nvPicPr>
        <p:blipFill>
          <a:blip r:embed="rId3" cstate="print"/>
          <a:srcRect r="14920" b="5623"/>
          <a:stretch>
            <a:fillRect/>
          </a:stretch>
        </p:blipFill>
        <p:spPr bwMode="auto">
          <a:xfrm>
            <a:off x="757238" y="1628775"/>
            <a:ext cx="7800975" cy="4248150"/>
          </a:xfrm>
          <a:prstGeom prst="rect">
            <a:avLst/>
          </a:prstGeom>
          <a:noFill/>
          <a:ln w="9525" algn="ctr">
            <a:solidFill>
              <a:schemeClr val="tx1"/>
            </a:solidFill>
            <a:miter lim="800000"/>
            <a:headEnd/>
            <a:tailEnd/>
          </a:ln>
        </p:spPr>
      </p:pic>
      <p:sp>
        <p:nvSpPr>
          <p:cNvPr id="39941" name="矩形 5"/>
          <p:cNvSpPr>
            <a:spLocks noChangeArrowheads="1"/>
          </p:cNvSpPr>
          <p:nvPr/>
        </p:nvSpPr>
        <p:spPr bwMode="auto">
          <a:xfrm>
            <a:off x="757238" y="2565400"/>
            <a:ext cx="5614987" cy="719138"/>
          </a:xfrm>
          <a:prstGeom prst="rect">
            <a:avLst/>
          </a:prstGeom>
          <a:noFill/>
          <a:ln w="19050" algn="ctr">
            <a:solidFill>
              <a:srgbClr val="C00000"/>
            </a:solidFill>
            <a:prstDash val="dash"/>
            <a:round/>
            <a:headEnd/>
            <a:tailEnd/>
          </a:ln>
        </p:spPr>
        <p:txBody>
          <a:bodyPr/>
          <a:lstStyle/>
          <a:p>
            <a:endParaRPr lang="zh-CN" altLang="en-US"/>
          </a:p>
        </p:txBody>
      </p:sp>
      <p:sp>
        <p:nvSpPr>
          <p:cNvPr id="39942" name="矩形 6"/>
          <p:cNvSpPr>
            <a:spLocks noChangeArrowheads="1"/>
          </p:cNvSpPr>
          <p:nvPr/>
        </p:nvSpPr>
        <p:spPr bwMode="auto">
          <a:xfrm>
            <a:off x="755650" y="3284538"/>
            <a:ext cx="5614988" cy="152400"/>
          </a:xfrm>
          <a:prstGeom prst="rect">
            <a:avLst/>
          </a:prstGeom>
          <a:noFill/>
          <a:ln w="19050" algn="ctr">
            <a:solidFill>
              <a:srgbClr val="C00000"/>
            </a:solidFill>
            <a:prstDash val="dash"/>
            <a:round/>
            <a:headEnd/>
            <a:tailEnd/>
          </a:ln>
        </p:spPr>
        <p:txBody>
          <a:bodyPr/>
          <a:lstStyle/>
          <a:p>
            <a:endParaRPr lang="zh-CN" altLang="en-US"/>
          </a:p>
        </p:txBody>
      </p:sp>
      <p:sp>
        <p:nvSpPr>
          <p:cNvPr id="39943" name="矩形 7"/>
          <p:cNvSpPr>
            <a:spLocks noChangeArrowheads="1"/>
          </p:cNvSpPr>
          <p:nvPr/>
        </p:nvSpPr>
        <p:spPr bwMode="auto">
          <a:xfrm>
            <a:off x="5183188" y="1227138"/>
            <a:ext cx="2374900" cy="401637"/>
          </a:xfrm>
          <a:prstGeom prst="rect">
            <a:avLst/>
          </a:prstGeom>
          <a:noFill/>
          <a:ln w="9525" algn="ctr">
            <a:noFill/>
            <a:round/>
            <a:headEnd/>
            <a:tailEnd/>
          </a:ln>
        </p:spPr>
        <p:txBody>
          <a:bodyPr/>
          <a:lstStyle/>
          <a:p>
            <a:r>
              <a:rPr lang="zh-CN" altLang="en-US"/>
              <a:t>来自端口</a:t>
            </a:r>
            <a:r>
              <a:rPr lang="en-US" altLang="zh-CN"/>
              <a:t>1</a:t>
            </a:r>
            <a:r>
              <a:rPr lang="zh-CN" altLang="en-US"/>
              <a:t>的镜像报文</a:t>
            </a:r>
          </a:p>
        </p:txBody>
      </p:sp>
      <p:sp>
        <p:nvSpPr>
          <p:cNvPr id="39944" name="矩形 8"/>
          <p:cNvSpPr>
            <a:spLocks noChangeArrowheads="1"/>
          </p:cNvSpPr>
          <p:nvPr/>
        </p:nvSpPr>
        <p:spPr bwMode="auto">
          <a:xfrm>
            <a:off x="6607175" y="2090738"/>
            <a:ext cx="2016125" cy="401637"/>
          </a:xfrm>
          <a:prstGeom prst="rect">
            <a:avLst/>
          </a:prstGeom>
          <a:noFill/>
          <a:ln w="9525" algn="ctr">
            <a:noFill/>
            <a:round/>
            <a:headEnd/>
            <a:tailEnd/>
          </a:ln>
        </p:spPr>
        <p:txBody>
          <a:bodyPr/>
          <a:lstStyle/>
          <a:p>
            <a:r>
              <a:rPr lang="zh-CN" altLang="en-US" dirty="0"/>
              <a:t>来自端口</a:t>
            </a:r>
            <a:r>
              <a:rPr lang="en-US" altLang="zh-CN" dirty="0"/>
              <a:t>0</a:t>
            </a:r>
            <a:r>
              <a:rPr lang="zh-CN" altLang="en-US" dirty="0"/>
              <a:t>的报文</a:t>
            </a:r>
          </a:p>
        </p:txBody>
      </p:sp>
      <p:cxnSp>
        <p:nvCxnSpPr>
          <p:cNvPr id="39945" name="直接箭头连接符 10"/>
          <p:cNvCxnSpPr>
            <a:cxnSpLocks noChangeShapeType="1"/>
            <a:stCxn id="39941" idx="0"/>
          </p:cNvCxnSpPr>
          <p:nvPr/>
        </p:nvCxnSpPr>
        <p:spPr bwMode="auto">
          <a:xfrm flipV="1">
            <a:off x="3563938" y="1484313"/>
            <a:ext cx="2532062" cy="1081087"/>
          </a:xfrm>
          <a:prstGeom prst="straightConnector1">
            <a:avLst/>
          </a:prstGeom>
          <a:noFill/>
          <a:ln w="9525" algn="ctr">
            <a:solidFill>
              <a:schemeClr val="tx1"/>
            </a:solidFill>
            <a:round/>
            <a:headEnd/>
            <a:tailEnd type="arrow" w="med" len="med"/>
          </a:ln>
        </p:spPr>
      </p:cxnSp>
      <p:cxnSp>
        <p:nvCxnSpPr>
          <p:cNvPr id="39946" name="直接箭头连接符 15"/>
          <p:cNvCxnSpPr>
            <a:cxnSpLocks noChangeShapeType="1"/>
          </p:cNvCxnSpPr>
          <p:nvPr/>
        </p:nvCxnSpPr>
        <p:spPr bwMode="auto">
          <a:xfrm flipV="1">
            <a:off x="6372225" y="2390775"/>
            <a:ext cx="1243013" cy="1046163"/>
          </a:xfrm>
          <a:prstGeom prst="straightConnector1">
            <a:avLst/>
          </a:prstGeom>
          <a:noFill/>
          <a:ln w="9525" algn="ctr">
            <a:solidFill>
              <a:schemeClr val="tx1"/>
            </a:solidFill>
            <a:round/>
            <a:headEnd/>
            <a:tailEnd type="arrow" w="med" len="med"/>
          </a:ln>
        </p:spPr>
      </p:cxnSp>
      <p:sp>
        <p:nvSpPr>
          <p:cNvPr id="39947" name="矩形 16"/>
          <p:cNvSpPr>
            <a:spLocks noChangeArrowheads="1"/>
          </p:cNvSpPr>
          <p:nvPr/>
        </p:nvSpPr>
        <p:spPr bwMode="auto">
          <a:xfrm>
            <a:off x="757238" y="3860800"/>
            <a:ext cx="6623050" cy="1584325"/>
          </a:xfrm>
          <a:prstGeom prst="rect">
            <a:avLst/>
          </a:prstGeom>
          <a:noFill/>
          <a:ln w="19050" algn="ctr">
            <a:solidFill>
              <a:srgbClr val="C00000"/>
            </a:solidFill>
            <a:prstDash val="dash"/>
            <a:round/>
            <a:headEnd/>
            <a:tailEnd/>
          </a:ln>
        </p:spPr>
        <p:txBody>
          <a:bodyPr/>
          <a:lstStyle/>
          <a:p>
            <a:endParaRPr lang="zh-CN" altLang="en-US"/>
          </a:p>
        </p:txBody>
      </p:sp>
      <p:sp>
        <p:nvSpPr>
          <p:cNvPr id="39948" name="矩形 17"/>
          <p:cNvSpPr>
            <a:spLocks noChangeArrowheads="1"/>
          </p:cNvSpPr>
          <p:nvPr/>
        </p:nvSpPr>
        <p:spPr bwMode="auto">
          <a:xfrm>
            <a:off x="6858000" y="6021388"/>
            <a:ext cx="2286000" cy="287337"/>
          </a:xfrm>
          <a:prstGeom prst="rect">
            <a:avLst/>
          </a:prstGeom>
          <a:noFill/>
          <a:ln w="9525" algn="ctr">
            <a:noFill/>
            <a:round/>
            <a:headEnd/>
            <a:tailEnd/>
          </a:ln>
        </p:spPr>
        <p:txBody>
          <a:bodyPr/>
          <a:lstStyle/>
          <a:p>
            <a:r>
              <a:rPr lang="zh-CN" altLang="en-US"/>
              <a:t>报文详细信息</a:t>
            </a:r>
          </a:p>
        </p:txBody>
      </p:sp>
      <p:cxnSp>
        <p:nvCxnSpPr>
          <p:cNvPr id="39949" name="直接箭头连接符 19"/>
          <p:cNvCxnSpPr>
            <a:cxnSpLocks noChangeShapeType="1"/>
            <a:stCxn id="39947" idx="2"/>
          </p:cNvCxnSpPr>
          <p:nvPr/>
        </p:nvCxnSpPr>
        <p:spPr bwMode="auto">
          <a:xfrm>
            <a:off x="4068763" y="5445125"/>
            <a:ext cx="3024187" cy="576263"/>
          </a:xfrm>
          <a:prstGeom prst="straightConnector1">
            <a:avLst/>
          </a:prstGeom>
          <a:noFill/>
          <a:ln w="9525" algn="ctr">
            <a:solidFill>
              <a:schemeClr val="tx1"/>
            </a:solidFill>
            <a:round/>
            <a:headEnd/>
            <a:tailEnd type="arrow" w="med" len="med"/>
          </a:ln>
        </p:spPr>
      </p:cxnSp>
      <p:sp>
        <p:nvSpPr>
          <p:cNvPr id="14" name="圆角矩形 13"/>
          <p:cNvSpPr/>
          <p:nvPr/>
        </p:nvSpPr>
        <p:spPr bwMode="auto">
          <a:xfrm>
            <a:off x="3202297" y="4432300"/>
            <a:ext cx="734704" cy="228600"/>
          </a:xfrm>
          <a:prstGeom prst="round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华文细黑" pitchFamily="2" charset="-122"/>
            </a:endParaRPr>
          </a:p>
        </p:txBody>
      </p:sp>
      <p:sp>
        <p:nvSpPr>
          <p:cNvPr id="17" name="圆角矩形 16"/>
          <p:cNvSpPr/>
          <p:nvPr/>
        </p:nvSpPr>
        <p:spPr bwMode="auto">
          <a:xfrm>
            <a:off x="1005196" y="5181600"/>
            <a:ext cx="1115703" cy="203200"/>
          </a:xfrm>
          <a:prstGeom prst="round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华文细黑" pitchFamily="2" charset="-122"/>
            </a:endParaRPr>
          </a:p>
        </p:txBody>
      </p:sp>
      <p:cxnSp>
        <p:nvCxnSpPr>
          <p:cNvPr id="20" name="直接箭头连接符 15"/>
          <p:cNvCxnSpPr>
            <a:cxnSpLocks noChangeShapeType="1"/>
          </p:cNvCxnSpPr>
          <p:nvPr/>
        </p:nvCxnSpPr>
        <p:spPr bwMode="auto">
          <a:xfrm flipV="1">
            <a:off x="3959225" y="4305300"/>
            <a:ext cx="1311275" cy="223839"/>
          </a:xfrm>
          <a:prstGeom prst="straightConnector1">
            <a:avLst/>
          </a:prstGeom>
          <a:noFill/>
          <a:ln w="9525" algn="ctr">
            <a:solidFill>
              <a:schemeClr val="tx1"/>
            </a:solidFill>
            <a:round/>
            <a:headEnd/>
            <a:tailEnd type="arrow" w="med" len="med"/>
          </a:ln>
        </p:spPr>
      </p:cxnSp>
      <p:sp>
        <p:nvSpPr>
          <p:cNvPr id="22" name="矩形 8"/>
          <p:cNvSpPr>
            <a:spLocks noChangeArrowheads="1"/>
          </p:cNvSpPr>
          <p:nvPr/>
        </p:nvSpPr>
        <p:spPr bwMode="auto">
          <a:xfrm>
            <a:off x="5324475" y="4186238"/>
            <a:ext cx="2016125" cy="401637"/>
          </a:xfrm>
          <a:prstGeom prst="rect">
            <a:avLst/>
          </a:prstGeom>
          <a:noFill/>
          <a:ln w="9525" algn="ctr">
            <a:noFill/>
            <a:round/>
            <a:headEnd/>
            <a:tailEnd/>
          </a:ln>
        </p:spPr>
        <p:txBody>
          <a:bodyPr/>
          <a:lstStyle/>
          <a:p>
            <a:r>
              <a:rPr lang="zh-CN" altLang="en-US" dirty="0" smtClean="0"/>
              <a:t>报文优先级为</a:t>
            </a:r>
            <a:r>
              <a:rPr lang="en-US" altLang="zh-CN" dirty="0" smtClean="0"/>
              <a:t>0</a:t>
            </a:r>
            <a:endParaRPr lang="zh-CN" altLang="en-US" dirty="0"/>
          </a:p>
        </p:txBody>
      </p:sp>
      <p:cxnSp>
        <p:nvCxnSpPr>
          <p:cNvPr id="23" name="直接箭头连接符 15"/>
          <p:cNvCxnSpPr>
            <a:cxnSpLocks noChangeShapeType="1"/>
          </p:cNvCxnSpPr>
          <p:nvPr/>
        </p:nvCxnSpPr>
        <p:spPr bwMode="auto">
          <a:xfrm flipV="1">
            <a:off x="2168525" y="4991100"/>
            <a:ext cx="1311275" cy="223839"/>
          </a:xfrm>
          <a:prstGeom prst="straightConnector1">
            <a:avLst/>
          </a:prstGeom>
          <a:noFill/>
          <a:ln w="9525" algn="ctr">
            <a:solidFill>
              <a:schemeClr val="tx1"/>
            </a:solidFill>
            <a:round/>
            <a:headEnd/>
            <a:tailEnd type="arrow" w="med" len="med"/>
          </a:ln>
        </p:spPr>
      </p:cxnSp>
      <p:sp>
        <p:nvSpPr>
          <p:cNvPr id="24" name="矩形 8"/>
          <p:cNvSpPr>
            <a:spLocks noChangeArrowheads="1"/>
          </p:cNvSpPr>
          <p:nvPr/>
        </p:nvSpPr>
        <p:spPr bwMode="auto">
          <a:xfrm>
            <a:off x="3533775" y="4872038"/>
            <a:ext cx="2016125" cy="401637"/>
          </a:xfrm>
          <a:prstGeom prst="rect">
            <a:avLst/>
          </a:prstGeom>
          <a:noFill/>
          <a:ln w="9525" algn="ctr">
            <a:noFill/>
            <a:round/>
            <a:headEnd/>
            <a:tailEnd/>
          </a:ln>
        </p:spPr>
        <p:txBody>
          <a:bodyPr/>
          <a:lstStyle/>
          <a:p>
            <a:r>
              <a:rPr lang="zh-CN" altLang="en-US" dirty="0" smtClean="0"/>
              <a:t>报文的高层是</a:t>
            </a:r>
            <a:r>
              <a:rPr lang="en-US" altLang="zh-CN" dirty="0" smtClean="0"/>
              <a:t>TCP</a:t>
            </a:r>
            <a:endParaRPr lang="zh-CN" alt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灯片编号占位符 3"/>
          <p:cNvSpPr>
            <a:spLocks noGrp="1"/>
          </p:cNvSpPr>
          <p:nvPr>
            <p:ph type="sldNum" sz="quarter" idx="10"/>
          </p:nvPr>
        </p:nvSpPr>
        <p:spPr>
          <a:noFill/>
        </p:spPr>
        <p:txBody>
          <a:bodyPr/>
          <a:lstStyle/>
          <a:p>
            <a:pPr defTabSz="877888"/>
            <a:r>
              <a:rPr lang="en-US" altLang="zh-CN" smtClean="0"/>
              <a:t>Page</a:t>
            </a:r>
            <a:fld id="{EC5BFFBA-35DC-476D-BD25-95335046623C}" type="slidenum">
              <a:rPr lang="en-US" altLang="zh-CN" smtClean="0"/>
              <a:pPr defTabSz="877888"/>
              <a:t>3</a:t>
            </a:fld>
            <a:endParaRPr lang="en-US" altLang="zh-CN" smtClean="0"/>
          </a:p>
        </p:txBody>
      </p:sp>
      <p:sp>
        <p:nvSpPr>
          <p:cNvPr id="61443" name="Rectangle 2"/>
          <p:cNvSpPr>
            <a:spLocks noGrp="1" noChangeArrowheads="1"/>
          </p:cNvSpPr>
          <p:nvPr>
            <p:ph type="title"/>
          </p:nvPr>
        </p:nvSpPr>
        <p:spPr>
          <a:xfrm>
            <a:off x="1317625" y="358775"/>
            <a:ext cx="7054850" cy="868363"/>
          </a:xfrm>
        </p:spPr>
        <p:txBody>
          <a:bodyPr/>
          <a:lstStyle/>
          <a:p>
            <a:pPr eaLnBrk="1" hangingPunct="1"/>
            <a:r>
              <a:rPr lang="zh-CN" altLang="en-US" smtClean="0"/>
              <a:t>目  录</a:t>
            </a:r>
          </a:p>
        </p:txBody>
      </p:sp>
      <p:sp>
        <p:nvSpPr>
          <p:cNvPr id="8196" name="Rectangle 3"/>
          <p:cNvSpPr>
            <a:spLocks noGrp="1" noChangeArrowheads="1"/>
          </p:cNvSpPr>
          <p:nvPr>
            <p:ph type="body" idx="1"/>
          </p:nvPr>
        </p:nvSpPr>
        <p:spPr>
          <a:xfrm>
            <a:off x="652463" y="1376363"/>
            <a:ext cx="7929562" cy="3343275"/>
          </a:xfrm>
        </p:spPr>
        <p:txBody>
          <a:bodyPr/>
          <a:lstStyle/>
          <a:p>
            <a:pPr marL="457200" indent="-457200">
              <a:buClr>
                <a:schemeClr val="tx1"/>
              </a:buClr>
              <a:buSzTx/>
              <a:buFont typeface="+mj-lt"/>
              <a:buAutoNum type="arabicPeriod"/>
              <a:defRPr/>
            </a:pPr>
            <a:r>
              <a:rPr lang="en-US" altLang="zh-CN" dirty="0" smtClean="0"/>
              <a:t>eNodeB</a:t>
            </a:r>
            <a:r>
              <a:rPr lang="zh-CN" altLang="en-US" dirty="0" smtClean="0"/>
              <a:t>传输类故障处理概述</a:t>
            </a:r>
            <a:endParaRPr lang="en-US" altLang="zh-CN" dirty="0" smtClean="0"/>
          </a:p>
          <a:p>
            <a:pPr marL="457200" indent="-457200" eaLnBrk="1" hangingPunct="1">
              <a:buClr>
                <a:schemeClr val="tx1"/>
              </a:buClr>
              <a:buSzTx/>
              <a:buFont typeface="+mj-lt"/>
              <a:buAutoNum type="arabicPeriod"/>
              <a:defRPr/>
            </a:pPr>
            <a:r>
              <a:rPr lang="en-US" altLang="zh-CN" dirty="0" smtClean="0"/>
              <a:t>eNodeB</a:t>
            </a:r>
            <a:r>
              <a:rPr lang="zh-CN" altLang="en-US" dirty="0" smtClean="0"/>
              <a:t>传输故障定位分析</a:t>
            </a:r>
            <a:endParaRPr lang="en-US" altLang="zh-CN" dirty="0" smtClean="0"/>
          </a:p>
          <a:p>
            <a:pPr marL="457200" indent="-457200">
              <a:buClr>
                <a:schemeClr val="tx1"/>
              </a:buClr>
              <a:buSzTx/>
              <a:buFont typeface="+mj-lt"/>
              <a:buAutoNum type="arabicPeriod"/>
              <a:defRPr/>
            </a:pPr>
            <a:r>
              <a:rPr lang="en-US" altLang="zh-CN" dirty="0" smtClean="0"/>
              <a:t>eNodeB</a:t>
            </a:r>
            <a:r>
              <a:rPr lang="zh-CN" altLang="en-US" dirty="0" smtClean="0"/>
              <a:t>传输类故障典型案例分析</a:t>
            </a:r>
            <a:endParaRPr lang="en-US" altLang="zh-CN" dirty="0" smtClean="0">
              <a:solidFill>
                <a:srgbClr val="777777"/>
              </a:solidFill>
            </a:endParaRPr>
          </a:p>
          <a:p>
            <a:pPr marL="782638" lvl="1" indent="-381000" eaLnBrk="1" hangingPunct="1">
              <a:buFont typeface="Wingdings" pitchFamily="2" charset="2"/>
              <a:buNone/>
              <a:defRPr/>
            </a:pPr>
            <a:endParaRPr lang="zh-CN" altLang="en-US" dirty="0" smtClean="0">
              <a:solidFill>
                <a:srgbClr val="777777"/>
              </a:solidFill>
            </a:endParaRPr>
          </a:p>
          <a:p>
            <a:pPr marL="771525" lvl="1" indent="-419100" eaLnBrk="1" hangingPunct="1">
              <a:buClr>
                <a:schemeClr val="tx1"/>
              </a:buClr>
              <a:buSzTx/>
              <a:buFont typeface="Wingdings" pitchFamily="2" charset="2"/>
              <a:buNone/>
              <a:defRPr/>
            </a:pPr>
            <a:endParaRPr lang="zh-CN" altLang="en-US" dirty="0" smtClean="0"/>
          </a:p>
          <a:p>
            <a:pPr marL="419100" indent="-419100" eaLnBrk="1" hangingPunct="1">
              <a:buClr>
                <a:schemeClr val="tx1"/>
              </a:buClr>
              <a:buSzTx/>
              <a:buFont typeface="Wingdings" pitchFamily="2" charset="2"/>
              <a:buNone/>
              <a:defRPr/>
            </a:pPr>
            <a:endParaRPr lang="zh-CN" altLang="en-US" dirty="0" smtClean="0"/>
          </a:p>
        </p:txBody>
      </p:sp>
      <p:pic>
        <p:nvPicPr>
          <p:cNvPr id="61445" name="Picture 19" descr="目录 copy"/>
          <p:cNvPicPr>
            <a:picLocks noChangeAspect="1" noChangeArrowheads="1"/>
          </p:cNvPicPr>
          <p:nvPr/>
        </p:nvPicPr>
        <p:blipFill>
          <a:blip r:embed="rId3" cstate="print"/>
          <a:srcRect/>
          <a:stretch>
            <a:fillRect/>
          </a:stretch>
        </p:blipFill>
        <p:spPr bwMode="auto">
          <a:xfrm>
            <a:off x="704850" y="468313"/>
            <a:ext cx="615950" cy="619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9570" name="Picture 2"/>
          <p:cNvPicPr>
            <a:picLocks noChangeAspect="1" noChangeArrowheads="1"/>
          </p:cNvPicPr>
          <p:nvPr/>
        </p:nvPicPr>
        <p:blipFill>
          <a:blip r:embed="rId3" cstate="print"/>
          <a:srcRect/>
          <a:stretch>
            <a:fillRect/>
          </a:stretch>
        </p:blipFill>
        <p:spPr bwMode="auto">
          <a:xfrm>
            <a:off x="1097839" y="1940965"/>
            <a:ext cx="3213625" cy="2347256"/>
          </a:xfrm>
          <a:prstGeom prst="rect">
            <a:avLst/>
          </a:prstGeom>
          <a:noFill/>
          <a:ln w="9525">
            <a:noFill/>
            <a:miter lim="800000"/>
            <a:headEnd/>
            <a:tailEnd/>
          </a:ln>
        </p:spPr>
      </p:pic>
      <p:sp>
        <p:nvSpPr>
          <p:cNvPr id="40962" name="标题 1"/>
          <p:cNvSpPr>
            <a:spLocks noGrp="1"/>
          </p:cNvSpPr>
          <p:nvPr>
            <p:ph type="title"/>
          </p:nvPr>
        </p:nvSpPr>
        <p:spPr/>
        <p:txBody>
          <a:bodyPr/>
          <a:lstStyle/>
          <a:p>
            <a:r>
              <a:rPr lang="en-US" altLang="zh-CN" dirty="0" smtClean="0"/>
              <a:t>Wireshark</a:t>
            </a:r>
            <a:r>
              <a:rPr lang="zh-CN" altLang="en-US" dirty="0" smtClean="0"/>
              <a:t>抓包</a:t>
            </a:r>
            <a:r>
              <a:rPr lang="en-US" altLang="zh-CN" dirty="0" smtClean="0"/>
              <a:t>(</a:t>
            </a:r>
            <a:r>
              <a:rPr lang="zh-CN" altLang="en-US" dirty="0" smtClean="0"/>
              <a:t>续</a:t>
            </a:r>
            <a:r>
              <a:rPr lang="en-US" altLang="zh-CN" dirty="0" smtClean="0"/>
              <a:t>)</a:t>
            </a:r>
            <a:endParaRPr lang="zh-CN" altLang="en-US" dirty="0" smtClean="0"/>
          </a:p>
        </p:txBody>
      </p:sp>
      <p:sp>
        <p:nvSpPr>
          <p:cNvPr id="40963" name="内容占位符 2"/>
          <p:cNvSpPr>
            <a:spLocks noGrp="1"/>
          </p:cNvSpPr>
          <p:nvPr>
            <p:ph idx="1"/>
          </p:nvPr>
        </p:nvSpPr>
        <p:spPr/>
        <p:txBody>
          <a:bodyPr/>
          <a:lstStyle/>
          <a:p>
            <a:r>
              <a:rPr lang="zh-CN" altLang="en-US" dirty="0" smtClean="0"/>
              <a:t>查询端口镜像剩余时间，</a:t>
            </a:r>
            <a:r>
              <a:rPr lang="en-US" altLang="zh-CN" dirty="0" smtClean="0"/>
              <a:t>MML</a:t>
            </a:r>
            <a:r>
              <a:rPr lang="zh-CN" altLang="en-US" dirty="0" smtClean="0"/>
              <a:t>命令：</a:t>
            </a:r>
            <a:r>
              <a:rPr lang="en-US" altLang="zh-CN" dirty="0" smtClean="0"/>
              <a:t>DSP PORTREDIRECT</a:t>
            </a:r>
          </a:p>
          <a:p>
            <a:endParaRPr lang="en-US" altLang="zh-CN" dirty="0" smtClean="0"/>
          </a:p>
          <a:p>
            <a:endParaRPr lang="en-US" altLang="zh-CN" dirty="0" smtClean="0"/>
          </a:p>
          <a:p>
            <a:endParaRPr lang="en-US" altLang="zh-CN" dirty="0" smtClean="0"/>
          </a:p>
          <a:p>
            <a:endParaRPr lang="en-US" altLang="zh-CN" dirty="0" smtClean="0"/>
          </a:p>
          <a:p>
            <a:r>
              <a:rPr lang="zh-CN" altLang="en-US" dirty="0" smtClean="0"/>
              <a:t>停止端口镜像，</a:t>
            </a:r>
            <a:r>
              <a:rPr lang="en-US" altLang="zh-CN" dirty="0" smtClean="0"/>
              <a:t>MML</a:t>
            </a:r>
            <a:r>
              <a:rPr lang="zh-CN" altLang="en-US" dirty="0" smtClean="0"/>
              <a:t>命令：</a:t>
            </a:r>
            <a:r>
              <a:rPr lang="en-US" altLang="zh-CN" dirty="0" smtClean="0"/>
              <a:t>STP PORTREDIRECT</a:t>
            </a:r>
          </a:p>
          <a:p>
            <a:endParaRPr lang="zh-CN" altLang="en-US" dirty="0" smtClean="0"/>
          </a:p>
        </p:txBody>
      </p:sp>
      <p:sp>
        <p:nvSpPr>
          <p:cNvPr id="40964" name="灯片编号占位符 3"/>
          <p:cNvSpPr>
            <a:spLocks noGrp="1"/>
          </p:cNvSpPr>
          <p:nvPr>
            <p:ph type="sldNum" sz="quarter" idx="10"/>
          </p:nvPr>
        </p:nvSpPr>
        <p:spPr>
          <a:noFill/>
        </p:spPr>
        <p:txBody>
          <a:bodyPr/>
          <a:lstStyle/>
          <a:p>
            <a:r>
              <a:rPr lang="en-US" altLang="zh-CN" smtClean="0"/>
              <a:t>Page</a:t>
            </a:r>
            <a:fld id="{7EDDA22A-EA21-4595-8CC4-AAEB29C6B83F}" type="slidenum">
              <a:rPr lang="en-US" altLang="zh-CN" smtClean="0"/>
              <a:pPr/>
              <a:t>39</a:t>
            </a:fld>
            <a:endParaRPr lang="en-US" altLang="zh-CN" smtClean="0"/>
          </a:p>
        </p:txBody>
      </p:sp>
      <p:sp>
        <p:nvSpPr>
          <p:cNvPr id="40966" name="矩形 5"/>
          <p:cNvSpPr>
            <a:spLocks noChangeArrowheads="1"/>
          </p:cNvSpPr>
          <p:nvPr/>
        </p:nvSpPr>
        <p:spPr bwMode="auto">
          <a:xfrm>
            <a:off x="1116999" y="3620760"/>
            <a:ext cx="2449512" cy="287337"/>
          </a:xfrm>
          <a:prstGeom prst="rect">
            <a:avLst/>
          </a:prstGeom>
          <a:noFill/>
          <a:ln w="19050" algn="ctr">
            <a:solidFill>
              <a:srgbClr val="C00000"/>
            </a:solidFill>
            <a:prstDash val="dash"/>
            <a:round/>
            <a:headEnd/>
            <a:tailEnd/>
          </a:ln>
        </p:spPr>
        <p:txBody>
          <a:bodyPr/>
          <a:lstStyle/>
          <a:p>
            <a:endParaRPr lang="zh-CN" altLang="en-US"/>
          </a:p>
        </p:txBody>
      </p:sp>
      <p:pic>
        <p:nvPicPr>
          <p:cNvPr id="40967" name="Picture 3"/>
          <p:cNvPicPr>
            <a:picLocks noChangeAspect="1" noChangeArrowheads="1"/>
          </p:cNvPicPr>
          <p:nvPr/>
        </p:nvPicPr>
        <p:blipFill>
          <a:blip r:embed="rId4" cstate="print"/>
          <a:srcRect/>
          <a:stretch>
            <a:fillRect/>
          </a:stretch>
        </p:blipFill>
        <p:spPr bwMode="auto">
          <a:xfrm>
            <a:off x="1171575" y="4835525"/>
            <a:ext cx="5791200" cy="1257300"/>
          </a:xfrm>
          <a:prstGeom prst="rect">
            <a:avLst/>
          </a:prstGeom>
          <a:noFill/>
          <a:ln w="9525" algn="ctr">
            <a:solidFill>
              <a:schemeClr val="tx1"/>
            </a:solid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3"/>
          <p:cNvSpPr>
            <a:spLocks noGrp="1"/>
          </p:cNvSpPr>
          <p:nvPr>
            <p:ph type="sldNum" sz="quarter" idx="10"/>
          </p:nvPr>
        </p:nvSpPr>
        <p:spPr>
          <a:noFill/>
        </p:spPr>
        <p:txBody>
          <a:bodyPr/>
          <a:lstStyle/>
          <a:p>
            <a:pPr defTabSz="877888"/>
            <a:r>
              <a:rPr lang="en-US" altLang="zh-CN" smtClean="0">
                <a:solidFill>
                  <a:schemeClr val="tx1"/>
                </a:solidFill>
              </a:rPr>
              <a:t>Page</a:t>
            </a:r>
            <a:fld id="{36314B31-B8F9-46C7-A52A-4C189BD8EB23}" type="slidenum">
              <a:rPr lang="en-US" altLang="zh-CN" smtClean="0">
                <a:solidFill>
                  <a:schemeClr val="tx1"/>
                </a:solidFill>
              </a:rPr>
              <a:pPr defTabSz="877888"/>
              <a:t>40</a:t>
            </a:fld>
            <a:endParaRPr lang="en-US" altLang="zh-CN" smtClean="0">
              <a:solidFill>
                <a:schemeClr val="tx1"/>
              </a:solidFill>
            </a:endParaRPr>
          </a:p>
        </p:txBody>
      </p:sp>
      <p:sp>
        <p:nvSpPr>
          <p:cNvPr id="46083" name="Rectangle 2"/>
          <p:cNvSpPr>
            <a:spLocks noGrp="1" noChangeArrowheads="1"/>
          </p:cNvSpPr>
          <p:nvPr>
            <p:ph type="title"/>
          </p:nvPr>
        </p:nvSpPr>
        <p:spPr>
          <a:xfrm>
            <a:off x="1317625" y="358775"/>
            <a:ext cx="7054850" cy="868363"/>
          </a:xfrm>
        </p:spPr>
        <p:txBody>
          <a:bodyPr/>
          <a:lstStyle/>
          <a:p>
            <a:pPr eaLnBrk="1" hangingPunct="1"/>
            <a:r>
              <a:rPr lang="zh-CN" altLang="en-US" smtClean="0"/>
              <a:t>目  录</a:t>
            </a:r>
          </a:p>
        </p:txBody>
      </p:sp>
      <p:sp>
        <p:nvSpPr>
          <p:cNvPr id="8196" name="Rectangle 3"/>
          <p:cNvSpPr>
            <a:spLocks noGrp="1" noChangeArrowheads="1"/>
          </p:cNvSpPr>
          <p:nvPr>
            <p:ph type="body" idx="1"/>
          </p:nvPr>
        </p:nvSpPr>
        <p:spPr>
          <a:xfrm>
            <a:off x="652463" y="1376363"/>
            <a:ext cx="7929562" cy="3343275"/>
          </a:xfrm>
        </p:spPr>
        <p:txBody>
          <a:bodyPr/>
          <a:lstStyle/>
          <a:p>
            <a:pPr marL="419100" indent="-419100" eaLnBrk="1" hangingPunct="1">
              <a:buClr>
                <a:schemeClr val="tx1"/>
              </a:buClr>
              <a:buSzTx/>
              <a:buFont typeface="Wingdings" pitchFamily="2" charset="2"/>
              <a:buNone/>
              <a:defRPr/>
            </a:pPr>
            <a:r>
              <a:rPr lang="en-US" altLang="zh-CN" b="1" dirty="0" smtClean="0"/>
              <a:t>1.3  eNodeB</a:t>
            </a:r>
            <a:r>
              <a:rPr lang="zh-CN" altLang="en-US" b="1" dirty="0" smtClean="0"/>
              <a:t>传输类故障信息采集方法</a:t>
            </a:r>
          </a:p>
          <a:p>
            <a:pPr marL="782638" lvl="1" indent="-381000">
              <a:buNone/>
              <a:defRPr/>
            </a:pPr>
            <a:r>
              <a:rPr lang="en-US" altLang="zh-CN" dirty="0" smtClean="0">
                <a:solidFill>
                  <a:srgbClr val="777777"/>
                </a:solidFill>
              </a:rPr>
              <a:t>1.3.1 MAC</a:t>
            </a:r>
            <a:r>
              <a:rPr lang="zh-CN" altLang="en-US" dirty="0" smtClean="0">
                <a:solidFill>
                  <a:srgbClr val="777777"/>
                </a:solidFill>
              </a:rPr>
              <a:t>层抓包</a:t>
            </a:r>
            <a:endParaRPr lang="en-US" altLang="zh-CN" dirty="0" smtClean="0">
              <a:solidFill>
                <a:srgbClr val="777777"/>
              </a:solidFill>
            </a:endParaRPr>
          </a:p>
          <a:p>
            <a:pPr marL="782638" lvl="1" indent="-381000">
              <a:buNone/>
              <a:defRPr/>
            </a:pPr>
            <a:r>
              <a:rPr lang="en-US" altLang="zh-CN" dirty="0" smtClean="0">
                <a:solidFill>
                  <a:srgbClr val="777777"/>
                </a:solidFill>
              </a:rPr>
              <a:t>1.3.2 IP</a:t>
            </a:r>
            <a:r>
              <a:rPr lang="zh-CN" altLang="en-US" dirty="0" smtClean="0">
                <a:solidFill>
                  <a:srgbClr val="777777"/>
                </a:solidFill>
              </a:rPr>
              <a:t>消息跟踪</a:t>
            </a:r>
            <a:endParaRPr lang="en-US" altLang="zh-CN" dirty="0" smtClean="0">
              <a:solidFill>
                <a:srgbClr val="777777"/>
              </a:solidFill>
            </a:endParaRPr>
          </a:p>
          <a:p>
            <a:pPr marL="782638" lvl="1" indent="-381000">
              <a:buNone/>
              <a:defRPr/>
            </a:pPr>
            <a:r>
              <a:rPr lang="en-US" altLang="zh-CN" dirty="0" smtClean="0">
                <a:solidFill>
                  <a:srgbClr val="777777"/>
                </a:solidFill>
              </a:rPr>
              <a:t>1.3.3 Wireshark</a:t>
            </a:r>
            <a:r>
              <a:rPr lang="zh-CN" altLang="en-US" dirty="0" smtClean="0">
                <a:solidFill>
                  <a:srgbClr val="777777"/>
                </a:solidFill>
              </a:rPr>
              <a:t>抓包</a:t>
            </a:r>
            <a:endParaRPr lang="en-US" altLang="zh-CN" dirty="0" smtClean="0">
              <a:solidFill>
                <a:srgbClr val="777777"/>
              </a:solidFill>
            </a:endParaRPr>
          </a:p>
          <a:p>
            <a:pPr marL="782638" lvl="1" indent="-381000">
              <a:buNone/>
              <a:defRPr/>
            </a:pPr>
            <a:r>
              <a:rPr lang="en-US" altLang="zh-CN" b="1" dirty="0" smtClean="0"/>
              <a:t>1.3.4 GTPU</a:t>
            </a:r>
            <a:r>
              <a:rPr lang="zh-CN" altLang="en-US" b="1" dirty="0" smtClean="0"/>
              <a:t>跟踪</a:t>
            </a:r>
            <a:endParaRPr lang="en-US" altLang="zh-CN" b="1" dirty="0" smtClean="0"/>
          </a:p>
          <a:p>
            <a:pPr marL="782638" lvl="1" indent="-381000">
              <a:buNone/>
              <a:defRPr/>
            </a:pPr>
            <a:r>
              <a:rPr lang="en-US" altLang="zh-CN" dirty="0" smtClean="0">
                <a:solidFill>
                  <a:srgbClr val="777777"/>
                </a:solidFill>
              </a:rPr>
              <a:t>1.3.5 UDP</a:t>
            </a:r>
            <a:r>
              <a:rPr lang="zh-CN" altLang="en-US" dirty="0" smtClean="0">
                <a:solidFill>
                  <a:srgbClr val="777777"/>
                </a:solidFill>
              </a:rPr>
              <a:t>环回测试</a:t>
            </a:r>
            <a:endParaRPr lang="en-US" altLang="zh-CN" dirty="0" smtClean="0">
              <a:solidFill>
                <a:srgbClr val="777777"/>
              </a:solidFill>
            </a:endParaRPr>
          </a:p>
          <a:p>
            <a:pPr marL="782638" lvl="1" indent="-381000">
              <a:buNone/>
              <a:defRPr/>
            </a:pPr>
            <a:r>
              <a:rPr lang="en-US" altLang="zh-CN" dirty="0" smtClean="0">
                <a:solidFill>
                  <a:srgbClr val="777777"/>
                </a:solidFill>
              </a:rPr>
              <a:t>1.3.6</a:t>
            </a:r>
            <a:r>
              <a:rPr lang="zh-CN" altLang="en-US" dirty="0" smtClean="0">
                <a:solidFill>
                  <a:srgbClr val="777777"/>
                </a:solidFill>
              </a:rPr>
              <a:t>信令跟踪</a:t>
            </a:r>
          </a:p>
          <a:p>
            <a:pPr marL="771525" lvl="1" indent="-419100" eaLnBrk="1" hangingPunct="1">
              <a:buClr>
                <a:schemeClr val="tx1"/>
              </a:buClr>
              <a:buSzTx/>
              <a:buFont typeface="Wingdings" pitchFamily="2" charset="2"/>
              <a:buNone/>
              <a:defRPr/>
            </a:pPr>
            <a:endParaRPr lang="zh-CN" altLang="en-US" dirty="0" smtClean="0"/>
          </a:p>
          <a:p>
            <a:pPr marL="419100" indent="-419100" eaLnBrk="1" hangingPunct="1">
              <a:buClr>
                <a:schemeClr val="tx1"/>
              </a:buClr>
              <a:buSzTx/>
              <a:buFont typeface="Wingdings" pitchFamily="2" charset="2"/>
              <a:buNone/>
              <a:defRPr/>
            </a:pPr>
            <a:endParaRPr lang="zh-CN" altLang="en-US" dirty="0" smtClean="0"/>
          </a:p>
        </p:txBody>
      </p:sp>
      <p:pic>
        <p:nvPicPr>
          <p:cNvPr id="46085" name="Picture 19" descr="目录 copy"/>
          <p:cNvPicPr>
            <a:picLocks noChangeAspect="1" noChangeArrowheads="1"/>
          </p:cNvPicPr>
          <p:nvPr/>
        </p:nvPicPr>
        <p:blipFill>
          <a:blip r:embed="rId3" cstate="print"/>
          <a:srcRect/>
          <a:stretch>
            <a:fillRect/>
          </a:stretch>
        </p:blipFill>
        <p:spPr bwMode="auto">
          <a:xfrm>
            <a:off x="704850" y="468313"/>
            <a:ext cx="615950" cy="619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8129" name="Picture 1"/>
          <p:cNvPicPr>
            <a:picLocks noChangeAspect="1" noChangeArrowheads="1"/>
          </p:cNvPicPr>
          <p:nvPr/>
        </p:nvPicPr>
        <p:blipFill>
          <a:blip r:embed="rId3" cstate="print"/>
          <a:srcRect/>
          <a:stretch>
            <a:fillRect/>
          </a:stretch>
        </p:blipFill>
        <p:spPr bwMode="auto">
          <a:xfrm>
            <a:off x="863047" y="1353792"/>
            <a:ext cx="7459317" cy="4835354"/>
          </a:xfrm>
          <a:prstGeom prst="rect">
            <a:avLst/>
          </a:prstGeom>
          <a:noFill/>
          <a:ln w="9525">
            <a:noFill/>
            <a:miter lim="800000"/>
            <a:headEnd/>
            <a:tailEnd/>
          </a:ln>
        </p:spPr>
      </p:pic>
      <p:sp>
        <p:nvSpPr>
          <p:cNvPr id="47106" name="标题 1"/>
          <p:cNvSpPr>
            <a:spLocks noGrp="1"/>
          </p:cNvSpPr>
          <p:nvPr>
            <p:ph type="title"/>
          </p:nvPr>
        </p:nvSpPr>
        <p:spPr/>
        <p:txBody>
          <a:bodyPr/>
          <a:lstStyle/>
          <a:p>
            <a:r>
              <a:rPr lang="en-US" altLang="zh-CN" smtClean="0"/>
              <a:t>GTPU</a:t>
            </a:r>
            <a:r>
              <a:rPr lang="zh-CN" altLang="en-US" smtClean="0"/>
              <a:t>跟踪</a:t>
            </a:r>
          </a:p>
        </p:txBody>
      </p:sp>
      <p:sp>
        <p:nvSpPr>
          <p:cNvPr id="47107" name="灯片编号占位符 3"/>
          <p:cNvSpPr>
            <a:spLocks noGrp="1"/>
          </p:cNvSpPr>
          <p:nvPr>
            <p:ph type="sldNum" sz="quarter" idx="10"/>
          </p:nvPr>
        </p:nvSpPr>
        <p:spPr>
          <a:noFill/>
        </p:spPr>
        <p:txBody>
          <a:bodyPr/>
          <a:lstStyle/>
          <a:p>
            <a:r>
              <a:rPr lang="en-US" altLang="zh-CN" smtClean="0"/>
              <a:t>Page</a:t>
            </a:r>
            <a:fld id="{6E18949D-2C85-4449-9028-A9ECD999B9BC}" type="slidenum">
              <a:rPr lang="en-US" altLang="zh-CN" smtClean="0"/>
              <a:pPr/>
              <a:t>41</a:t>
            </a:fld>
            <a:endParaRPr lang="en-US" altLang="zh-CN" smtClean="0"/>
          </a:p>
        </p:txBody>
      </p:sp>
      <p:cxnSp>
        <p:nvCxnSpPr>
          <p:cNvPr id="47109" name="直接箭头连接符 6"/>
          <p:cNvCxnSpPr>
            <a:cxnSpLocks noChangeShapeType="1"/>
          </p:cNvCxnSpPr>
          <p:nvPr/>
        </p:nvCxnSpPr>
        <p:spPr bwMode="auto">
          <a:xfrm>
            <a:off x="1934817" y="1524000"/>
            <a:ext cx="116233" cy="2265363"/>
          </a:xfrm>
          <a:prstGeom prst="straightConnector1">
            <a:avLst/>
          </a:prstGeom>
          <a:noFill/>
          <a:ln w="19050" algn="ctr">
            <a:solidFill>
              <a:srgbClr val="C00000"/>
            </a:solidFill>
            <a:round/>
            <a:headEnd/>
            <a:tailEnd type="arrow" w="med" len="med"/>
          </a:ln>
        </p:spPr>
      </p:cxnSp>
      <p:cxnSp>
        <p:nvCxnSpPr>
          <p:cNvPr id="47110" name="直接箭头连接符 8"/>
          <p:cNvCxnSpPr>
            <a:cxnSpLocks noChangeShapeType="1"/>
          </p:cNvCxnSpPr>
          <p:nvPr/>
        </p:nvCxnSpPr>
        <p:spPr bwMode="auto">
          <a:xfrm flipV="1">
            <a:off x="2160104" y="2052431"/>
            <a:ext cx="1570590" cy="1724439"/>
          </a:xfrm>
          <a:prstGeom prst="straightConnector1">
            <a:avLst/>
          </a:prstGeom>
          <a:noFill/>
          <a:ln w="19050" algn="ctr">
            <a:solidFill>
              <a:srgbClr val="C00000"/>
            </a:solidFill>
            <a:round/>
            <a:headEnd/>
            <a:tailEnd type="arrow" w="med" len="med"/>
          </a:ln>
        </p:spPr>
      </p:cxn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p:cNvSpPr>
            <a:spLocks noGrp="1"/>
          </p:cNvSpPr>
          <p:nvPr>
            <p:ph type="title"/>
          </p:nvPr>
        </p:nvSpPr>
        <p:spPr/>
        <p:txBody>
          <a:bodyPr/>
          <a:lstStyle/>
          <a:p>
            <a:r>
              <a:rPr lang="en-US" altLang="zh-CN" smtClean="0"/>
              <a:t>GTPU</a:t>
            </a:r>
            <a:r>
              <a:rPr lang="zh-CN" altLang="en-US" smtClean="0"/>
              <a:t>跟踪</a:t>
            </a:r>
            <a:r>
              <a:rPr lang="en-US" altLang="zh-CN" smtClean="0"/>
              <a:t>(</a:t>
            </a:r>
            <a:r>
              <a:rPr lang="zh-CN" altLang="en-US" smtClean="0"/>
              <a:t>续</a:t>
            </a:r>
            <a:r>
              <a:rPr lang="en-US" altLang="zh-CN" smtClean="0"/>
              <a:t>)</a:t>
            </a:r>
            <a:endParaRPr lang="zh-CN" altLang="en-US" smtClean="0"/>
          </a:p>
        </p:txBody>
      </p:sp>
      <p:sp>
        <p:nvSpPr>
          <p:cNvPr id="48131" name="灯片编号占位符 3"/>
          <p:cNvSpPr>
            <a:spLocks noGrp="1"/>
          </p:cNvSpPr>
          <p:nvPr>
            <p:ph type="sldNum" sz="quarter" idx="10"/>
          </p:nvPr>
        </p:nvSpPr>
        <p:spPr>
          <a:noFill/>
        </p:spPr>
        <p:txBody>
          <a:bodyPr/>
          <a:lstStyle/>
          <a:p>
            <a:r>
              <a:rPr lang="en-US" altLang="zh-CN" smtClean="0"/>
              <a:t>Page</a:t>
            </a:r>
            <a:fld id="{E6D6349C-1482-42CF-8A0F-8B34A47C8B22}" type="slidenum">
              <a:rPr lang="en-US" altLang="zh-CN" smtClean="0"/>
              <a:pPr/>
              <a:t>42</a:t>
            </a:fld>
            <a:endParaRPr lang="en-US" altLang="zh-CN" smtClean="0"/>
          </a:p>
        </p:txBody>
      </p:sp>
      <p:pic>
        <p:nvPicPr>
          <p:cNvPr id="48132" name="Picture 2"/>
          <p:cNvPicPr>
            <a:picLocks noChangeAspect="1" noChangeArrowheads="1"/>
          </p:cNvPicPr>
          <p:nvPr/>
        </p:nvPicPr>
        <p:blipFill>
          <a:blip r:embed="rId3" cstate="print"/>
          <a:srcRect/>
          <a:stretch>
            <a:fillRect/>
          </a:stretch>
        </p:blipFill>
        <p:spPr bwMode="auto">
          <a:xfrm>
            <a:off x="641350" y="1628775"/>
            <a:ext cx="7948613" cy="3887788"/>
          </a:xfrm>
          <a:prstGeom prst="rect">
            <a:avLst/>
          </a:prstGeom>
          <a:noFill/>
          <a:ln w="9525">
            <a:solidFill>
              <a:schemeClr val="tx1"/>
            </a:solid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3"/>
          <p:cNvSpPr>
            <a:spLocks noGrp="1"/>
          </p:cNvSpPr>
          <p:nvPr>
            <p:ph type="sldNum" sz="quarter" idx="10"/>
          </p:nvPr>
        </p:nvSpPr>
        <p:spPr>
          <a:noFill/>
        </p:spPr>
        <p:txBody>
          <a:bodyPr/>
          <a:lstStyle/>
          <a:p>
            <a:pPr defTabSz="877888"/>
            <a:r>
              <a:rPr lang="en-US" altLang="zh-CN" smtClean="0">
                <a:solidFill>
                  <a:schemeClr val="tx1"/>
                </a:solidFill>
              </a:rPr>
              <a:t>Page</a:t>
            </a:r>
            <a:fld id="{D7961668-84C9-4614-A0ED-1F2EF9A3D61D}" type="slidenum">
              <a:rPr lang="en-US" altLang="zh-CN" smtClean="0">
                <a:solidFill>
                  <a:schemeClr val="tx1"/>
                </a:solidFill>
              </a:rPr>
              <a:pPr defTabSz="877888"/>
              <a:t>43</a:t>
            </a:fld>
            <a:endParaRPr lang="en-US" altLang="zh-CN" smtClean="0">
              <a:solidFill>
                <a:schemeClr val="tx1"/>
              </a:solidFill>
            </a:endParaRPr>
          </a:p>
        </p:txBody>
      </p:sp>
      <p:sp>
        <p:nvSpPr>
          <p:cNvPr id="49155" name="Rectangle 2"/>
          <p:cNvSpPr>
            <a:spLocks noGrp="1" noChangeArrowheads="1"/>
          </p:cNvSpPr>
          <p:nvPr>
            <p:ph type="title"/>
          </p:nvPr>
        </p:nvSpPr>
        <p:spPr>
          <a:xfrm>
            <a:off x="1317625" y="358775"/>
            <a:ext cx="7054850" cy="868363"/>
          </a:xfrm>
        </p:spPr>
        <p:txBody>
          <a:bodyPr/>
          <a:lstStyle/>
          <a:p>
            <a:pPr eaLnBrk="1" hangingPunct="1"/>
            <a:r>
              <a:rPr lang="zh-CN" altLang="en-US" smtClean="0"/>
              <a:t>目  录</a:t>
            </a:r>
          </a:p>
        </p:txBody>
      </p:sp>
      <p:sp>
        <p:nvSpPr>
          <p:cNvPr id="8196" name="Rectangle 3"/>
          <p:cNvSpPr>
            <a:spLocks noGrp="1" noChangeArrowheads="1"/>
          </p:cNvSpPr>
          <p:nvPr>
            <p:ph type="body" idx="1"/>
          </p:nvPr>
        </p:nvSpPr>
        <p:spPr>
          <a:xfrm>
            <a:off x="652463" y="1376363"/>
            <a:ext cx="7929562" cy="3343275"/>
          </a:xfrm>
        </p:spPr>
        <p:txBody>
          <a:bodyPr/>
          <a:lstStyle/>
          <a:p>
            <a:pPr marL="419100" indent="-419100" eaLnBrk="1" hangingPunct="1">
              <a:buClr>
                <a:schemeClr val="tx1"/>
              </a:buClr>
              <a:buSzTx/>
              <a:buFont typeface="Wingdings" pitchFamily="2" charset="2"/>
              <a:buNone/>
              <a:defRPr/>
            </a:pPr>
            <a:r>
              <a:rPr lang="en-US" altLang="zh-CN" b="1" dirty="0" smtClean="0"/>
              <a:t>1.3  eNodeB</a:t>
            </a:r>
            <a:r>
              <a:rPr lang="zh-CN" altLang="en-US" b="1" dirty="0" smtClean="0"/>
              <a:t>传输类故障信息采集方法</a:t>
            </a:r>
          </a:p>
          <a:p>
            <a:pPr marL="782638" lvl="1" indent="-381000">
              <a:buNone/>
              <a:defRPr/>
            </a:pPr>
            <a:r>
              <a:rPr lang="en-US" altLang="zh-CN" dirty="0" smtClean="0">
                <a:solidFill>
                  <a:srgbClr val="777777"/>
                </a:solidFill>
              </a:rPr>
              <a:t>1.3.1 MAC</a:t>
            </a:r>
            <a:r>
              <a:rPr lang="zh-CN" altLang="en-US" dirty="0" smtClean="0">
                <a:solidFill>
                  <a:srgbClr val="777777"/>
                </a:solidFill>
              </a:rPr>
              <a:t>层抓包</a:t>
            </a:r>
            <a:endParaRPr lang="en-US" altLang="zh-CN" dirty="0" smtClean="0">
              <a:solidFill>
                <a:srgbClr val="777777"/>
              </a:solidFill>
            </a:endParaRPr>
          </a:p>
          <a:p>
            <a:pPr marL="782638" lvl="1" indent="-381000">
              <a:buNone/>
              <a:defRPr/>
            </a:pPr>
            <a:r>
              <a:rPr lang="en-US" altLang="zh-CN" dirty="0" smtClean="0">
                <a:solidFill>
                  <a:srgbClr val="777777"/>
                </a:solidFill>
              </a:rPr>
              <a:t>1.3.2 IP</a:t>
            </a:r>
            <a:r>
              <a:rPr lang="zh-CN" altLang="en-US" dirty="0" smtClean="0">
                <a:solidFill>
                  <a:srgbClr val="777777"/>
                </a:solidFill>
              </a:rPr>
              <a:t>消息跟踪</a:t>
            </a:r>
            <a:endParaRPr lang="en-US" altLang="zh-CN" dirty="0" smtClean="0">
              <a:solidFill>
                <a:srgbClr val="777777"/>
              </a:solidFill>
            </a:endParaRPr>
          </a:p>
          <a:p>
            <a:pPr marL="782638" lvl="1" indent="-381000">
              <a:buNone/>
              <a:defRPr/>
            </a:pPr>
            <a:r>
              <a:rPr lang="en-US" altLang="zh-CN" dirty="0" smtClean="0">
                <a:solidFill>
                  <a:srgbClr val="777777"/>
                </a:solidFill>
              </a:rPr>
              <a:t>1.3.3 Wireshark</a:t>
            </a:r>
            <a:r>
              <a:rPr lang="zh-CN" altLang="en-US" dirty="0" smtClean="0">
                <a:solidFill>
                  <a:srgbClr val="777777"/>
                </a:solidFill>
              </a:rPr>
              <a:t>抓包</a:t>
            </a:r>
            <a:endParaRPr lang="en-US" altLang="zh-CN" dirty="0" smtClean="0">
              <a:solidFill>
                <a:srgbClr val="777777"/>
              </a:solidFill>
            </a:endParaRPr>
          </a:p>
          <a:p>
            <a:pPr marL="782638" lvl="1" indent="-381000">
              <a:buNone/>
              <a:defRPr/>
            </a:pPr>
            <a:r>
              <a:rPr lang="en-US" altLang="zh-CN" dirty="0" smtClean="0">
                <a:solidFill>
                  <a:srgbClr val="777777"/>
                </a:solidFill>
              </a:rPr>
              <a:t>1.3.4 GTPU</a:t>
            </a:r>
            <a:r>
              <a:rPr lang="zh-CN" altLang="en-US" dirty="0" smtClean="0">
                <a:solidFill>
                  <a:srgbClr val="777777"/>
                </a:solidFill>
              </a:rPr>
              <a:t>跟踪</a:t>
            </a:r>
            <a:endParaRPr lang="en-US" altLang="zh-CN" dirty="0" smtClean="0">
              <a:solidFill>
                <a:srgbClr val="777777"/>
              </a:solidFill>
            </a:endParaRPr>
          </a:p>
          <a:p>
            <a:pPr marL="782638" lvl="1" indent="-381000">
              <a:buNone/>
              <a:defRPr/>
            </a:pPr>
            <a:r>
              <a:rPr lang="en-US" altLang="zh-CN" b="1" dirty="0" smtClean="0"/>
              <a:t>1.3.5 UDP</a:t>
            </a:r>
            <a:r>
              <a:rPr lang="zh-CN" altLang="en-US" b="1" dirty="0" smtClean="0"/>
              <a:t>环回测试</a:t>
            </a:r>
            <a:endParaRPr lang="en-US" altLang="zh-CN" b="1" dirty="0" smtClean="0"/>
          </a:p>
          <a:p>
            <a:pPr marL="782638" lvl="1" indent="-381000">
              <a:buNone/>
              <a:defRPr/>
            </a:pPr>
            <a:r>
              <a:rPr lang="en-US" altLang="zh-CN" dirty="0" smtClean="0">
                <a:solidFill>
                  <a:srgbClr val="777777"/>
                </a:solidFill>
              </a:rPr>
              <a:t>1.3.6</a:t>
            </a:r>
            <a:r>
              <a:rPr lang="zh-CN" altLang="en-US" dirty="0" smtClean="0">
                <a:solidFill>
                  <a:srgbClr val="777777"/>
                </a:solidFill>
              </a:rPr>
              <a:t>信令跟踪</a:t>
            </a:r>
          </a:p>
          <a:p>
            <a:pPr marL="782638" lvl="1" indent="-381000" eaLnBrk="1" hangingPunct="1">
              <a:buFont typeface="Wingdings" pitchFamily="2" charset="2"/>
              <a:buNone/>
              <a:defRPr/>
            </a:pPr>
            <a:endParaRPr lang="zh-CN" altLang="en-US" dirty="0" smtClean="0">
              <a:solidFill>
                <a:srgbClr val="777777"/>
              </a:solidFill>
            </a:endParaRPr>
          </a:p>
          <a:p>
            <a:pPr marL="771525" lvl="1" indent="-419100" eaLnBrk="1" hangingPunct="1">
              <a:buClr>
                <a:schemeClr val="tx1"/>
              </a:buClr>
              <a:buSzTx/>
              <a:buFont typeface="Wingdings" pitchFamily="2" charset="2"/>
              <a:buNone/>
              <a:defRPr/>
            </a:pPr>
            <a:endParaRPr lang="zh-CN" altLang="en-US" dirty="0" smtClean="0"/>
          </a:p>
          <a:p>
            <a:pPr marL="419100" indent="-419100" eaLnBrk="1" hangingPunct="1">
              <a:buClr>
                <a:schemeClr val="tx1"/>
              </a:buClr>
              <a:buSzTx/>
              <a:buFont typeface="Wingdings" pitchFamily="2" charset="2"/>
              <a:buNone/>
              <a:defRPr/>
            </a:pPr>
            <a:endParaRPr lang="zh-CN" altLang="en-US" dirty="0" smtClean="0"/>
          </a:p>
        </p:txBody>
      </p:sp>
      <p:pic>
        <p:nvPicPr>
          <p:cNvPr id="49157" name="Picture 19" descr="目录 copy"/>
          <p:cNvPicPr>
            <a:picLocks noChangeAspect="1" noChangeArrowheads="1"/>
          </p:cNvPicPr>
          <p:nvPr/>
        </p:nvPicPr>
        <p:blipFill>
          <a:blip r:embed="rId3" cstate="print"/>
          <a:srcRect/>
          <a:stretch>
            <a:fillRect/>
          </a:stretch>
        </p:blipFill>
        <p:spPr bwMode="auto">
          <a:xfrm>
            <a:off x="704850" y="468313"/>
            <a:ext cx="615950" cy="619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p:txBody>
          <a:bodyPr/>
          <a:lstStyle/>
          <a:p>
            <a:r>
              <a:rPr lang="en-US" altLang="zh-CN" dirty="0" smtClean="0"/>
              <a:t>UDP</a:t>
            </a:r>
            <a:r>
              <a:rPr lang="zh-CN" altLang="en-US" dirty="0" smtClean="0"/>
              <a:t>环回测试</a:t>
            </a:r>
          </a:p>
        </p:txBody>
      </p:sp>
      <p:sp>
        <p:nvSpPr>
          <p:cNvPr id="50179" name="内容占位符 2"/>
          <p:cNvSpPr>
            <a:spLocks noGrp="1"/>
          </p:cNvSpPr>
          <p:nvPr>
            <p:ph idx="1"/>
          </p:nvPr>
        </p:nvSpPr>
        <p:spPr/>
        <p:txBody>
          <a:bodyPr/>
          <a:lstStyle/>
          <a:p>
            <a:r>
              <a:rPr lang="en-US" altLang="zh-CN" dirty="0" smtClean="0"/>
              <a:t>eNodeB </a:t>
            </a:r>
            <a:r>
              <a:rPr lang="zh-CN" altLang="en-US" dirty="0" smtClean="0"/>
              <a:t>支持从本站向其他网元灌</a:t>
            </a:r>
            <a:r>
              <a:rPr lang="en-US" altLang="zh-CN" dirty="0" smtClean="0"/>
              <a:t>UDP</a:t>
            </a:r>
            <a:r>
              <a:rPr lang="zh-CN" altLang="en-US" dirty="0" smtClean="0"/>
              <a:t>包， 经外部网元环回，以统计中间链路质量，包括双向延时、抖动、 丢包率；只需要对端支持</a:t>
            </a:r>
            <a:r>
              <a:rPr lang="en-US" altLang="zh-CN" dirty="0" smtClean="0"/>
              <a:t>UDP</a:t>
            </a:r>
            <a:r>
              <a:rPr lang="zh-CN" altLang="en-US" dirty="0" smtClean="0"/>
              <a:t>环回</a:t>
            </a:r>
          </a:p>
        </p:txBody>
      </p:sp>
      <p:sp>
        <p:nvSpPr>
          <p:cNvPr id="50180" name="灯片编号占位符 3"/>
          <p:cNvSpPr>
            <a:spLocks noGrp="1"/>
          </p:cNvSpPr>
          <p:nvPr>
            <p:ph type="sldNum" sz="quarter" idx="10"/>
          </p:nvPr>
        </p:nvSpPr>
        <p:spPr>
          <a:noFill/>
        </p:spPr>
        <p:txBody>
          <a:bodyPr/>
          <a:lstStyle/>
          <a:p>
            <a:r>
              <a:rPr lang="en-US" altLang="zh-CN" smtClean="0"/>
              <a:t>Page</a:t>
            </a:r>
            <a:fld id="{43F96336-C787-4684-9D4E-7AAACE5CA9EF}" type="slidenum">
              <a:rPr lang="en-US" altLang="zh-CN" smtClean="0"/>
              <a:pPr/>
              <a:t>44</a:t>
            </a:fld>
            <a:endParaRPr lang="en-US" altLang="zh-CN" smtClean="0"/>
          </a:p>
        </p:txBody>
      </p:sp>
      <p:pic>
        <p:nvPicPr>
          <p:cNvPr id="50181" name="Picture 2" descr="2"/>
          <p:cNvPicPr>
            <a:picLocks noChangeAspect="1" noChangeArrowheads="1"/>
          </p:cNvPicPr>
          <p:nvPr/>
        </p:nvPicPr>
        <p:blipFill>
          <a:blip r:embed="rId3" cstate="print"/>
          <a:srcRect/>
          <a:stretch>
            <a:fillRect/>
          </a:stretch>
        </p:blipFill>
        <p:spPr bwMode="auto">
          <a:xfrm>
            <a:off x="1547813" y="3357563"/>
            <a:ext cx="5715000" cy="1971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p:cNvSpPr>
            <a:spLocks noGrp="1"/>
          </p:cNvSpPr>
          <p:nvPr>
            <p:ph type="title"/>
          </p:nvPr>
        </p:nvSpPr>
        <p:spPr/>
        <p:txBody>
          <a:bodyPr/>
          <a:lstStyle/>
          <a:p>
            <a:r>
              <a:rPr lang="en-US" altLang="zh-CN" dirty="0" smtClean="0"/>
              <a:t>eNodeB</a:t>
            </a:r>
            <a:r>
              <a:rPr lang="zh-CN" altLang="en-US" dirty="0" smtClean="0"/>
              <a:t>与</a:t>
            </a:r>
            <a:r>
              <a:rPr lang="en-US" altLang="zh-CN" dirty="0" smtClean="0"/>
              <a:t>SGW</a:t>
            </a:r>
            <a:r>
              <a:rPr lang="zh-CN" altLang="en-US" dirty="0" smtClean="0"/>
              <a:t>间</a:t>
            </a:r>
            <a:r>
              <a:rPr lang="en-US" altLang="zh-CN" dirty="0" smtClean="0"/>
              <a:t>UDP</a:t>
            </a:r>
            <a:r>
              <a:rPr lang="zh-CN" altLang="en-US" dirty="0" smtClean="0"/>
              <a:t>环回测试</a:t>
            </a:r>
          </a:p>
        </p:txBody>
      </p:sp>
      <p:sp>
        <p:nvSpPr>
          <p:cNvPr id="55299" name="内容占位符 2"/>
          <p:cNvSpPr>
            <a:spLocks noGrp="1"/>
          </p:cNvSpPr>
          <p:nvPr>
            <p:ph idx="1"/>
          </p:nvPr>
        </p:nvSpPr>
        <p:spPr/>
        <p:txBody>
          <a:bodyPr/>
          <a:lstStyle/>
          <a:p>
            <a:r>
              <a:rPr lang="zh-CN" altLang="en-US" sz="2400" dirty="0" smtClean="0">
                <a:latin typeface="+mn-ea"/>
              </a:rPr>
              <a:t>在核心网侧使用</a:t>
            </a:r>
            <a:r>
              <a:rPr lang="en-US" altLang="zh-CN" sz="2400" dirty="0" smtClean="0">
                <a:latin typeface="+mn-ea"/>
              </a:rPr>
              <a:t>loop enable</a:t>
            </a:r>
            <a:r>
              <a:rPr lang="zh-CN" altLang="en-US" sz="2400" dirty="0" smtClean="0">
                <a:latin typeface="+mn-ea"/>
              </a:rPr>
              <a:t>（</a:t>
            </a:r>
            <a:r>
              <a:rPr lang="en-US" altLang="zh-CN" sz="2400" dirty="0" smtClean="0">
                <a:latin typeface="+mn-ea"/>
              </a:rPr>
              <a:t>V900R009</a:t>
            </a:r>
            <a:r>
              <a:rPr lang="zh-CN" altLang="en-US" sz="2400" dirty="0" smtClean="0">
                <a:latin typeface="+mn-ea"/>
              </a:rPr>
              <a:t>版本）使能</a:t>
            </a:r>
            <a:r>
              <a:rPr lang="en-US" altLang="zh-CN" sz="2400" dirty="0" smtClean="0">
                <a:latin typeface="+mn-ea"/>
              </a:rPr>
              <a:t>UDPLOOP</a:t>
            </a:r>
            <a:r>
              <a:rPr lang="zh-CN" altLang="en-US" sz="2400" dirty="0" smtClean="0">
                <a:latin typeface="+mn-ea"/>
              </a:rPr>
              <a:t>功能，具体设置方法是：进入 </a:t>
            </a:r>
            <a:r>
              <a:rPr lang="en-US" altLang="zh-CN" sz="2400" dirty="0" smtClean="0">
                <a:latin typeface="+mn-ea"/>
              </a:rPr>
              <a:t>system-view</a:t>
            </a:r>
            <a:r>
              <a:rPr lang="zh-CN" altLang="en-US" sz="2400" dirty="0" smtClean="0">
                <a:latin typeface="+mn-ea"/>
              </a:rPr>
              <a:t>，输入</a:t>
            </a:r>
            <a:r>
              <a:rPr lang="en-US" altLang="zh-CN" sz="2400" dirty="0" smtClean="0">
                <a:latin typeface="+mn-ea"/>
              </a:rPr>
              <a:t>loop enable</a:t>
            </a:r>
            <a:r>
              <a:rPr lang="zh-CN" altLang="en-US" sz="2400" dirty="0" smtClean="0">
                <a:latin typeface="+mn-ea"/>
              </a:rPr>
              <a:t>。</a:t>
            </a:r>
          </a:p>
        </p:txBody>
      </p:sp>
      <p:sp>
        <p:nvSpPr>
          <p:cNvPr id="55300" name="灯片编号占位符 3"/>
          <p:cNvSpPr>
            <a:spLocks noGrp="1"/>
          </p:cNvSpPr>
          <p:nvPr>
            <p:ph type="sldNum" sz="quarter" idx="10"/>
          </p:nvPr>
        </p:nvSpPr>
        <p:spPr>
          <a:noFill/>
        </p:spPr>
        <p:txBody>
          <a:bodyPr/>
          <a:lstStyle/>
          <a:p>
            <a:r>
              <a:rPr lang="en-US" altLang="zh-CN" smtClean="0"/>
              <a:t>Page</a:t>
            </a:r>
            <a:fld id="{937B125B-172C-45DE-A6E8-A16D4DEE7E65}" type="slidenum">
              <a:rPr lang="en-US" altLang="zh-CN" smtClean="0"/>
              <a:pPr/>
              <a:t>45</a:t>
            </a:fld>
            <a:endParaRPr lang="en-US" altLang="zh-CN" smtClean="0"/>
          </a:p>
        </p:txBody>
      </p:sp>
      <p:pic>
        <p:nvPicPr>
          <p:cNvPr id="474113" name="Picture 1"/>
          <p:cNvPicPr>
            <a:picLocks noChangeAspect="1" noChangeArrowheads="1"/>
          </p:cNvPicPr>
          <p:nvPr/>
        </p:nvPicPr>
        <p:blipFill>
          <a:blip r:embed="rId3" cstate="print"/>
          <a:srcRect/>
          <a:stretch>
            <a:fillRect/>
          </a:stretch>
        </p:blipFill>
        <p:spPr bwMode="auto">
          <a:xfrm>
            <a:off x="1182094" y="3418052"/>
            <a:ext cx="6688963" cy="208199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8913" name="Picture 1"/>
          <p:cNvPicPr>
            <a:picLocks noChangeAspect="1" noChangeArrowheads="1"/>
          </p:cNvPicPr>
          <p:nvPr/>
        </p:nvPicPr>
        <p:blipFill>
          <a:blip r:embed="rId3" cstate="print"/>
          <a:srcRect/>
          <a:stretch>
            <a:fillRect/>
          </a:stretch>
        </p:blipFill>
        <p:spPr bwMode="auto">
          <a:xfrm>
            <a:off x="1050870" y="2776372"/>
            <a:ext cx="7137855" cy="3419475"/>
          </a:xfrm>
          <a:prstGeom prst="rect">
            <a:avLst/>
          </a:prstGeom>
          <a:noFill/>
          <a:ln w="9525">
            <a:noFill/>
            <a:miter lim="800000"/>
            <a:headEnd/>
            <a:tailEnd/>
          </a:ln>
        </p:spPr>
      </p:pic>
      <p:sp>
        <p:nvSpPr>
          <p:cNvPr id="51202" name="标题 1"/>
          <p:cNvSpPr>
            <a:spLocks noGrp="1"/>
          </p:cNvSpPr>
          <p:nvPr>
            <p:ph type="title"/>
          </p:nvPr>
        </p:nvSpPr>
        <p:spPr/>
        <p:txBody>
          <a:bodyPr/>
          <a:lstStyle/>
          <a:p>
            <a:r>
              <a:rPr lang="en-US" altLang="zh-CN" dirty="0" smtClean="0"/>
              <a:t>eNodeB</a:t>
            </a:r>
            <a:r>
              <a:rPr lang="zh-CN" altLang="en-US" dirty="0" smtClean="0"/>
              <a:t>间</a:t>
            </a:r>
            <a:r>
              <a:rPr lang="en-US" altLang="zh-CN" dirty="0" smtClean="0"/>
              <a:t>UDP</a:t>
            </a:r>
            <a:r>
              <a:rPr lang="zh-CN" altLang="en-US" dirty="0" smtClean="0"/>
              <a:t>环回测试</a:t>
            </a:r>
          </a:p>
        </p:txBody>
      </p:sp>
      <p:sp>
        <p:nvSpPr>
          <p:cNvPr id="51203" name="内容占位符 2"/>
          <p:cNvSpPr>
            <a:spLocks noGrp="1"/>
          </p:cNvSpPr>
          <p:nvPr>
            <p:ph idx="1"/>
          </p:nvPr>
        </p:nvSpPr>
        <p:spPr>
          <a:xfrm>
            <a:off x="652463" y="1234473"/>
            <a:ext cx="7929562" cy="4195762"/>
          </a:xfrm>
        </p:spPr>
        <p:txBody>
          <a:bodyPr/>
          <a:lstStyle/>
          <a:p>
            <a:r>
              <a:rPr lang="zh-CN" altLang="en-US" dirty="0" smtClean="0"/>
              <a:t>确保</a:t>
            </a:r>
            <a:r>
              <a:rPr lang="en-US" altLang="zh-CN" dirty="0" smtClean="0"/>
              <a:t>eNodeB</a:t>
            </a:r>
            <a:r>
              <a:rPr lang="zh-CN" altLang="en-US" dirty="0" smtClean="0"/>
              <a:t>间</a:t>
            </a:r>
            <a:r>
              <a:rPr lang="en-US" altLang="zh-CN" dirty="0" smtClean="0"/>
              <a:t>IP</a:t>
            </a:r>
            <a:r>
              <a:rPr lang="zh-CN" altLang="en-US" dirty="0" smtClean="0"/>
              <a:t>层可达，在</a:t>
            </a:r>
            <a:r>
              <a:rPr lang="en-US" altLang="zh-CN" dirty="0" smtClean="0"/>
              <a:t>eNodeB 1</a:t>
            </a:r>
            <a:r>
              <a:rPr lang="zh-CN" altLang="en-US" dirty="0" smtClean="0"/>
              <a:t>上进行</a:t>
            </a:r>
            <a:r>
              <a:rPr lang="en-US" altLang="zh-CN" dirty="0" smtClean="0"/>
              <a:t>UDP</a:t>
            </a:r>
            <a:r>
              <a:rPr lang="zh-CN" altLang="en-US" dirty="0" smtClean="0"/>
              <a:t>灌包测试监控，要在对端</a:t>
            </a:r>
            <a:r>
              <a:rPr lang="en-US" altLang="zh-CN" dirty="0" smtClean="0"/>
              <a:t>eNodeB 2</a:t>
            </a:r>
            <a:r>
              <a:rPr lang="zh-CN" altLang="en-US" dirty="0" smtClean="0"/>
              <a:t>上开</a:t>
            </a:r>
            <a:r>
              <a:rPr lang="en-US" altLang="zh-CN" dirty="0" smtClean="0"/>
              <a:t>UDP</a:t>
            </a:r>
            <a:r>
              <a:rPr lang="zh-CN" altLang="en-US" dirty="0" smtClean="0"/>
              <a:t>环回</a:t>
            </a:r>
            <a:endParaRPr lang="en-US" altLang="zh-CN" dirty="0" smtClean="0"/>
          </a:p>
          <a:p>
            <a:r>
              <a:rPr lang="zh-CN" altLang="en-US" dirty="0" smtClean="0"/>
              <a:t>在</a:t>
            </a:r>
            <a:r>
              <a:rPr lang="en-US" altLang="zh-CN" dirty="0" smtClean="0"/>
              <a:t>eNodeB 2</a:t>
            </a:r>
            <a:r>
              <a:rPr lang="zh-CN" altLang="en-US" dirty="0" smtClean="0"/>
              <a:t>上</a:t>
            </a:r>
            <a:r>
              <a:rPr lang="en-US" altLang="zh-CN" dirty="0" smtClean="0"/>
              <a:t>SET UDPLOOP</a:t>
            </a:r>
            <a:endParaRPr lang="zh-CN" altLang="en-US" dirty="0" smtClean="0"/>
          </a:p>
        </p:txBody>
      </p:sp>
      <p:sp>
        <p:nvSpPr>
          <p:cNvPr id="51204" name="灯片编号占位符 3"/>
          <p:cNvSpPr>
            <a:spLocks noGrp="1"/>
          </p:cNvSpPr>
          <p:nvPr>
            <p:ph type="sldNum" sz="quarter" idx="10"/>
          </p:nvPr>
        </p:nvSpPr>
        <p:spPr>
          <a:noFill/>
        </p:spPr>
        <p:txBody>
          <a:bodyPr/>
          <a:lstStyle/>
          <a:p>
            <a:r>
              <a:rPr lang="en-US" altLang="zh-CN" smtClean="0"/>
              <a:t>Page</a:t>
            </a:r>
            <a:fld id="{817B6FDF-324F-4618-B011-C0D17F58319E}" type="slidenum">
              <a:rPr lang="en-US" altLang="zh-CN" smtClean="0"/>
              <a:pPr/>
              <a:t>46</a:t>
            </a:fld>
            <a:endParaRPr lang="en-US" altLang="zh-CN" smtClean="0"/>
          </a:p>
        </p:txBody>
      </p:sp>
      <p:sp>
        <p:nvSpPr>
          <p:cNvPr id="6" name="圆角矩形 5"/>
          <p:cNvSpPr/>
          <p:nvPr/>
        </p:nvSpPr>
        <p:spPr bwMode="auto">
          <a:xfrm>
            <a:off x="5500164" y="3560755"/>
            <a:ext cx="2682139" cy="333328"/>
          </a:xfrm>
          <a:prstGeom prst="roundRect">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华文细黑" pitchFamily="2" charset="-122"/>
            </a:endParaRPr>
          </a:p>
        </p:txBody>
      </p:sp>
      <p:sp>
        <p:nvSpPr>
          <p:cNvPr id="7" name="圆角矩形 6"/>
          <p:cNvSpPr/>
          <p:nvPr/>
        </p:nvSpPr>
        <p:spPr bwMode="auto">
          <a:xfrm>
            <a:off x="5266684" y="5537451"/>
            <a:ext cx="2931385" cy="343088"/>
          </a:xfrm>
          <a:prstGeom prst="roundRect">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华文细黑" pitchFamily="2"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6865" name="Picture 1"/>
          <p:cNvPicPr>
            <a:picLocks noChangeAspect="1" noChangeArrowheads="1"/>
          </p:cNvPicPr>
          <p:nvPr/>
        </p:nvPicPr>
        <p:blipFill>
          <a:blip r:embed="rId3" cstate="print"/>
          <a:srcRect/>
          <a:stretch>
            <a:fillRect/>
          </a:stretch>
        </p:blipFill>
        <p:spPr bwMode="auto">
          <a:xfrm>
            <a:off x="1007166" y="2305878"/>
            <a:ext cx="3577358" cy="3670854"/>
          </a:xfrm>
          <a:prstGeom prst="rect">
            <a:avLst/>
          </a:prstGeom>
          <a:noFill/>
          <a:ln w="9525">
            <a:noFill/>
            <a:miter lim="800000"/>
            <a:headEnd/>
            <a:tailEnd/>
          </a:ln>
        </p:spPr>
      </p:pic>
      <p:sp>
        <p:nvSpPr>
          <p:cNvPr id="52226" name="标题 1"/>
          <p:cNvSpPr>
            <a:spLocks noGrp="1"/>
          </p:cNvSpPr>
          <p:nvPr>
            <p:ph type="title"/>
          </p:nvPr>
        </p:nvSpPr>
        <p:spPr/>
        <p:txBody>
          <a:bodyPr/>
          <a:lstStyle/>
          <a:p>
            <a:r>
              <a:rPr lang="en-US" altLang="zh-CN" dirty="0" smtClean="0"/>
              <a:t>U2000</a:t>
            </a:r>
            <a:r>
              <a:rPr lang="zh-CN" altLang="en-US" dirty="0" smtClean="0"/>
              <a:t>上启动</a:t>
            </a:r>
            <a:r>
              <a:rPr lang="en-US" altLang="zh-CN" dirty="0" smtClean="0"/>
              <a:t>UDP</a:t>
            </a:r>
            <a:r>
              <a:rPr lang="zh-CN" altLang="en-US" dirty="0" smtClean="0"/>
              <a:t>环回测试</a:t>
            </a:r>
          </a:p>
        </p:txBody>
      </p:sp>
      <p:sp>
        <p:nvSpPr>
          <p:cNvPr id="52227" name="内容占位符 2"/>
          <p:cNvSpPr>
            <a:spLocks noGrp="1"/>
          </p:cNvSpPr>
          <p:nvPr>
            <p:ph idx="1"/>
          </p:nvPr>
        </p:nvSpPr>
        <p:spPr/>
        <p:txBody>
          <a:bodyPr/>
          <a:lstStyle/>
          <a:p>
            <a:r>
              <a:rPr lang="zh-CN" altLang="en-US" dirty="0" smtClean="0"/>
              <a:t>对</a:t>
            </a:r>
            <a:r>
              <a:rPr lang="en-US" altLang="zh-CN" dirty="0" smtClean="0"/>
              <a:t>eNodeB 1</a:t>
            </a:r>
            <a:r>
              <a:rPr lang="zh-CN" altLang="en-US" dirty="0" smtClean="0"/>
              <a:t>建立</a:t>
            </a:r>
            <a:r>
              <a:rPr lang="en-US" altLang="zh-CN" dirty="0" smtClean="0"/>
              <a:t>UDP</a:t>
            </a:r>
            <a:r>
              <a:rPr lang="zh-CN" altLang="en-US" dirty="0" smtClean="0"/>
              <a:t>灌包测试监控任务</a:t>
            </a:r>
          </a:p>
        </p:txBody>
      </p:sp>
      <p:sp>
        <p:nvSpPr>
          <p:cNvPr id="52228" name="灯片编号占位符 3"/>
          <p:cNvSpPr>
            <a:spLocks noGrp="1"/>
          </p:cNvSpPr>
          <p:nvPr>
            <p:ph type="sldNum" sz="quarter" idx="10"/>
          </p:nvPr>
        </p:nvSpPr>
        <p:spPr>
          <a:noFill/>
        </p:spPr>
        <p:txBody>
          <a:bodyPr/>
          <a:lstStyle/>
          <a:p>
            <a:r>
              <a:rPr lang="en-US" altLang="zh-CN" smtClean="0"/>
              <a:t>Page</a:t>
            </a:r>
            <a:fld id="{C14E929E-E247-4D5C-B2CF-6AA56A514B4E}" type="slidenum">
              <a:rPr lang="en-US" altLang="zh-CN" smtClean="0"/>
              <a:pPr/>
              <a:t>47</a:t>
            </a:fld>
            <a:endParaRPr lang="en-US" altLang="zh-CN" smtClean="0"/>
          </a:p>
        </p:txBody>
      </p:sp>
      <p:sp>
        <p:nvSpPr>
          <p:cNvPr id="7" name="虚尾箭头 6"/>
          <p:cNvSpPr/>
          <p:nvPr/>
        </p:nvSpPr>
        <p:spPr bwMode="auto">
          <a:xfrm>
            <a:off x="4643438" y="3933825"/>
            <a:ext cx="649287" cy="503238"/>
          </a:xfrm>
          <a:prstGeom prst="stripedRightArrow">
            <a:avLst/>
          </a:prstGeom>
          <a:solidFill>
            <a:schemeClr val="accent1"/>
          </a:solidFill>
          <a:ln w="9525" cap="flat" cmpd="sng" algn="ctr">
            <a:solidFill>
              <a:schemeClr val="tx1"/>
            </a:solidFill>
            <a:prstDash val="solid"/>
            <a:round/>
            <a:headEnd type="none" w="med" len="med"/>
            <a:tailEnd type="none" w="med" len="med"/>
          </a:ln>
          <a:effectLst/>
        </p:spPr>
        <p:txBody>
          <a:bodyPr/>
          <a:lstStyle/>
          <a:p>
            <a:pPr>
              <a:defRPr/>
            </a:pPr>
            <a:endParaRPr lang="zh-CN" altLang="en-US">
              <a:solidFill>
                <a:srgbClr val="000000"/>
              </a:solidFill>
            </a:endParaRPr>
          </a:p>
        </p:txBody>
      </p:sp>
      <p:cxnSp>
        <p:nvCxnSpPr>
          <p:cNvPr id="52231" name="直接箭头连接符 8"/>
          <p:cNvCxnSpPr>
            <a:cxnSpLocks noChangeShapeType="1"/>
          </p:cNvCxnSpPr>
          <p:nvPr/>
        </p:nvCxnSpPr>
        <p:spPr bwMode="auto">
          <a:xfrm flipH="1">
            <a:off x="1470991" y="2464904"/>
            <a:ext cx="92766" cy="2769705"/>
          </a:xfrm>
          <a:prstGeom prst="straightConnector1">
            <a:avLst/>
          </a:prstGeom>
          <a:noFill/>
          <a:ln w="19050" algn="ctr">
            <a:solidFill>
              <a:srgbClr val="C00000"/>
            </a:solidFill>
            <a:round/>
            <a:headEnd/>
            <a:tailEnd type="arrow" w="med" len="med"/>
          </a:ln>
        </p:spPr>
      </p:cxnSp>
      <p:cxnSp>
        <p:nvCxnSpPr>
          <p:cNvPr id="52232" name="直接箭头连接符 10"/>
          <p:cNvCxnSpPr>
            <a:cxnSpLocks noChangeShapeType="1"/>
          </p:cNvCxnSpPr>
          <p:nvPr/>
        </p:nvCxnSpPr>
        <p:spPr bwMode="auto">
          <a:xfrm flipV="1">
            <a:off x="1775791" y="4055165"/>
            <a:ext cx="702366" cy="1152940"/>
          </a:xfrm>
          <a:prstGeom prst="straightConnector1">
            <a:avLst/>
          </a:prstGeom>
          <a:noFill/>
          <a:ln w="19050" algn="ctr">
            <a:solidFill>
              <a:srgbClr val="C00000"/>
            </a:solidFill>
            <a:round/>
            <a:headEnd/>
            <a:tailEnd type="arrow" w="med" len="med"/>
          </a:ln>
        </p:spPr>
      </p:cxnSp>
      <p:pic>
        <p:nvPicPr>
          <p:cNvPr id="676866" name="Picture 2"/>
          <p:cNvPicPr>
            <a:picLocks noChangeAspect="1" noChangeArrowheads="1"/>
          </p:cNvPicPr>
          <p:nvPr/>
        </p:nvPicPr>
        <p:blipFill>
          <a:blip r:embed="rId4" cstate="print"/>
          <a:srcRect/>
          <a:stretch>
            <a:fillRect/>
          </a:stretch>
        </p:blipFill>
        <p:spPr bwMode="auto">
          <a:xfrm>
            <a:off x="5303520" y="2286000"/>
            <a:ext cx="3227070" cy="373761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p:nvPr>
        </p:nvSpPr>
        <p:spPr/>
        <p:txBody>
          <a:bodyPr/>
          <a:lstStyle/>
          <a:p>
            <a:r>
              <a:rPr lang="en-US" altLang="zh-CN" dirty="0" smtClean="0"/>
              <a:t>UDP</a:t>
            </a:r>
            <a:r>
              <a:rPr lang="zh-CN" altLang="en-US" dirty="0" smtClean="0"/>
              <a:t>灌包测试结果</a:t>
            </a:r>
          </a:p>
        </p:txBody>
      </p:sp>
      <p:sp>
        <p:nvSpPr>
          <p:cNvPr id="53251" name="灯片编号占位符 3"/>
          <p:cNvSpPr>
            <a:spLocks noGrp="1"/>
          </p:cNvSpPr>
          <p:nvPr>
            <p:ph type="sldNum" sz="quarter" idx="10"/>
          </p:nvPr>
        </p:nvSpPr>
        <p:spPr>
          <a:noFill/>
        </p:spPr>
        <p:txBody>
          <a:bodyPr/>
          <a:lstStyle/>
          <a:p>
            <a:r>
              <a:rPr lang="en-US" altLang="zh-CN" smtClean="0"/>
              <a:t>Page</a:t>
            </a:r>
            <a:fld id="{2FF07DE2-CB92-4E7A-8412-90A749921F98}" type="slidenum">
              <a:rPr lang="en-US" altLang="zh-CN" smtClean="0"/>
              <a:pPr/>
              <a:t>48</a:t>
            </a:fld>
            <a:endParaRPr lang="en-US" altLang="zh-CN" smtClean="0"/>
          </a:p>
        </p:txBody>
      </p:sp>
      <p:pic>
        <p:nvPicPr>
          <p:cNvPr id="53252" name="图片 21"/>
          <p:cNvPicPr>
            <a:picLocks noChangeAspect="1" noChangeArrowheads="1"/>
          </p:cNvPicPr>
          <p:nvPr/>
        </p:nvPicPr>
        <p:blipFill>
          <a:blip r:embed="rId3" cstate="print"/>
          <a:srcRect/>
          <a:stretch>
            <a:fillRect/>
          </a:stretch>
        </p:blipFill>
        <p:spPr bwMode="auto">
          <a:xfrm>
            <a:off x="971550" y="1539875"/>
            <a:ext cx="6913563" cy="4032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3"/>
          <p:cNvSpPr>
            <a:spLocks noGrp="1"/>
          </p:cNvSpPr>
          <p:nvPr>
            <p:ph type="sldNum" sz="quarter" idx="10"/>
          </p:nvPr>
        </p:nvSpPr>
        <p:spPr>
          <a:noFill/>
        </p:spPr>
        <p:txBody>
          <a:bodyPr/>
          <a:lstStyle/>
          <a:p>
            <a:pPr defTabSz="877888"/>
            <a:r>
              <a:rPr lang="en-US" altLang="zh-CN" smtClean="0"/>
              <a:t>Page</a:t>
            </a:r>
            <a:fld id="{593FCBE4-B5AF-40E0-B3C0-15526BBCF62A}" type="slidenum">
              <a:rPr lang="en-US" altLang="zh-CN" smtClean="0"/>
              <a:pPr defTabSz="877888"/>
              <a:t>4</a:t>
            </a:fld>
            <a:endParaRPr lang="en-US" altLang="zh-CN" smtClean="0"/>
          </a:p>
        </p:txBody>
      </p:sp>
      <p:sp>
        <p:nvSpPr>
          <p:cNvPr id="20483" name="Rectangle 2"/>
          <p:cNvSpPr>
            <a:spLocks noGrp="1" noChangeArrowheads="1"/>
          </p:cNvSpPr>
          <p:nvPr>
            <p:ph type="title"/>
          </p:nvPr>
        </p:nvSpPr>
        <p:spPr>
          <a:xfrm>
            <a:off x="1317625" y="358775"/>
            <a:ext cx="7054850" cy="868363"/>
          </a:xfrm>
        </p:spPr>
        <p:txBody>
          <a:bodyPr/>
          <a:lstStyle/>
          <a:p>
            <a:pPr eaLnBrk="1" hangingPunct="1"/>
            <a:r>
              <a:rPr lang="zh-CN" altLang="en-US" smtClean="0"/>
              <a:t>目  录</a:t>
            </a:r>
          </a:p>
        </p:txBody>
      </p:sp>
      <p:sp>
        <p:nvSpPr>
          <p:cNvPr id="8196" name="Rectangle 3"/>
          <p:cNvSpPr>
            <a:spLocks noGrp="1" noChangeArrowheads="1"/>
          </p:cNvSpPr>
          <p:nvPr>
            <p:ph type="body" idx="1"/>
          </p:nvPr>
        </p:nvSpPr>
        <p:spPr>
          <a:xfrm>
            <a:off x="652463" y="1376363"/>
            <a:ext cx="7929562" cy="3343275"/>
          </a:xfrm>
        </p:spPr>
        <p:txBody>
          <a:bodyPr/>
          <a:lstStyle/>
          <a:p>
            <a:pPr marL="419100" indent="-419100" eaLnBrk="1" hangingPunct="1">
              <a:buClr>
                <a:schemeClr val="tx1"/>
              </a:buClr>
              <a:buSzTx/>
              <a:buFont typeface="Wingdings" pitchFamily="2" charset="2"/>
              <a:buNone/>
              <a:defRPr/>
            </a:pPr>
            <a:r>
              <a:rPr lang="en-US" altLang="zh-CN" b="1" dirty="0" smtClean="0"/>
              <a:t>1.  eNodeB</a:t>
            </a:r>
            <a:r>
              <a:rPr lang="zh-CN" altLang="en-US" b="1" dirty="0" smtClean="0"/>
              <a:t>传输类故障处理概述</a:t>
            </a:r>
          </a:p>
          <a:p>
            <a:pPr marL="782638" lvl="1" indent="-381000" eaLnBrk="1" hangingPunct="1">
              <a:buFont typeface="Wingdings" pitchFamily="2" charset="2"/>
              <a:buNone/>
              <a:defRPr/>
            </a:pPr>
            <a:r>
              <a:rPr lang="en-US" altLang="zh-CN" b="1" dirty="0" smtClean="0"/>
              <a:t>1.1 eNodeB</a:t>
            </a:r>
            <a:r>
              <a:rPr lang="zh-CN" altLang="en-US" b="1" dirty="0" smtClean="0"/>
              <a:t>传输类故障处理流程</a:t>
            </a:r>
            <a:endParaRPr lang="en-US" altLang="zh-CN" b="1" dirty="0" smtClean="0"/>
          </a:p>
          <a:p>
            <a:pPr marL="782638" lvl="1" indent="-381000" eaLnBrk="1" hangingPunct="1">
              <a:buFont typeface="Wingdings" pitchFamily="2" charset="2"/>
              <a:buNone/>
              <a:defRPr/>
            </a:pPr>
            <a:r>
              <a:rPr lang="en-US" altLang="zh-CN" dirty="0" smtClean="0">
                <a:solidFill>
                  <a:srgbClr val="777777"/>
                </a:solidFill>
              </a:rPr>
              <a:t>1.2 eNodeB</a:t>
            </a:r>
            <a:r>
              <a:rPr lang="zh-CN" altLang="en-US" dirty="0" smtClean="0">
                <a:solidFill>
                  <a:srgbClr val="777777"/>
                </a:solidFill>
              </a:rPr>
              <a:t>传输类故障定位方法</a:t>
            </a:r>
            <a:endParaRPr lang="en-US" altLang="zh-CN" dirty="0" smtClean="0">
              <a:solidFill>
                <a:srgbClr val="777777"/>
              </a:solidFill>
            </a:endParaRPr>
          </a:p>
          <a:p>
            <a:pPr marL="782638" lvl="1" indent="-381000" eaLnBrk="1" hangingPunct="1">
              <a:buFont typeface="Wingdings" pitchFamily="2" charset="2"/>
              <a:buNone/>
              <a:defRPr/>
            </a:pPr>
            <a:r>
              <a:rPr lang="en-US" altLang="zh-CN" dirty="0" smtClean="0">
                <a:solidFill>
                  <a:srgbClr val="777777"/>
                </a:solidFill>
              </a:rPr>
              <a:t>1.3 eNodeB</a:t>
            </a:r>
            <a:r>
              <a:rPr lang="zh-CN" altLang="en-US" dirty="0" smtClean="0">
                <a:solidFill>
                  <a:srgbClr val="777777"/>
                </a:solidFill>
              </a:rPr>
              <a:t>传输类故障信息采集方法</a:t>
            </a:r>
          </a:p>
          <a:p>
            <a:pPr marL="782638" lvl="1" indent="-381000" eaLnBrk="1" hangingPunct="1">
              <a:buFont typeface="Wingdings" pitchFamily="2" charset="2"/>
              <a:buNone/>
              <a:defRPr/>
            </a:pPr>
            <a:endParaRPr lang="en-US" altLang="zh-CN" dirty="0" smtClean="0">
              <a:solidFill>
                <a:srgbClr val="777777"/>
              </a:solidFill>
            </a:endParaRPr>
          </a:p>
          <a:p>
            <a:pPr marL="782638" lvl="1" indent="-381000" eaLnBrk="1" hangingPunct="1">
              <a:buFont typeface="Wingdings" pitchFamily="2" charset="2"/>
              <a:buNone/>
              <a:defRPr/>
            </a:pPr>
            <a:endParaRPr lang="en-US" altLang="zh-CN" dirty="0" smtClean="0">
              <a:solidFill>
                <a:srgbClr val="777777"/>
              </a:solidFill>
            </a:endParaRPr>
          </a:p>
          <a:p>
            <a:pPr marL="782638" lvl="1" indent="-381000" eaLnBrk="1" hangingPunct="1">
              <a:buFont typeface="Wingdings" pitchFamily="2" charset="2"/>
              <a:buNone/>
              <a:defRPr/>
            </a:pPr>
            <a:endParaRPr lang="zh-CN" altLang="en-US" dirty="0" smtClean="0">
              <a:solidFill>
                <a:srgbClr val="777777"/>
              </a:solidFill>
            </a:endParaRPr>
          </a:p>
          <a:p>
            <a:pPr marL="771525" lvl="1" indent="-419100" eaLnBrk="1" hangingPunct="1">
              <a:buClr>
                <a:schemeClr val="tx1"/>
              </a:buClr>
              <a:buSzTx/>
              <a:buFont typeface="Wingdings" pitchFamily="2" charset="2"/>
              <a:buNone/>
              <a:defRPr/>
            </a:pPr>
            <a:endParaRPr lang="zh-CN" altLang="en-US" dirty="0" smtClean="0"/>
          </a:p>
          <a:p>
            <a:pPr marL="419100" indent="-419100" eaLnBrk="1" hangingPunct="1">
              <a:buClr>
                <a:schemeClr val="tx1"/>
              </a:buClr>
              <a:buSzTx/>
              <a:buFont typeface="Wingdings" pitchFamily="2" charset="2"/>
              <a:buNone/>
              <a:defRPr/>
            </a:pPr>
            <a:endParaRPr lang="zh-CN" altLang="en-US" dirty="0" smtClean="0"/>
          </a:p>
        </p:txBody>
      </p:sp>
      <p:pic>
        <p:nvPicPr>
          <p:cNvPr id="20485" name="Picture 19" descr="目录 copy"/>
          <p:cNvPicPr>
            <a:picLocks noChangeAspect="1" noChangeArrowheads="1"/>
          </p:cNvPicPr>
          <p:nvPr/>
        </p:nvPicPr>
        <p:blipFill>
          <a:blip r:embed="rId3" cstate="print"/>
          <a:srcRect/>
          <a:stretch>
            <a:fillRect/>
          </a:stretch>
        </p:blipFill>
        <p:spPr bwMode="auto">
          <a:xfrm>
            <a:off x="704850" y="468313"/>
            <a:ext cx="615950" cy="619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p:nvPr>
        </p:nvSpPr>
        <p:spPr/>
        <p:txBody>
          <a:bodyPr/>
          <a:lstStyle/>
          <a:p>
            <a:r>
              <a:rPr lang="en-US" altLang="zh-CN" dirty="0" smtClean="0"/>
              <a:t>UDP</a:t>
            </a:r>
            <a:r>
              <a:rPr lang="zh-CN" altLang="en-US" dirty="0" smtClean="0"/>
              <a:t>灌包测试结果</a:t>
            </a:r>
            <a:r>
              <a:rPr lang="en-US" altLang="zh-CN" dirty="0" smtClean="0"/>
              <a:t>(</a:t>
            </a:r>
            <a:r>
              <a:rPr lang="zh-CN" altLang="en-US" dirty="0" smtClean="0"/>
              <a:t>续</a:t>
            </a:r>
            <a:r>
              <a:rPr lang="en-US" altLang="zh-CN" dirty="0" smtClean="0"/>
              <a:t>)</a:t>
            </a:r>
            <a:endParaRPr lang="zh-CN" altLang="en-US" dirty="0" smtClean="0"/>
          </a:p>
        </p:txBody>
      </p:sp>
      <p:sp>
        <p:nvSpPr>
          <p:cNvPr id="54275" name="灯片编号占位符 3"/>
          <p:cNvSpPr>
            <a:spLocks noGrp="1"/>
          </p:cNvSpPr>
          <p:nvPr>
            <p:ph type="sldNum" sz="quarter" idx="10"/>
          </p:nvPr>
        </p:nvSpPr>
        <p:spPr>
          <a:noFill/>
        </p:spPr>
        <p:txBody>
          <a:bodyPr/>
          <a:lstStyle/>
          <a:p>
            <a:r>
              <a:rPr lang="en-US" altLang="zh-CN" smtClean="0"/>
              <a:t>Page</a:t>
            </a:r>
            <a:fld id="{18FC2613-1C5D-4749-B4B8-34DD66C130F2}" type="slidenum">
              <a:rPr lang="en-US" altLang="zh-CN" smtClean="0"/>
              <a:pPr/>
              <a:t>49</a:t>
            </a:fld>
            <a:endParaRPr lang="en-US" altLang="zh-CN" smtClean="0"/>
          </a:p>
        </p:txBody>
      </p:sp>
      <p:pic>
        <p:nvPicPr>
          <p:cNvPr id="54276" name="图片 10"/>
          <p:cNvPicPr>
            <a:picLocks noChangeAspect="1" noChangeArrowheads="1"/>
          </p:cNvPicPr>
          <p:nvPr/>
        </p:nvPicPr>
        <p:blipFill>
          <a:blip r:embed="rId3" cstate="print"/>
          <a:srcRect/>
          <a:stretch>
            <a:fillRect/>
          </a:stretch>
        </p:blipFill>
        <p:spPr bwMode="auto">
          <a:xfrm>
            <a:off x="971550" y="1341438"/>
            <a:ext cx="7243763" cy="46942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3"/>
          <p:cNvSpPr>
            <a:spLocks noGrp="1"/>
          </p:cNvSpPr>
          <p:nvPr>
            <p:ph type="sldNum" sz="quarter" idx="10"/>
          </p:nvPr>
        </p:nvSpPr>
        <p:spPr>
          <a:noFill/>
        </p:spPr>
        <p:txBody>
          <a:bodyPr/>
          <a:lstStyle/>
          <a:p>
            <a:pPr defTabSz="877888"/>
            <a:r>
              <a:rPr lang="en-US" altLang="zh-CN" smtClean="0">
                <a:solidFill>
                  <a:schemeClr val="tx1"/>
                </a:solidFill>
              </a:rPr>
              <a:t>Page</a:t>
            </a:r>
            <a:fld id="{9F00825F-D00C-4638-895A-DA66A3FEC0F5}" type="slidenum">
              <a:rPr lang="en-US" altLang="zh-CN" smtClean="0">
                <a:solidFill>
                  <a:schemeClr val="tx1"/>
                </a:solidFill>
              </a:rPr>
              <a:pPr defTabSz="877888"/>
              <a:t>50</a:t>
            </a:fld>
            <a:endParaRPr lang="en-US" altLang="zh-CN" smtClean="0">
              <a:solidFill>
                <a:schemeClr val="tx1"/>
              </a:solidFill>
            </a:endParaRPr>
          </a:p>
        </p:txBody>
      </p:sp>
      <p:sp>
        <p:nvSpPr>
          <p:cNvPr id="56323" name="Rectangle 2"/>
          <p:cNvSpPr>
            <a:spLocks noGrp="1" noChangeArrowheads="1"/>
          </p:cNvSpPr>
          <p:nvPr>
            <p:ph type="title"/>
          </p:nvPr>
        </p:nvSpPr>
        <p:spPr>
          <a:xfrm>
            <a:off x="1317625" y="358775"/>
            <a:ext cx="7054850" cy="868363"/>
          </a:xfrm>
        </p:spPr>
        <p:txBody>
          <a:bodyPr/>
          <a:lstStyle/>
          <a:p>
            <a:pPr eaLnBrk="1" hangingPunct="1"/>
            <a:r>
              <a:rPr lang="zh-CN" altLang="en-US" smtClean="0"/>
              <a:t>目  录</a:t>
            </a:r>
          </a:p>
        </p:txBody>
      </p:sp>
      <p:sp>
        <p:nvSpPr>
          <p:cNvPr id="8196" name="Rectangle 3"/>
          <p:cNvSpPr>
            <a:spLocks noGrp="1" noChangeArrowheads="1"/>
          </p:cNvSpPr>
          <p:nvPr>
            <p:ph type="body" idx="1"/>
          </p:nvPr>
        </p:nvSpPr>
        <p:spPr>
          <a:xfrm>
            <a:off x="652463" y="1376363"/>
            <a:ext cx="7929562" cy="3343275"/>
          </a:xfrm>
        </p:spPr>
        <p:txBody>
          <a:bodyPr/>
          <a:lstStyle/>
          <a:p>
            <a:pPr marL="419100" indent="-419100" eaLnBrk="1" hangingPunct="1">
              <a:buClr>
                <a:schemeClr val="tx1"/>
              </a:buClr>
              <a:buSzTx/>
              <a:buFont typeface="Wingdings" pitchFamily="2" charset="2"/>
              <a:buNone/>
              <a:defRPr/>
            </a:pPr>
            <a:r>
              <a:rPr lang="en-US" altLang="zh-CN" b="1" dirty="0" smtClean="0"/>
              <a:t>1.3  eNodeB</a:t>
            </a:r>
            <a:r>
              <a:rPr lang="zh-CN" altLang="en-US" b="1" dirty="0" smtClean="0"/>
              <a:t>传输类故障信息采集方法</a:t>
            </a:r>
          </a:p>
          <a:p>
            <a:pPr marL="782638" lvl="1" indent="-381000">
              <a:buNone/>
              <a:defRPr/>
            </a:pPr>
            <a:r>
              <a:rPr lang="en-US" altLang="zh-CN" dirty="0" smtClean="0">
                <a:solidFill>
                  <a:srgbClr val="777777"/>
                </a:solidFill>
              </a:rPr>
              <a:t>1.3.1 MAC</a:t>
            </a:r>
            <a:r>
              <a:rPr lang="zh-CN" altLang="en-US" dirty="0" smtClean="0">
                <a:solidFill>
                  <a:srgbClr val="777777"/>
                </a:solidFill>
              </a:rPr>
              <a:t>层抓包</a:t>
            </a:r>
            <a:endParaRPr lang="en-US" altLang="zh-CN" dirty="0" smtClean="0">
              <a:solidFill>
                <a:srgbClr val="777777"/>
              </a:solidFill>
            </a:endParaRPr>
          </a:p>
          <a:p>
            <a:pPr marL="782638" lvl="1" indent="-381000">
              <a:buNone/>
              <a:defRPr/>
            </a:pPr>
            <a:r>
              <a:rPr lang="en-US" altLang="zh-CN" dirty="0" smtClean="0">
                <a:solidFill>
                  <a:srgbClr val="777777"/>
                </a:solidFill>
              </a:rPr>
              <a:t>1.3.2 IP</a:t>
            </a:r>
            <a:r>
              <a:rPr lang="zh-CN" altLang="en-US" dirty="0" smtClean="0">
                <a:solidFill>
                  <a:srgbClr val="777777"/>
                </a:solidFill>
              </a:rPr>
              <a:t>消息跟踪</a:t>
            </a:r>
            <a:endParaRPr lang="en-US" altLang="zh-CN" dirty="0" smtClean="0">
              <a:solidFill>
                <a:srgbClr val="777777"/>
              </a:solidFill>
            </a:endParaRPr>
          </a:p>
          <a:p>
            <a:pPr marL="782638" lvl="1" indent="-381000">
              <a:buNone/>
              <a:defRPr/>
            </a:pPr>
            <a:r>
              <a:rPr lang="en-US" altLang="zh-CN" dirty="0" smtClean="0">
                <a:solidFill>
                  <a:srgbClr val="777777"/>
                </a:solidFill>
              </a:rPr>
              <a:t>1.3.3 Wireshark</a:t>
            </a:r>
            <a:r>
              <a:rPr lang="zh-CN" altLang="en-US" dirty="0" smtClean="0">
                <a:solidFill>
                  <a:srgbClr val="777777"/>
                </a:solidFill>
              </a:rPr>
              <a:t>抓包</a:t>
            </a:r>
            <a:endParaRPr lang="en-US" altLang="zh-CN" dirty="0" smtClean="0">
              <a:solidFill>
                <a:srgbClr val="777777"/>
              </a:solidFill>
            </a:endParaRPr>
          </a:p>
          <a:p>
            <a:pPr marL="782638" lvl="1" indent="-381000">
              <a:buNone/>
              <a:defRPr/>
            </a:pPr>
            <a:r>
              <a:rPr lang="en-US" altLang="zh-CN" dirty="0" smtClean="0">
                <a:solidFill>
                  <a:srgbClr val="777777"/>
                </a:solidFill>
              </a:rPr>
              <a:t>1.3.4 GTPU</a:t>
            </a:r>
            <a:r>
              <a:rPr lang="zh-CN" altLang="en-US" dirty="0" smtClean="0">
                <a:solidFill>
                  <a:srgbClr val="777777"/>
                </a:solidFill>
              </a:rPr>
              <a:t>跟踪</a:t>
            </a:r>
            <a:endParaRPr lang="en-US" altLang="zh-CN" dirty="0" smtClean="0">
              <a:solidFill>
                <a:srgbClr val="777777"/>
              </a:solidFill>
            </a:endParaRPr>
          </a:p>
          <a:p>
            <a:pPr marL="782638" lvl="1" indent="-381000">
              <a:buNone/>
              <a:defRPr/>
            </a:pPr>
            <a:r>
              <a:rPr lang="en-US" altLang="zh-CN" dirty="0" smtClean="0">
                <a:solidFill>
                  <a:srgbClr val="777777"/>
                </a:solidFill>
              </a:rPr>
              <a:t>1.3.5 UDP</a:t>
            </a:r>
            <a:r>
              <a:rPr lang="zh-CN" altLang="en-US" dirty="0" smtClean="0">
                <a:solidFill>
                  <a:srgbClr val="777777"/>
                </a:solidFill>
              </a:rPr>
              <a:t>环回测试</a:t>
            </a:r>
            <a:endParaRPr lang="en-US" altLang="zh-CN" dirty="0" smtClean="0">
              <a:solidFill>
                <a:srgbClr val="777777"/>
              </a:solidFill>
            </a:endParaRPr>
          </a:p>
          <a:p>
            <a:pPr marL="782638" lvl="1" indent="-381000">
              <a:buNone/>
              <a:defRPr/>
            </a:pPr>
            <a:r>
              <a:rPr lang="en-US" altLang="zh-CN" b="1" dirty="0" smtClean="0"/>
              <a:t>1.3.6 </a:t>
            </a:r>
            <a:r>
              <a:rPr lang="zh-CN" altLang="en-US" b="1" dirty="0" smtClean="0"/>
              <a:t>信令跟踪</a:t>
            </a:r>
          </a:p>
          <a:p>
            <a:pPr marL="771525" lvl="1" indent="-419100" eaLnBrk="1" hangingPunct="1">
              <a:buClr>
                <a:schemeClr val="tx1"/>
              </a:buClr>
              <a:buSzTx/>
              <a:buFont typeface="Wingdings" pitchFamily="2" charset="2"/>
              <a:buNone/>
              <a:defRPr/>
            </a:pPr>
            <a:endParaRPr lang="zh-CN" altLang="en-US" dirty="0" smtClean="0"/>
          </a:p>
          <a:p>
            <a:pPr marL="419100" indent="-419100" eaLnBrk="1" hangingPunct="1">
              <a:buClr>
                <a:schemeClr val="tx1"/>
              </a:buClr>
              <a:buSzTx/>
              <a:buFont typeface="Wingdings" pitchFamily="2" charset="2"/>
              <a:buNone/>
              <a:defRPr/>
            </a:pPr>
            <a:endParaRPr lang="zh-CN" altLang="en-US" dirty="0" smtClean="0"/>
          </a:p>
        </p:txBody>
      </p:sp>
      <p:pic>
        <p:nvPicPr>
          <p:cNvPr id="56325" name="Picture 19" descr="目录 copy"/>
          <p:cNvPicPr>
            <a:picLocks noChangeAspect="1" noChangeArrowheads="1"/>
          </p:cNvPicPr>
          <p:nvPr/>
        </p:nvPicPr>
        <p:blipFill>
          <a:blip r:embed="rId3" cstate="print"/>
          <a:srcRect/>
          <a:stretch>
            <a:fillRect/>
          </a:stretch>
        </p:blipFill>
        <p:spPr bwMode="auto">
          <a:xfrm>
            <a:off x="704850" y="468313"/>
            <a:ext cx="615950" cy="619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a:spLocks noGrp="1"/>
          </p:cNvSpPr>
          <p:nvPr>
            <p:ph type="title"/>
          </p:nvPr>
        </p:nvSpPr>
        <p:spPr/>
        <p:txBody>
          <a:bodyPr/>
          <a:lstStyle/>
          <a:p>
            <a:r>
              <a:rPr lang="en-US" altLang="zh-CN" dirty="0" smtClean="0"/>
              <a:t>S1</a:t>
            </a:r>
            <a:r>
              <a:rPr lang="zh-CN" altLang="en-US" dirty="0" smtClean="0"/>
              <a:t>信令跟踪</a:t>
            </a:r>
          </a:p>
        </p:txBody>
      </p:sp>
      <p:sp>
        <p:nvSpPr>
          <p:cNvPr id="57347" name="灯片编号占位符 3"/>
          <p:cNvSpPr>
            <a:spLocks noGrp="1"/>
          </p:cNvSpPr>
          <p:nvPr>
            <p:ph type="sldNum" sz="quarter" idx="10"/>
          </p:nvPr>
        </p:nvSpPr>
        <p:spPr>
          <a:noFill/>
        </p:spPr>
        <p:txBody>
          <a:bodyPr/>
          <a:lstStyle/>
          <a:p>
            <a:r>
              <a:rPr lang="en-US" altLang="zh-CN" smtClean="0"/>
              <a:t>Page</a:t>
            </a:r>
            <a:fld id="{3D540FE7-4130-4E9B-A393-C70F32A42C27}" type="slidenum">
              <a:rPr lang="en-US" altLang="zh-CN" smtClean="0"/>
              <a:pPr/>
              <a:t>51</a:t>
            </a:fld>
            <a:endParaRPr lang="en-US" altLang="zh-CN" smtClean="0"/>
          </a:p>
        </p:txBody>
      </p:sp>
      <p:pic>
        <p:nvPicPr>
          <p:cNvPr id="57348" name="Picture 2"/>
          <p:cNvPicPr>
            <a:picLocks noChangeAspect="1" noChangeArrowheads="1"/>
          </p:cNvPicPr>
          <p:nvPr/>
        </p:nvPicPr>
        <p:blipFill>
          <a:blip r:embed="rId3" cstate="print"/>
          <a:srcRect/>
          <a:stretch>
            <a:fillRect/>
          </a:stretch>
        </p:blipFill>
        <p:spPr bwMode="auto">
          <a:xfrm>
            <a:off x="1403350" y="1376363"/>
            <a:ext cx="6643688" cy="4762500"/>
          </a:xfrm>
          <a:prstGeom prst="rect">
            <a:avLst/>
          </a:prstGeom>
          <a:noFill/>
          <a:ln w="9525" algn="ctr">
            <a:solidFill>
              <a:schemeClr val="tx1"/>
            </a:solidFill>
            <a:miter lim="800000"/>
            <a:headEnd/>
            <a:tailEnd/>
          </a:ln>
        </p:spPr>
      </p:pic>
      <p:cxnSp>
        <p:nvCxnSpPr>
          <p:cNvPr id="57349" name="直接箭头连接符 6"/>
          <p:cNvCxnSpPr>
            <a:cxnSpLocks noChangeShapeType="1"/>
          </p:cNvCxnSpPr>
          <p:nvPr/>
        </p:nvCxnSpPr>
        <p:spPr bwMode="auto">
          <a:xfrm flipH="1">
            <a:off x="2195513" y="2349500"/>
            <a:ext cx="288925" cy="647700"/>
          </a:xfrm>
          <a:prstGeom prst="straightConnector1">
            <a:avLst/>
          </a:prstGeom>
          <a:noFill/>
          <a:ln w="19050" algn="ctr">
            <a:solidFill>
              <a:srgbClr val="C00000"/>
            </a:solidFill>
            <a:round/>
            <a:headEnd/>
            <a:tailEnd type="arrow" w="med" len="med"/>
          </a:ln>
        </p:spPr>
      </p:cxnSp>
      <p:cxnSp>
        <p:nvCxnSpPr>
          <p:cNvPr id="57350" name="直接箭头连接符 8"/>
          <p:cNvCxnSpPr>
            <a:cxnSpLocks noChangeShapeType="1"/>
          </p:cNvCxnSpPr>
          <p:nvPr/>
        </p:nvCxnSpPr>
        <p:spPr bwMode="auto">
          <a:xfrm>
            <a:off x="2195513" y="2997200"/>
            <a:ext cx="2160587" cy="431800"/>
          </a:xfrm>
          <a:prstGeom prst="straightConnector1">
            <a:avLst/>
          </a:prstGeom>
          <a:noFill/>
          <a:ln w="19050" algn="ctr">
            <a:solidFill>
              <a:srgbClr val="C00000"/>
            </a:solidFill>
            <a:round/>
            <a:headEnd/>
            <a:tailEnd type="arrow" w="med" len="med"/>
          </a:ln>
        </p:spPr>
      </p:cxn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p:nvPr>
        </p:nvSpPr>
        <p:spPr/>
        <p:txBody>
          <a:bodyPr/>
          <a:lstStyle/>
          <a:p>
            <a:r>
              <a:rPr lang="en-US" altLang="zh-CN" smtClean="0"/>
              <a:t>S1</a:t>
            </a:r>
            <a:r>
              <a:rPr lang="zh-CN" altLang="en-US" smtClean="0"/>
              <a:t>接口跟踪</a:t>
            </a:r>
            <a:r>
              <a:rPr lang="en-US" altLang="zh-CN" smtClean="0"/>
              <a:t>(</a:t>
            </a:r>
            <a:r>
              <a:rPr lang="zh-CN" altLang="en-US" smtClean="0"/>
              <a:t>续</a:t>
            </a:r>
            <a:r>
              <a:rPr lang="en-US" altLang="zh-CN" smtClean="0"/>
              <a:t>)</a:t>
            </a:r>
            <a:endParaRPr lang="zh-CN" altLang="en-US" smtClean="0"/>
          </a:p>
        </p:txBody>
      </p:sp>
      <p:sp>
        <p:nvSpPr>
          <p:cNvPr id="36867" name="灯片编号占位符 3"/>
          <p:cNvSpPr>
            <a:spLocks noGrp="1"/>
          </p:cNvSpPr>
          <p:nvPr>
            <p:ph type="sldNum" sz="quarter" idx="10"/>
          </p:nvPr>
        </p:nvSpPr>
        <p:spPr>
          <a:noFill/>
        </p:spPr>
        <p:txBody>
          <a:bodyPr/>
          <a:lstStyle/>
          <a:p>
            <a:r>
              <a:rPr lang="en-US" altLang="zh-CN" smtClean="0"/>
              <a:t>Page</a:t>
            </a:r>
            <a:fld id="{4F96EE58-DB5B-439C-9F17-F011421EEA31}" type="slidenum">
              <a:rPr lang="en-US" altLang="zh-CN" smtClean="0"/>
              <a:pPr/>
              <a:t>52</a:t>
            </a:fld>
            <a:endParaRPr lang="en-US" altLang="zh-CN" smtClean="0"/>
          </a:p>
        </p:txBody>
      </p:sp>
      <p:pic>
        <p:nvPicPr>
          <p:cNvPr id="36868" name="Picture 2"/>
          <p:cNvPicPr>
            <a:picLocks noChangeAspect="1" noChangeArrowheads="1"/>
          </p:cNvPicPr>
          <p:nvPr/>
        </p:nvPicPr>
        <p:blipFill>
          <a:blip r:embed="rId3" cstate="print"/>
          <a:srcRect/>
          <a:stretch>
            <a:fillRect/>
          </a:stretch>
        </p:blipFill>
        <p:spPr bwMode="auto">
          <a:xfrm>
            <a:off x="652463" y="1376363"/>
            <a:ext cx="7223125" cy="876300"/>
          </a:xfrm>
          <a:prstGeom prst="rect">
            <a:avLst/>
          </a:prstGeom>
          <a:noFill/>
          <a:ln w="9525" algn="ctr">
            <a:solidFill>
              <a:schemeClr val="tx1"/>
            </a:solidFill>
            <a:miter lim="800000"/>
            <a:headEnd/>
            <a:tailEnd/>
          </a:ln>
        </p:spPr>
      </p:pic>
      <p:cxnSp>
        <p:nvCxnSpPr>
          <p:cNvPr id="36869" name="直接箭头连接符 6"/>
          <p:cNvCxnSpPr>
            <a:cxnSpLocks noChangeShapeType="1"/>
          </p:cNvCxnSpPr>
          <p:nvPr/>
        </p:nvCxnSpPr>
        <p:spPr bwMode="auto">
          <a:xfrm flipH="1">
            <a:off x="1908175" y="2060575"/>
            <a:ext cx="1150938" cy="936625"/>
          </a:xfrm>
          <a:prstGeom prst="straightConnector1">
            <a:avLst/>
          </a:prstGeom>
          <a:noFill/>
          <a:ln w="9525" algn="ctr">
            <a:solidFill>
              <a:schemeClr val="tx1"/>
            </a:solidFill>
            <a:round/>
            <a:headEnd/>
            <a:tailEnd type="arrow" w="med" len="med"/>
          </a:ln>
        </p:spPr>
      </p:cxnSp>
      <p:pic>
        <p:nvPicPr>
          <p:cNvPr id="36870" name="Picture 3"/>
          <p:cNvPicPr>
            <a:picLocks noChangeAspect="1" noChangeArrowheads="1"/>
          </p:cNvPicPr>
          <p:nvPr/>
        </p:nvPicPr>
        <p:blipFill>
          <a:blip r:embed="rId4" cstate="print"/>
          <a:srcRect/>
          <a:stretch>
            <a:fillRect/>
          </a:stretch>
        </p:blipFill>
        <p:spPr bwMode="auto">
          <a:xfrm>
            <a:off x="900113" y="2997200"/>
            <a:ext cx="4972050" cy="2781300"/>
          </a:xfrm>
          <a:prstGeom prst="rect">
            <a:avLst/>
          </a:prstGeom>
          <a:noFill/>
          <a:ln w="9525" algn="ctr">
            <a:solidFill>
              <a:schemeClr val="tx1"/>
            </a:solidFill>
            <a:miter lim="800000"/>
            <a:headEnd/>
            <a:tailEnd/>
          </a:ln>
        </p:spPr>
      </p:pic>
      <p:sp>
        <p:nvSpPr>
          <p:cNvPr id="36871" name="TextBox 9"/>
          <p:cNvSpPr txBox="1">
            <a:spLocks noChangeArrowheads="1"/>
          </p:cNvSpPr>
          <p:nvPr/>
        </p:nvSpPr>
        <p:spPr bwMode="auto">
          <a:xfrm>
            <a:off x="2519363" y="2605088"/>
            <a:ext cx="2376487" cy="369887"/>
          </a:xfrm>
          <a:prstGeom prst="rect">
            <a:avLst/>
          </a:prstGeom>
          <a:noFill/>
          <a:ln w="9525">
            <a:noFill/>
            <a:miter lim="800000"/>
            <a:headEnd/>
            <a:tailEnd/>
          </a:ln>
        </p:spPr>
        <p:txBody>
          <a:bodyPr>
            <a:spAutoFit/>
          </a:bodyPr>
          <a:lstStyle/>
          <a:p>
            <a:r>
              <a:rPr lang="zh-CN" altLang="en-US"/>
              <a:t>双击打开，分析原因</a:t>
            </a:r>
          </a:p>
        </p:txBody>
      </p:sp>
      <p:sp>
        <p:nvSpPr>
          <p:cNvPr id="36872" name="矩形 5"/>
          <p:cNvSpPr>
            <a:spLocks noChangeArrowheads="1"/>
          </p:cNvSpPr>
          <p:nvPr/>
        </p:nvSpPr>
        <p:spPr bwMode="auto">
          <a:xfrm>
            <a:off x="2627313" y="4508500"/>
            <a:ext cx="1728787" cy="287338"/>
          </a:xfrm>
          <a:prstGeom prst="rect">
            <a:avLst/>
          </a:prstGeom>
          <a:noFill/>
          <a:ln w="19050" algn="ctr">
            <a:solidFill>
              <a:srgbClr val="C00000"/>
            </a:solidFill>
            <a:prstDash val="dash"/>
            <a:round/>
            <a:headEnd/>
            <a:tailEnd/>
          </a:ln>
        </p:spPr>
        <p:txBody>
          <a:bodyPr/>
          <a:lstStyle/>
          <a:p>
            <a:endParaRPr lang="zh-CN" altLang="en-US"/>
          </a:p>
        </p:txBody>
      </p:sp>
      <p:cxnSp>
        <p:nvCxnSpPr>
          <p:cNvPr id="36873" name="直接箭头连接符 12"/>
          <p:cNvCxnSpPr>
            <a:cxnSpLocks noChangeShapeType="1"/>
          </p:cNvCxnSpPr>
          <p:nvPr/>
        </p:nvCxnSpPr>
        <p:spPr bwMode="auto">
          <a:xfrm flipV="1">
            <a:off x="4352925" y="4149725"/>
            <a:ext cx="1743075" cy="358775"/>
          </a:xfrm>
          <a:prstGeom prst="straightConnector1">
            <a:avLst/>
          </a:prstGeom>
          <a:noFill/>
          <a:ln w="9525" algn="ctr">
            <a:solidFill>
              <a:schemeClr val="tx1"/>
            </a:solidFill>
            <a:round/>
            <a:headEnd/>
            <a:tailEnd type="arrow" w="med" len="med"/>
          </a:ln>
        </p:spPr>
      </p:cxnSp>
      <p:sp>
        <p:nvSpPr>
          <p:cNvPr id="36874" name="TextBox 15"/>
          <p:cNvSpPr txBox="1">
            <a:spLocks noChangeArrowheads="1"/>
          </p:cNvSpPr>
          <p:nvPr/>
        </p:nvSpPr>
        <p:spPr bwMode="auto">
          <a:xfrm>
            <a:off x="6096000" y="3963988"/>
            <a:ext cx="1800225" cy="369887"/>
          </a:xfrm>
          <a:prstGeom prst="rect">
            <a:avLst/>
          </a:prstGeom>
          <a:noFill/>
          <a:ln w="9525">
            <a:noFill/>
            <a:miter lim="800000"/>
            <a:headEnd/>
            <a:tailEnd/>
          </a:ln>
        </p:spPr>
        <p:txBody>
          <a:bodyPr>
            <a:spAutoFit/>
          </a:bodyPr>
          <a:lstStyle/>
          <a:p>
            <a:r>
              <a:rPr lang="en-US" altLang="zh-CN"/>
              <a:t>PLMN</a:t>
            </a:r>
            <a:r>
              <a:rPr lang="zh-CN" altLang="en-US"/>
              <a:t>配置问题</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p:nvPr>
        </p:nvSpPr>
        <p:spPr/>
        <p:txBody>
          <a:bodyPr/>
          <a:lstStyle/>
          <a:p>
            <a:r>
              <a:rPr lang="en-US" altLang="zh-CN" dirty="0" smtClean="0"/>
              <a:t>X2</a:t>
            </a:r>
            <a:r>
              <a:rPr lang="zh-CN" altLang="en-US" dirty="0" smtClean="0"/>
              <a:t>信令跟踪</a:t>
            </a:r>
          </a:p>
        </p:txBody>
      </p:sp>
      <p:sp>
        <p:nvSpPr>
          <p:cNvPr id="58371" name="灯片编号占位符 3"/>
          <p:cNvSpPr>
            <a:spLocks noGrp="1"/>
          </p:cNvSpPr>
          <p:nvPr>
            <p:ph type="sldNum" sz="quarter" idx="10"/>
          </p:nvPr>
        </p:nvSpPr>
        <p:spPr>
          <a:noFill/>
        </p:spPr>
        <p:txBody>
          <a:bodyPr/>
          <a:lstStyle/>
          <a:p>
            <a:r>
              <a:rPr lang="en-US" altLang="zh-CN" smtClean="0"/>
              <a:t>Page</a:t>
            </a:r>
            <a:fld id="{3A3B6D86-E0DA-4A22-832C-1D0410193207}" type="slidenum">
              <a:rPr lang="en-US" altLang="zh-CN" smtClean="0"/>
              <a:pPr/>
              <a:t>53</a:t>
            </a:fld>
            <a:endParaRPr lang="en-US" altLang="zh-CN" smtClean="0"/>
          </a:p>
        </p:txBody>
      </p:sp>
      <p:pic>
        <p:nvPicPr>
          <p:cNvPr id="58372" name="Picture 2"/>
          <p:cNvPicPr>
            <a:picLocks noChangeAspect="1" noChangeArrowheads="1"/>
          </p:cNvPicPr>
          <p:nvPr/>
        </p:nvPicPr>
        <p:blipFill>
          <a:blip r:embed="rId3" cstate="print"/>
          <a:srcRect/>
          <a:stretch>
            <a:fillRect/>
          </a:stretch>
        </p:blipFill>
        <p:spPr bwMode="auto">
          <a:xfrm>
            <a:off x="971550" y="1557338"/>
            <a:ext cx="7148513" cy="4414837"/>
          </a:xfrm>
          <a:prstGeom prst="rect">
            <a:avLst/>
          </a:prstGeom>
          <a:noFill/>
          <a:ln w="9525" algn="ctr">
            <a:solidFill>
              <a:schemeClr val="tx1"/>
            </a:solidFill>
            <a:miter lim="800000"/>
            <a:headEnd/>
            <a:tailEnd/>
          </a:ln>
        </p:spPr>
      </p:pic>
      <p:cxnSp>
        <p:nvCxnSpPr>
          <p:cNvPr id="58373" name="直接箭头连接符 6"/>
          <p:cNvCxnSpPr>
            <a:cxnSpLocks noChangeShapeType="1"/>
          </p:cNvCxnSpPr>
          <p:nvPr/>
        </p:nvCxnSpPr>
        <p:spPr bwMode="auto">
          <a:xfrm flipH="1">
            <a:off x="1619250" y="2420938"/>
            <a:ext cx="288925" cy="792162"/>
          </a:xfrm>
          <a:prstGeom prst="straightConnector1">
            <a:avLst/>
          </a:prstGeom>
          <a:noFill/>
          <a:ln w="19050" algn="ctr">
            <a:solidFill>
              <a:srgbClr val="C00000"/>
            </a:solidFill>
            <a:round/>
            <a:headEnd/>
            <a:tailEnd type="arrow" w="med" len="med"/>
          </a:ln>
        </p:spPr>
      </p:cxnSp>
      <p:cxnSp>
        <p:nvCxnSpPr>
          <p:cNvPr id="58374" name="直接箭头连接符 8"/>
          <p:cNvCxnSpPr>
            <a:cxnSpLocks noChangeShapeType="1"/>
          </p:cNvCxnSpPr>
          <p:nvPr/>
        </p:nvCxnSpPr>
        <p:spPr bwMode="auto">
          <a:xfrm>
            <a:off x="1908175" y="3213100"/>
            <a:ext cx="1871663" cy="0"/>
          </a:xfrm>
          <a:prstGeom prst="straightConnector1">
            <a:avLst/>
          </a:prstGeom>
          <a:noFill/>
          <a:ln w="19050" algn="ctr">
            <a:solidFill>
              <a:srgbClr val="C00000"/>
            </a:solidFill>
            <a:round/>
            <a:headEnd/>
            <a:tailEnd type="arrow" w="med" len="med"/>
          </a:ln>
        </p:spPr>
      </p:cxn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p:cNvSpPr>
            <a:spLocks noGrp="1"/>
          </p:cNvSpPr>
          <p:nvPr>
            <p:ph type="title"/>
          </p:nvPr>
        </p:nvSpPr>
        <p:spPr/>
        <p:txBody>
          <a:bodyPr/>
          <a:lstStyle/>
          <a:p>
            <a:r>
              <a:rPr lang="en-US" altLang="zh-CN" dirty="0" smtClean="0"/>
              <a:t>SCTP</a:t>
            </a:r>
            <a:r>
              <a:rPr lang="zh-CN" altLang="en-US" dirty="0" smtClean="0"/>
              <a:t>信令跟踪</a:t>
            </a:r>
          </a:p>
        </p:txBody>
      </p:sp>
      <p:sp>
        <p:nvSpPr>
          <p:cNvPr id="60419" name="灯片编号占位符 3"/>
          <p:cNvSpPr>
            <a:spLocks noGrp="1"/>
          </p:cNvSpPr>
          <p:nvPr>
            <p:ph type="sldNum" sz="quarter" idx="10"/>
          </p:nvPr>
        </p:nvSpPr>
        <p:spPr>
          <a:noFill/>
        </p:spPr>
        <p:txBody>
          <a:bodyPr/>
          <a:lstStyle/>
          <a:p>
            <a:r>
              <a:rPr lang="en-US" altLang="zh-CN" smtClean="0"/>
              <a:t>Page</a:t>
            </a:r>
            <a:fld id="{977F85F5-32A7-462C-B83E-E0B52D5C8BCC}" type="slidenum">
              <a:rPr lang="en-US" altLang="zh-CN" smtClean="0"/>
              <a:pPr/>
              <a:t>54</a:t>
            </a:fld>
            <a:endParaRPr lang="en-US" altLang="zh-CN" smtClean="0"/>
          </a:p>
        </p:txBody>
      </p:sp>
      <p:pic>
        <p:nvPicPr>
          <p:cNvPr id="60420" name="Picture 2"/>
          <p:cNvPicPr>
            <a:picLocks noChangeAspect="1" noChangeArrowheads="1"/>
          </p:cNvPicPr>
          <p:nvPr/>
        </p:nvPicPr>
        <p:blipFill>
          <a:blip r:embed="rId3" cstate="print"/>
          <a:srcRect/>
          <a:stretch>
            <a:fillRect/>
          </a:stretch>
        </p:blipFill>
        <p:spPr bwMode="auto">
          <a:xfrm>
            <a:off x="641350" y="1658938"/>
            <a:ext cx="8086725" cy="3898900"/>
          </a:xfrm>
          <a:prstGeom prst="rect">
            <a:avLst/>
          </a:prstGeom>
          <a:noFill/>
          <a:ln w="9525" algn="ctr">
            <a:solidFill>
              <a:schemeClr val="tx1"/>
            </a:solidFill>
            <a:miter lim="800000"/>
            <a:headEnd/>
            <a:tailEnd/>
          </a:ln>
        </p:spPr>
      </p:pic>
      <p:cxnSp>
        <p:nvCxnSpPr>
          <p:cNvPr id="60421" name="直接箭头连接符 9"/>
          <p:cNvCxnSpPr>
            <a:cxnSpLocks noChangeShapeType="1"/>
          </p:cNvCxnSpPr>
          <p:nvPr/>
        </p:nvCxnSpPr>
        <p:spPr bwMode="auto">
          <a:xfrm flipH="1">
            <a:off x="1403350" y="2565400"/>
            <a:ext cx="215900" cy="1150938"/>
          </a:xfrm>
          <a:prstGeom prst="straightConnector1">
            <a:avLst/>
          </a:prstGeom>
          <a:noFill/>
          <a:ln w="19050" algn="ctr">
            <a:solidFill>
              <a:srgbClr val="C00000"/>
            </a:solidFill>
            <a:round/>
            <a:headEnd/>
            <a:tailEnd type="arrow" w="med" len="med"/>
          </a:ln>
        </p:spPr>
      </p:cxnSp>
      <p:cxnSp>
        <p:nvCxnSpPr>
          <p:cNvPr id="60422" name="直接箭头连接符 11"/>
          <p:cNvCxnSpPr>
            <a:cxnSpLocks noChangeShapeType="1"/>
          </p:cNvCxnSpPr>
          <p:nvPr/>
        </p:nvCxnSpPr>
        <p:spPr bwMode="auto">
          <a:xfrm flipV="1">
            <a:off x="1619250" y="3573463"/>
            <a:ext cx="1800225" cy="142875"/>
          </a:xfrm>
          <a:prstGeom prst="straightConnector1">
            <a:avLst/>
          </a:prstGeom>
          <a:noFill/>
          <a:ln w="19050" algn="ctr">
            <a:solidFill>
              <a:srgbClr val="C00000"/>
            </a:solidFill>
            <a:round/>
            <a:headEnd/>
            <a:tailEnd type="arrow" w="med" len="med"/>
          </a:ln>
        </p:spPr>
      </p:cxn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p:cNvSpPr>
            <a:spLocks noGrp="1"/>
          </p:cNvSpPr>
          <p:nvPr>
            <p:ph type="title"/>
          </p:nvPr>
        </p:nvSpPr>
        <p:spPr/>
        <p:txBody>
          <a:bodyPr/>
          <a:lstStyle/>
          <a:p>
            <a:r>
              <a:rPr lang="en-US" altLang="zh-CN" smtClean="0"/>
              <a:t>SCTP</a:t>
            </a:r>
            <a:r>
              <a:rPr lang="zh-CN" altLang="en-US" smtClean="0"/>
              <a:t>跟踪</a:t>
            </a:r>
          </a:p>
        </p:txBody>
      </p:sp>
      <p:sp>
        <p:nvSpPr>
          <p:cNvPr id="55299" name="内容占位符 2"/>
          <p:cNvSpPr>
            <a:spLocks noGrp="1"/>
          </p:cNvSpPr>
          <p:nvPr>
            <p:ph idx="1"/>
          </p:nvPr>
        </p:nvSpPr>
        <p:spPr/>
        <p:txBody>
          <a:bodyPr/>
          <a:lstStyle/>
          <a:p>
            <a:r>
              <a:rPr lang="zh-CN" altLang="en-US" smtClean="0"/>
              <a:t>正常</a:t>
            </a:r>
            <a:r>
              <a:rPr lang="en-US" altLang="zh-CN" smtClean="0"/>
              <a:t>SCTP</a:t>
            </a:r>
            <a:r>
              <a:rPr lang="zh-CN" altLang="en-US" smtClean="0"/>
              <a:t>消息交互前四条消息是四步握手建链流程，后四条消息是心跳消息，中间是数据交互</a:t>
            </a:r>
          </a:p>
        </p:txBody>
      </p:sp>
      <p:sp>
        <p:nvSpPr>
          <p:cNvPr id="55300" name="灯片编号占位符 3"/>
          <p:cNvSpPr>
            <a:spLocks noGrp="1"/>
          </p:cNvSpPr>
          <p:nvPr>
            <p:ph type="sldNum" sz="quarter" idx="10"/>
          </p:nvPr>
        </p:nvSpPr>
        <p:spPr>
          <a:noFill/>
        </p:spPr>
        <p:txBody>
          <a:bodyPr/>
          <a:lstStyle/>
          <a:p>
            <a:r>
              <a:rPr lang="en-US" altLang="zh-CN" smtClean="0"/>
              <a:t>Page</a:t>
            </a:r>
            <a:fld id="{0FBEBC47-EEA0-4A0D-B08D-771D3F979880}" type="slidenum">
              <a:rPr lang="en-US" altLang="zh-CN" smtClean="0"/>
              <a:pPr/>
              <a:t>55</a:t>
            </a:fld>
            <a:endParaRPr lang="en-US" altLang="zh-CN" smtClean="0"/>
          </a:p>
        </p:txBody>
      </p:sp>
      <p:sp>
        <p:nvSpPr>
          <p:cNvPr id="55301" name="矩形 10"/>
          <p:cNvSpPr>
            <a:spLocks noChangeArrowheads="1"/>
          </p:cNvSpPr>
          <p:nvPr/>
        </p:nvSpPr>
        <p:spPr bwMode="auto">
          <a:xfrm>
            <a:off x="7897813" y="2781300"/>
            <a:ext cx="1211262" cy="428625"/>
          </a:xfrm>
          <a:prstGeom prst="rect">
            <a:avLst/>
          </a:prstGeom>
          <a:noFill/>
          <a:ln w="9525" algn="ctr">
            <a:noFill/>
            <a:round/>
            <a:headEnd/>
            <a:tailEnd/>
          </a:ln>
        </p:spPr>
        <p:txBody>
          <a:bodyPr/>
          <a:lstStyle/>
          <a:p>
            <a:r>
              <a:rPr lang="zh-CN" altLang="en-US"/>
              <a:t>握手建链</a:t>
            </a:r>
          </a:p>
        </p:txBody>
      </p:sp>
      <p:sp>
        <p:nvSpPr>
          <p:cNvPr id="55302" name="矩形 14"/>
          <p:cNvSpPr>
            <a:spLocks noChangeArrowheads="1"/>
          </p:cNvSpPr>
          <p:nvPr/>
        </p:nvSpPr>
        <p:spPr bwMode="auto">
          <a:xfrm>
            <a:off x="8027988" y="4079875"/>
            <a:ext cx="1211262" cy="428625"/>
          </a:xfrm>
          <a:prstGeom prst="rect">
            <a:avLst/>
          </a:prstGeom>
          <a:noFill/>
          <a:ln w="9525" algn="ctr">
            <a:noFill/>
            <a:round/>
            <a:headEnd/>
            <a:tailEnd/>
          </a:ln>
        </p:spPr>
        <p:txBody>
          <a:bodyPr/>
          <a:lstStyle/>
          <a:p>
            <a:r>
              <a:rPr lang="zh-CN" altLang="en-US"/>
              <a:t>数据交互</a:t>
            </a:r>
          </a:p>
        </p:txBody>
      </p:sp>
      <p:sp>
        <p:nvSpPr>
          <p:cNvPr id="55303" name="矩形 17"/>
          <p:cNvSpPr>
            <a:spLocks noChangeArrowheads="1"/>
          </p:cNvSpPr>
          <p:nvPr/>
        </p:nvSpPr>
        <p:spPr bwMode="auto">
          <a:xfrm>
            <a:off x="8027988" y="5159375"/>
            <a:ext cx="1211262" cy="430213"/>
          </a:xfrm>
          <a:prstGeom prst="rect">
            <a:avLst/>
          </a:prstGeom>
          <a:noFill/>
          <a:ln w="9525" algn="ctr">
            <a:noFill/>
            <a:round/>
            <a:headEnd/>
            <a:tailEnd/>
          </a:ln>
        </p:spPr>
        <p:txBody>
          <a:bodyPr/>
          <a:lstStyle/>
          <a:p>
            <a:r>
              <a:rPr lang="zh-CN" altLang="en-US"/>
              <a:t>握手建链</a:t>
            </a:r>
          </a:p>
        </p:txBody>
      </p:sp>
      <p:grpSp>
        <p:nvGrpSpPr>
          <p:cNvPr id="2" name="组合 20"/>
          <p:cNvGrpSpPr>
            <a:grpSpLocks/>
          </p:cNvGrpSpPr>
          <p:nvPr/>
        </p:nvGrpSpPr>
        <p:grpSpPr bwMode="auto">
          <a:xfrm>
            <a:off x="395288" y="2636838"/>
            <a:ext cx="7632700" cy="3243262"/>
            <a:chOff x="395536" y="2636912"/>
            <a:chExt cx="7632848" cy="3243040"/>
          </a:xfrm>
        </p:grpSpPr>
        <p:pic>
          <p:nvPicPr>
            <p:cNvPr id="55305" name="Picture 5" descr="http://support.huawei.com/hedex/pages/SC000068652731184922/08/SC000068652731184922/08/resources/mbsc/m-bss-troubleshooting-guide/images/12-7-3.png"/>
            <p:cNvPicPr>
              <a:picLocks noChangeAspect="1" noChangeArrowheads="1"/>
            </p:cNvPicPr>
            <p:nvPr/>
          </p:nvPicPr>
          <p:blipFill>
            <a:blip r:embed="rId3" cstate="print"/>
            <a:srcRect/>
            <a:stretch>
              <a:fillRect/>
            </a:stretch>
          </p:blipFill>
          <p:spPr bwMode="auto">
            <a:xfrm>
              <a:off x="395536" y="2636912"/>
              <a:ext cx="7276312" cy="3243040"/>
            </a:xfrm>
            <a:prstGeom prst="rect">
              <a:avLst/>
            </a:prstGeom>
            <a:noFill/>
            <a:ln w="9525">
              <a:noFill/>
              <a:miter lim="800000"/>
              <a:headEnd/>
              <a:tailEnd/>
            </a:ln>
          </p:spPr>
        </p:pic>
        <p:sp>
          <p:nvSpPr>
            <p:cNvPr id="55306" name="圆角矩形 7"/>
            <p:cNvSpPr>
              <a:spLocks noChangeArrowheads="1"/>
            </p:cNvSpPr>
            <p:nvPr/>
          </p:nvSpPr>
          <p:spPr bwMode="auto">
            <a:xfrm>
              <a:off x="2771800" y="5013176"/>
              <a:ext cx="1296144" cy="864096"/>
            </a:xfrm>
            <a:prstGeom prst="roundRect">
              <a:avLst>
                <a:gd name="adj" fmla="val 16667"/>
              </a:avLst>
            </a:prstGeom>
            <a:noFill/>
            <a:ln w="12700" algn="ctr">
              <a:solidFill>
                <a:srgbClr val="C00000"/>
              </a:solidFill>
              <a:prstDash val="dash"/>
              <a:round/>
              <a:headEnd/>
              <a:tailEnd/>
            </a:ln>
          </p:spPr>
          <p:txBody>
            <a:bodyPr/>
            <a:lstStyle/>
            <a:p>
              <a:endParaRPr lang="zh-CN" altLang="en-US"/>
            </a:p>
          </p:txBody>
        </p:sp>
        <p:sp>
          <p:nvSpPr>
            <p:cNvPr id="55307" name="圆角矩形 8"/>
            <p:cNvSpPr>
              <a:spLocks noChangeArrowheads="1"/>
            </p:cNvSpPr>
            <p:nvPr/>
          </p:nvSpPr>
          <p:spPr bwMode="auto">
            <a:xfrm>
              <a:off x="2771800" y="3501008"/>
              <a:ext cx="1296144" cy="1512168"/>
            </a:xfrm>
            <a:prstGeom prst="roundRect">
              <a:avLst>
                <a:gd name="adj" fmla="val 16667"/>
              </a:avLst>
            </a:prstGeom>
            <a:noFill/>
            <a:ln w="12700" algn="ctr">
              <a:solidFill>
                <a:srgbClr val="C00000"/>
              </a:solidFill>
              <a:prstDash val="dash"/>
              <a:round/>
              <a:headEnd/>
              <a:tailEnd/>
            </a:ln>
          </p:spPr>
          <p:txBody>
            <a:bodyPr/>
            <a:lstStyle/>
            <a:p>
              <a:endParaRPr lang="zh-CN" altLang="en-US"/>
            </a:p>
          </p:txBody>
        </p:sp>
        <p:sp>
          <p:nvSpPr>
            <p:cNvPr id="55308" name="圆角矩形 9"/>
            <p:cNvSpPr>
              <a:spLocks noChangeArrowheads="1"/>
            </p:cNvSpPr>
            <p:nvPr/>
          </p:nvSpPr>
          <p:spPr bwMode="auto">
            <a:xfrm>
              <a:off x="2771800" y="2636912"/>
              <a:ext cx="1296144" cy="864096"/>
            </a:xfrm>
            <a:prstGeom prst="roundRect">
              <a:avLst>
                <a:gd name="adj" fmla="val 16667"/>
              </a:avLst>
            </a:prstGeom>
            <a:noFill/>
            <a:ln w="12700" algn="ctr">
              <a:solidFill>
                <a:srgbClr val="C00000"/>
              </a:solidFill>
              <a:prstDash val="dash"/>
              <a:round/>
              <a:headEnd/>
              <a:tailEnd/>
            </a:ln>
          </p:spPr>
          <p:txBody>
            <a:bodyPr/>
            <a:lstStyle/>
            <a:p>
              <a:endParaRPr lang="zh-CN" altLang="en-US"/>
            </a:p>
          </p:txBody>
        </p:sp>
        <p:cxnSp>
          <p:nvCxnSpPr>
            <p:cNvPr id="55309" name="直接箭头连接符 12"/>
            <p:cNvCxnSpPr>
              <a:cxnSpLocks noChangeShapeType="1"/>
              <a:stCxn id="55308" idx="3"/>
              <a:endCxn id="55301" idx="1"/>
            </p:cNvCxnSpPr>
            <p:nvPr/>
          </p:nvCxnSpPr>
          <p:spPr bwMode="auto">
            <a:xfrm flipV="1">
              <a:off x="4067944" y="2995612"/>
              <a:ext cx="3830005" cy="73348"/>
            </a:xfrm>
            <a:prstGeom prst="straightConnector1">
              <a:avLst/>
            </a:prstGeom>
            <a:noFill/>
            <a:ln w="9525" algn="ctr">
              <a:solidFill>
                <a:schemeClr val="tx1"/>
              </a:solidFill>
              <a:round/>
              <a:headEnd/>
              <a:tailEnd type="arrow" w="med" len="med"/>
            </a:ln>
          </p:spPr>
        </p:cxnSp>
        <p:cxnSp>
          <p:nvCxnSpPr>
            <p:cNvPr id="55310" name="直接箭头连接符 16"/>
            <p:cNvCxnSpPr>
              <a:cxnSpLocks noChangeShapeType="1"/>
              <a:stCxn id="55307" idx="3"/>
              <a:endCxn id="55302" idx="1"/>
            </p:cNvCxnSpPr>
            <p:nvPr/>
          </p:nvCxnSpPr>
          <p:spPr bwMode="auto">
            <a:xfrm>
              <a:off x="4067944" y="4257092"/>
              <a:ext cx="3960440" cy="37344"/>
            </a:xfrm>
            <a:prstGeom prst="straightConnector1">
              <a:avLst/>
            </a:prstGeom>
            <a:noFill/>
            <a:ln w="9525" algn="ctr">
              <a:solidFill>
                <a:schemeClr val="tx1"/>
              </a:solidFill>
              <a:round/>
              <a:headEnd/>
              <a:tailEnd type="arrow" w="med" len="med"/>
            </a:ln>
          </p:spPr>
        </p:cxnSp>
        <p:cxnSp>
          <p:nvCxnSpPr>
            <p:cNvPr id="55311" name="直接箭头连接符 19"/>
            <p:cNvCxnSpPr>
              <a:cxnSpLocks noChangeShapeType="1"/>
              <a:stCxn id="55306" idx="3"/>
              <a:endCxn id="55303" idx="1"/>
            </p:cNvCxnSpPr>
            <p:nvPr/>
          </p:nvCxnSpPr>
          <p:spPr bwMode="auto">
            <a:xfrm flipV="1">
              <a:off x="4067944" y="5374556"/>
              <a:ext cx="3960440" cy="70668"/>
            </a:xfrm>
            <a:prstGeom prst="straightConnector1">
              <a:avLst/>
            </a:prstGeom>
            <a:noFill/>
            <a:ln w="9525" algn="ctr">
              <a:solidFill>
                <a:schemeClr val="tx1"/>
              </a:solidFill>
              <a:round/>
              <a:headEnd/>
              <a:tailEnd type="arrow" w="med" len="med"/>
            </a:ln>
          </p:spPr>
        </p:cxnSp>
      </p:gr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灯片编号占位符 3"/>
          <p:cNvSpPr>
            <a:spLocks noGrp="1"/>
          </p:cNvSpPr>
          <p:nvPr>
            <p:ph type="sldNum" sz="quarter" idx="10"/>
          </p:nvPr>
        </p:nvSpPr>
        <p:spPr>
          <a:noFill/>
        </p:spPr>
        <p:txBody>
          <a:bodyPr/>
          <a:lstStyle/>
          <a:p>
            <a:pPr defTabSz="877888"/>
            <a:r>
              <a:rPr lang="en-US" altLang="zh-CN" smtClean="0"/>
              <a:t>Page</a:t>
            </a:r>
            <a:fld id="{EC5BFFBA-35DC-476D-BD25-95335046623C}" type="slidenum">
              <a:rPr lang="en-US" altLang="zh-CN" smtClean="0"/>
              <a:pPr defTabSz="877888"/>
              <a:t>56</a:t>
            </a:fld>
            <a:endParaRPr lang="en-US" altLang="zh-CN" smtClean="0"/>
          </a:p>
        </p:txBody>
      </p:sp>
      <p:sp>
        <p:nvSpPr>
          <p:cNvPr id="61443" name="Rectangle 2"/>
          <p:cNvSpPr>
            <a:spLocks noGrp="1" noChangeArrowheads="1"/>
          </p:cNvSpPr>
          <p:nvPr>
            <p:ph type="title"/>
          </p:nvPr>
        </p:nvSpPr>
        <p:spPr>
          <a:xfrm>
            <a:off x="1317625" y="358775"/>
            <a:ext cx="7054850" cy="868363"/>
          </a:xfrm>
        </p:spPr>
        <p:txBody>
          <a:bodyPr/>
          <a:lstStyle/>
          <a:p>
            <a:pPr eaLnBrk="1" hangingPunct="1"/>
            <a:r>
              <a:rPr lang="zh-CN" altLang="en-US" smtClean="0"/>
              <a:t>目  录</a:t>
            </a:r>
          </a:p>
        </p:txBody>
      </p:sp>
      <p:sp>
        <p:nvSpPr>
          <p:cNvPr id="8196" name="Rectangle 3"/>
          <p:cNvSpPr>
            <a:spLocks noGrp="1" noChangeArrowheads="1"/>
          </p:cNvSpPr>
          <p:nvPr>
            <p:ph type="body" idx="1"/>
          </p:nvPr>
        </p:nvSpPr>
        <p:spPr>
          <a:xfrm>
            <a:off x="652463" y="1376363"/>
            <a:ext cx="7929562" cy="3343275"/>
          </a:xfrm>
        </p:spPr>
        <p:txBody>
          <a:bodyPr/>
          <a:lstStyle/>
          <a:p>
            <a:pPr marL="457200" indent="-457200">
              <a:buClr>
                <a:schemeClr val="tx1"/>
              </a:buClr>
              <a:buSzTx/>
              <a:buFont typeface="+mj-lt"/>
              <a:buAutoNum type="arabicPeriod"/>
              <a:defRPr/>
            </a:pPr>
            <a:r>
              <a:rPr lang="en-US" altLang="zh-CN" dirty="0" smtClean="0">
                <a:solidFill>
                  <a:srgbClr val="777777"/>
                </a:solidFill>
              </a:rPr>
              <a:t>eNodeB</a:t>
            </a:r>
            <a:r>
              <a:rPr lang="zh-CN" altLang="en-US" dirty="0" smtClean="0">
                <a:solidFill>
                  <a:srgbClr val="777777"/>
                </a:solidFill>
              </a:rPr>
              <a:t>传输类故障处理概述</a:t>
            </a:r>
            <a:endParaRPr lang="en-US" altLang="zh-CN" dirty="0" smtClean="0">
              <a:solidFill>
                <a:srgbClr val="777777"/>
              </a:solidFill>
            </a:endParaRPr>
          </a:p>
          <a:p>
            <a:pPr marL="457200" indent="-457200" eaLnBrk="1" hangingPunct="1">
              <a:buClr>
                <a:schemeClr val="tx1"/>
              </a:buClr>
              <a:buSzTx/>
              <a:buFont typeface="+mj-lt"/>
              <a:buAutoNum type="arabicPeriod"/>
              <a:defRPr/>
            </a:pPr>
            <a:r>
              <a:rPr lang="en-US" altLang="zh-CN" dirty="0" smtClean="0"/>
              <a:t>eNodeB</a:t>
            </a:r>
            <a:r>
              <a:rPr lang="zh-CN" altLang="en-US" dirty="0" smtClean="0"/>
              <a:t>传输故障定位分析</a:t>
            </a:r>
            <a:endParaRPr lang="en-US" altLang="zh-CN" dirty="0" smtClean="0"/>
          </a:p>
          <a:p>
            <a:pPr marL="782638" lvl="1" indent="-381000">
              <a:buNone/>
              <a:defRPr/>
            </a:pPr>
            <a:r>
              <a:rPr lang="en-US" altLang="zh-CN" dirty="0" smtClean="0"/>
              <a:t>2.1 IP</a:t>
            </a:r>
            <a:r>
              <a:rPr lang="zh-CN" altLang="en-US" dirty="0" smtClean="0"/>
              <a:t>传输类故障定位</a:t>
            </a:r>
            <a:endParaRPr lang="en-US" altLang="zh-CN" dirty="0" smtClean="0"/>
          </a:p>
          <a:p>
            <a:pPr marL="782638" lvl="1" indent="-381000">
              <a:buNone/>
              <a:defRPr/>
            </a:pPr>
            <a:r>
              <a:rPr lang="en-US" altLang="zh-CN" dirty="0" smtClean="0"/>
              <a:t>2.2 </a:t>
            </a:r>
            <a:r>
              <a:rPr lang="zh-CN" altLang="en-US" dirty="0" smtClean="0"/>
              <a:t>应用层故障定位</a:t>
            </a:r>
            <a:endParaRPr lang="en-US" altLang="zh-CN" b="1" dirty="0" smtClean="0"/>
          </a:p>
          <a:p>
            <a:pPr marL="457200" indent="-457200">
              <a:buClr>
                <a:schemeClr val="tx1"/>
              </a:buClr>
              <a:buSzTx/>
              <a:buFont typeface="+mj-lt"/>
              <a:buAutoNum type="arabicPeriod"/>
              <a:defRPr/>
            </a:pPr>
            <a:r>
              <a:rPr lang="en-US" altLang="zh-CN" dirty="0" smtClean="0">
                <a:solidFill>
                  <a:srgbClr val="777777"/>
                </a:solidFill>
              </a:rPr>
              <a:t>eNodeB</a:t>
            </a:r>
            <a:r>
              <a:rPr lang="zh-CN" altLang="en-US" dirty="0" smtClean="0">
                <a:solidFill>
                  <a:srgbClr val="777777"/>
                </a:solidFill>
              </a:rPr>
              <a:t>传输类故障典型案例分析</a:t>
            </a:r>
            <a:endParaRPr lang="en-US" altLang="zh-CN" dirty="0" smtClean="0">
              <a:solidFill>
                <a:srgbClr val="777777"/>
              </a:solidFill>
            </a:endParaRPr>
          </a:p>
          <a:p>
            <a:pPr marL="782638" lvl="1" indent="-381000" eaLnBrk="1" hangingPunct="1">
              <a:buFont typeface="Wingdings" pitchFamily="2" charset="2"/>
              <a:buNone/>
              <a:defRPr/>
            </a:pPr>
            <a:endParaRPr lang="zh-CN" altLang="en-US" dirty="0" smtClean="0">
              <a:solidFill>
                <a:srgbClr val="777777"/>
              </a:solidFill>
            </a:endParaRPr>
          </a:p>
          <a:p>
            <a:pPr marL="771525" lvl="1" indent="-419100" eaLnBrk="1" hangingPunct="1">
              <a:buClr>
                <a:schemeClr val="tx1"/>
              </a:buClr>
              <a:buSzTx/>
              <a:buFont typeface="Wingdings" pitchFamily="2" charset="2"/>
              <a:buNone/>
              <a:defRPr/>
            </a:pPr>
            <a:endParaRPr lang="zh-CN" altLang="en-US" dirty="0" smtClean="0"/>
          </a:p>
          <a:p>
            <a:pPr marL="419100" indent="-419100" eaLnBrk="1" hangingPunct="1">
              <a:buClr>
                <a:schemeClr val="tx1"/>
              </a:buClr>
              <a:buSzTx/>
              <a:buFont typeface="Wingdings" pitchFamily="2" charset="2"/>
              <a:buNone/>
              <a:defRPr/>
            </a:pPr>
            <a:endParaRPr lang="zh-CN" altLang="en-US" dirty="0" smtClean="0"/>
          </a:p>
        </p:txBody>
      </p:sp>
      <p:pic>
        <p:nvPicPr>
          <p:cNvPr id="61445" name="Picture 19" descr="目录 copy"/>
          <p:cNvPicPr>
            <a:picLocks noChangeAspect="1" noChangeArrowheads="1"/>
          </p:cNvPicPr>
          <p:nvPr/>
        </p:nvPicPr>
        <p:blipFill>
          <a:blip r:embed="rId3" cstate="print"/>
          <a:srcRect/>
          <a:stretch>
            <a:fillRect/>
          </a:stretch>
        </p:blipFill>
        <p:spPr bwMode="auto">
          <a:xfrm>
            <a:off x="704850" y="468313"/>
            <a:ext cx="615950" cy="619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灯片编号占位符 3"/>
          <p:cNvSpPr>
            <a:spLocks noGrp="1"/>
          </p:cNvSpPr>
          <p:nvPr>
            <p:ph type="sldNum" sz="quarter" idx="10"/>
          </p:nvPr>
        </p:nvSpPr>
        <p:spPr>
          <a:noFill/>
        </p:spPr>
        <p:txBody>
          <a:bodyPr/>
          <a:lstStyle/>
          <a:p>
            <a:pPr defTabSz="877888"/>
            <a:r>
              <a:rPr lang="en-US" altLang="zh-CN" smtClean="0"/>
              <a:t>Page</a:t>
            </a:r>
            <a:fld id="{EC5BFFBA-35DC-476D-BD25-95335046623C}" type="slidenum">
              <a:rPr lang="en-US" altLang="zh-CN" smtClean="0"/>
              <a:pPr defTabSz="877888"/>
              <a:t>57</a:t>
            </a:fld>
            <a:endParaRPr lang="en-US" altLang="zh-CN" smtClean="0"/>
          </a:p>
        </p:txBody>
      </p:sp>
      <p:sp>
        <p:nvSpPr>
          <p:cNvPr id="61443" name="Rectangle 2"/>
          <p:cNvSpPr>
            <a:spLocks noGrp="1" noChangeArrowheads="1"/>
          </p:cNvSpPr>
          <p:nvPr>
            <p:ph type="title"/>
          </p:nvPr>
        </p:nvSpPr>
        <p:spPr>
          <a:xfrm>
            <a:off x="1317625" y="358775"/>
            <a:ext cx="7054850" cy="868363"/>
          </a:xfrm>
        </p:spPr>
        <p:txBody>
          <a:bodyPr/>
          <a:lstStyle/>
          <a:p>
            <a:pPr eaLnBrk="1" hangingPunct="1"/>
            <a:r>
              <a:rPr lang="zh-CN" altLang="en-US" smtClean="0"/>
              <a:t>目  录</a:t>
            </a:r>
          </a:p>
        </p:txBody>
      </p:sp>
      <p:sp>
        <p:nvSpPr>
          <p:cNvPr id="8196" name="Rectangle 3"/>
          <p:cNvSpPr>
            <a:spLocks noGrp="1" noChangeArrowheads="1"/>
          </p:cNvSpPr>
          <p:nvPr>
            <p:ph type="body" idx="1"/>
          </p:nvPr>
        </p:nvSpPr>
        <p:spPr>
          <a:xfrm>
            <a:off x="652463" y="1376363"/>
            <a:ext cx="7929562" cy="3343275"/>
          </a:xfrm>
        </p:spPr>
        <p:txBody>
          <a:bodyPr/>
          <a:lstStyle/>
          <a:p>
            <a:pPr marL="419100" indent="-419100" eaLnBrk="1" hangingPunct="1">
              <a:buClr>
                <a:schemeClr val="tx1"/>
              </a:buClr>
              <a:buSzTx/>
              <a:buFont typeface="Wingdings" pitchFamily="2" charset="2"/>
              <a:buNone/>
              <a:defRPr/>
            </a:pPr>
            <a:r>
              <a:rPr lang="en-US" altLang="zh-CN" b="1" dirty="0" smtClean="0"/>
              <a:t>2.  eNodeB</a:t>
            </a:r>
            <a:r>
              <a:rPr lang="zh-CN" altLang="en-US" b="1" dirty="0" smtClean="0"/>
              <a:t>传输故障定位分析</a:t>
            </a:r>
          </a:p>
          <a:p>
            <a:pPr marL="782638" lvl="1" indent="-381000" eaLnBrk="1" hangingPunct="1">
              <a:buFont typeface="Wingdings" pitchFamily="2" charset="2"/>
              <a:buNone/>
              <a:defRPr/>
            </a:pPr>
            <a:r>
              <a:rPr lang="en-US" altLang="zh-CN" b="1" dirty="0" smtClean="0"/>
              <a:t>2.1 IP</a:t>
            </a:r>
            <a:r>
              <a:rPr lang="zh-CN" altLang="en-US" b="1" dirty="0" smtClean="0"/>
              <a:t>传输类故障定位</a:t>
            </a:r>
            <a:endParaRPr lang="en-US" altLang="zh-CN" b="1" dirty="0" smtClean="0"/>
          </a:p>
          <a:p>
            <a:pPr marL="782638" lvl="1" indent="-381000">
              <a:buNone/>
              <a:defRPr/>
            </a:pPr>
            <a:r>
              <a:rPr lang="en-US" altLang="zh-CN" dirty="0" smtClean="0">
                <a:solidFill>
                  <a:srgbClr val="777777"/>
                </a:solidFill>
              </a:rPr>
              <a:t>2.2 </a:t>
            </a:r>
            <a:r>
              <a:rPr lang="zh-CN" altLang="en-US" dirty="0" smtClean="0">
                <a:solidFill>
                  <a:srgbClr val="777777"/>
                </a:solidFill>
              </a:rPr>
              <a:t>应用层故障定位</a:t>
            </a:r>
            <a:endParaRPr lang="en-US" altLang="zh-CN" dirty="0" smtClean="0">
              <a:solidFill>
                <a:srgbClr val="777777"/>
              </a:solidFill>
            </a:endParaRPr>
          </a:p>
          <a:p>
            <a:pPr marL="782638" lvl="1" indent="-381000" eaLnBrk="1" hangingPunct="1">
              <a:buFont typeface="Wingdings" pitchFamily="2" charset="2"/>
              <a:buNone/>
              <a:defRPr/>
            </a:pPr>
            <a:endParaRPr lang="en-US" altLang="zh-CN" dirty="0" smtClean="0">
              <a:solidFill>
                <a:srgbClr val="777777"/>
              </a:solidFill>
            </a:endParaRPr>
          </a:p>
          <a:p>
            <a:pPr marL="782638" lvl="1" indent="-381000" eaLnBrk="1" hangingPunct="1">
              <a:buFont typeface="Wingdings" pitchFamily="2" charset="2"/>
              <a:buNone/>
              <a:defRPr/>
            </a:pPr>
            <a:endParaRPr lang="zh-CN" altLang="en-US" dirty="0" smtClean="0">
              <a:solidFill>
                <a:srgbClr val="777777"/>
              </a:solidFill>
            </a:endParaRPr>
          </a:p>
          <a:p>
            <a:pPr marL="771525" lvl="1" indent="-419100" eaLnBrk="1" hangingPunct="1">
              <a:buClr>
                <a:schemeClr val="tx1"/>
              </a:buClr>
              <a:buSzTx/>
              <a:buFont typeface="Wingdings" pitchFamily="2" charset="2"/>
              <a:buNone/>
              <a:defRPr/>
            </a:pPr>
            <a:endParaRPr lang="zh-CN" altLang="en-US" dirty="0" smtClean="0"/>
          </a:p>
          <a:p>
            <a:pPr marL="419100" indent="-419100" eaLnBrk="1" hangingPunct="1">
              <a:buClr>
                <a:schemeClr val="tx1"/>
              </a:buClr>
              <a:buSzTx/>
              <a:buFont typeface="Wingdings" pitchFamily="2" charset="2"/>
              <a:buNone/>
              <a:defRPr/>
            </a:pPr>
            <a:endParaRPr lang="zh-CN" altLang="en-US" dirty="0" smtClean="0"/>
          </a:p>
        </p:txBody>
      </p:sp>
      <p:pic>
        <p:nvPicPr>
          <p:cNvPr id="61445" name="Picture 19" descr="目录 copy"/>
          <p:cNvPicPr>
            <a:picLocks noChangeAspect="1" noChangeArrowheads="1"/>
          </p:cNvPicPr>
          <p:nvPr/>
        </p:nvPicPr>
        <p:blipFill>
          <a:blip r:embed="rId3" cstate="print"/>
          <a:srcRect/>
          <a:stretch>
            <a:fillRect/>
          </a:stretch>
        </p:blipFill>
        <p:spPr bwMode="auto">
          <a:xfrm>
            <a:off x="704850" y="468313"/>
            <a:ext cx="615950" cy="619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灯片编号占位符 3"/>
          <p:cNvSpPr>
            <a:spLocks noGrp="1"/>
          </p:cNvSpPr>
          <p:nvPr>
            <p:ph type="sldNum" sz="quarter" idx="10"/>
          </p:nvPr>
        </p:nvSpPr>
        <p:spPr>
          <a:noFill/>
        </p:spPr>
        <p:txBody>
          <a:bodyPr/>
          <a:lstStyle/>
          <a:p>
            <a:pPr defTabSz="877888"/>
            <a:r>
              <a:rPr lang="en-US" altLang="zh-CN" smtClean="0"/>
              <a:t>Page</a:t>
            </a:r>
            <a:fld id="{EC5BFFBA-35DC-476D-BD25-95335046623C}" type="slidenum">
              <a:rPr lang="en-US" altLang="zh-CN" smtClean="0"/>
              <a:pPr defTabSz="877888"/>
              <a:t>58</a:t>
            </a:fld>
            <a:endParaRPr lang="en-US" altLang="zh-CN" smtClean="0"/>
          </a:p>
        </p:txBody>
      </p:sp>
      <p:sp>
        <p:nvSpPr>
          <p:cNvPr id="61443" name="Rectangle 2"/>
          <p:cNvSpPr>
            <a:spLocks noGrp="1" noChangeArrowheads="1"/>
          </p:cNvSpPr>
          <p:nvPr>
            <p:ph type="title"/>
          </p:nvPr>
        </p:nvSpPr>
        <p:spPr>
          <a:xfrm>
            <a:off x="1317625" y="358775"/>
            <a:ext cx="7054850" cy="868363"/>
          </a:xfrm>
        </p:spPr>
        <p:txBody>
          <a:bodyPr/>
          <a:lstStyle/>
          <a:p>
            <a:pPr eaLnBrk="1" hangingPunct="1"/>
            <a:r>
              <a:rPr lang="zh-CN" altLang="en-US" smtClean="0"/>
              <a:t>目  录</a:t>
            </a:r>
          </a:p>
        </p:txBody>
      </p:sp>
      <p:sp>
        <p:nvSpPr>
          <p:cNvPr id="8196" name="Rectangle 3"/>
          <p:cNvSpPr>
            <a:spLocks noGrp="1" noChangeArrowheads="1"/>
          </p:cNvSpPr>
          <p:nvPr>
            <p:ph type="body" idx="1"/>
          </p:nvPr>
        </p:nvSpPr>
        <p:spPr>
          <a:xfrm>
            <a:off x="652463" y="1376363"/>
            <a:ext cx="7929562" cy="3343275"/>
          </a:xfrm>
        </p:spPr>
        <p:txBody>
          <a:bodyPr/>
          <a:lstStyle/>
          <a:p>
            <a:pPr marL="419100" indent="-419100" eaLnBrk="1" hangingPunct="1">
              <a:buClr>
                <a:schemeClr val="tx1"/>
              </a:buClr>
              <a:buSzTx/>
              <a:buFont typeface="Wingdings" pitchFamily="2" charset="2"/>
              <a:buNone/>
              <a:defRPr/>
            </a:pPr>
            <a:r>
              <a:rPr lang="en-US" altLang="zh-CN" b="1" dirty="0" smtClean="0"/>
              <a:t>2.  eNodeB</a:t>
            </a:r>
            <a:r>
              <a:rPr lang="zh-CN" altLang="en-US" b="1" dirty="0" smtClean="0"/>
              <a:t>传输故障定位分析</a:t>
            </a:r>
          </a:p>
          <a:p>
            <a:pPr marL="782638" lvl="1" indent="-381000" eaLnBrk="1" hangingPunct="1">
              <a:buFont typeface="Wingdings" pitchFamily="2" charset="2"/>
              <a:buNone/>
              <a:defRPr/>
            </a:pPr>
            <a:r>
              <a:rPr lang="en-US" altLang="zh-CN" b="1" dirty="0" smtClean="0"/>
              <a:t>2.1 IP</a:t>
            </a:r>
            <a:r>
              <a:rPr lang="zh-CN" altLang="en-US" b="1" dirty="0" smtClean="0"/>
              <a:t>传输类故障定位</a:t>
            </a:r>
            <a:endParaRPr lang="en-US" altLang="zh-CN" b="1" dirty="0" smtClean="0"/>
          </a:p>
          <a:p>
            <a:pPr marL="1131888" lvl="2" indent="-381000">
              <a:buFont typeface="Wingdings" pitchFamily="2" charset="2"/>
              <a:buNone/>
              <a:defRPr/>
            </a:pPr>
            <a:r>
              <a:rPr lang="en-US" altLang="zh-CN" b="1" dirty="0" smtClean="0"/>
              <a:t>2.1.1</a:t>
            </a:r>
            <a:r>
              <a:rPr lang="zh-CN" altLang="en-US" b="1" dirty="0" smtClean="0"/>
              <a:t> 物理层故障处理</a:t>
            </a:r>
            <a:endParaRPr lang="en-US" altLang="zh-CN" b="1" dirty="0" smtClean="0"/>
          </a:p>
          <a:p>
            <a:pPr marL="1131888" lvl="2" indent="-381000">
              <a:buFont typeface="Wingdings" pitchFamily="2" charset="2"/>
              <a:buNone/>
              <a:defRPr/>
            </a:pPr>
            <a:r>
              <a:rPr lang="en-US" altLang="zh-CN" dirty="0" smtClean="0">
                <a:solidFill>
                  <a:srgbClr val="777777"/>
                </a:solidFill>
              </a:rPr>
              <a:t>2.1.2 </a:t>
            </a:r>
            <a:r>
              <a:rPr lang="zh-CN" altLang="en-US" dirty="0" smtClean="0">
                <a:solidFill>
                  <a:srgbClr val="777777"/>
                </a:solidFill>
              </a:rPr>
              <a:t>链路层故障处理</a:t>
            </a:r>
            <a:endParaRPr lang="en-US" altLang="zh-CN" dirty="0" smtClean="0">
              <a:solidFill>
                <a:srgbClr val="777777"/>
              </a:solidFill>
            </a:endParaRPr>
          </a:p>
          <a:p>
            <a:pPr marL="1131888" lvl="2" indent="-381000">
              <a:buFont typeface="Wingdings" pitchFamily="2" charset="2"/>
              <a:buNone/>
              <a:defRPr/>
            </a:pPr>
            <a:r>
              <a:rPr lang="en-US" altLang="zh-CN" dirty="0" smtClean="0">
                <a:solidFill>
                  <a:srgbClr val="777777"/>
                </a:solidFill>
              </a:rPr>
              <a:t>2.1.3 IP</a:t>
            </a:r>
            <a:r>
              <a:rPr lang="zh-CN" altLang="en-US" dirty="0" smtClean="0">
                <a:solidFill>
                  <a:srgbClr val="777777"/>
                </a:solidFill>
              </a:rPr>
              <a:t>层故障处理</a:t>
            </a:r>
            <a:endParaRPr lang="en-US" altLang="zh-CN" dirty="0" smtClean="0">
              <a:solidFill>
                <a:srgbClr val="777777"/>
              </a:solidFill>
            </a:endParaRPr>
          </a:p>
          <a:p>
            <a:pPr marL="782638" lvl="1" indent="-381000" eaLnBrk="1" hangingPunct="1">
              <a:buFont typeface="Wingdings" pitchFamily="2" charset="2"/>
              <a:buNone/>
              <a:defRPr/>
            </a:pPr>
            <a:endParaRPr lang="zh-CN" altLang="en-US" dirty="0" smtClean="0">
              <a:solidFill>
                <a:srgbClr val="777777"/>
              </a:solidFill>
            </a:endParaRPr>
          </a:p>
          <a:p>
            <a:pPr marL="771525" lvl="1" indent="-419100" eaLnBrk="1" hangingPunct="1">
              <a:buClr>
                <a:schemeClr val="tx1"/>
              </a:buClr>
              <a:buSzTx/>
              <a:buFont typeface="Wingdings" pitchFamily="2" charset="2"/>
              <a:buNone/>
              <a:defRPr/>
            </a:pPr>
            <a:endParaRPr lang="zh-CN" altLang="en-US" dirty="0" smtClean="0"/>
          </a:p>
          <a:p>
            <a:pPr marL="419100" indent="-419100" eaLnBrk="1" hangingPunct="1">
              <a:buClr>
                <a:schemeClr val="tx1"/>
              </a:buClr>
              <a:buSzTx/>
              <a:buFont typeface="Wingdings" pitchFamily="2" charset="2"/>
              <a:buNone/>
              <a:defRPr/>
            </a:pPr>
            <a:endParaRPr lang="zh-CN" altLang="en-US" dirty="0" smtClean="0"/>
          </a:p>
        </p:txBody>
      </p:sp>
      <p:pic>
        <p:nvPicPr>
          <p:cNvPr id="61445" name="Picture 19" descr="目录 copy"/>
          <p:cNvPicPr>
            <a:picLocks noChangeAspect="1" noChangeArrowheads="1"/>
          </p:cNvPicPr>
          <p:nvPr/>
        </p:nvPicPr>
        <p:blipFill>
          <a:blip r:embed="rId3" cstate="print"/>
          <a:srcRect/>
          <a:stretch>
            <a:fillRect/>
          </a:stretch>
        </p:blipFill>
        <p:spPr bwMode="auto">
          <a:xfrm>
            <a:off x="704850" y="468313"/>
            <a:ext cx="615950" cy="619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标题 1"/>
          <p:cNvSpPr>
            <a:spLocks noGrp="1"/>
          </p:cNvSpPr>
          <p:nvPr>
            <p:ph type="title"/>
          </p:nvPr>
        </p:nvSpPr>
        <p:spPr/>
        <p:txBody>
          <a:bodyPr/>
          <a:lstStyle/>
          <a:p>
            <a:r>
              <a:rPr lang="zh-CN" altLang="zh-CN" dirty="0" smtClean="0"/>
              <a:t>问题处理</a:t>
            </a:r>
            <a:r>
              <a:rPr lang="zh-CN" altLang="en-US" dirty="0" smtClean="0"/>
              <a:t>总体</a:t>
            </a:r>
            <a:r>
              <a:rPr lang="zh-CN" altLang="zh-CN" dirty="0" smtClean="0"/>
              <a:t>流程</a:t>
            </a:r>
            <a:endParaRPr lang="zh-CN" altLang="en-US" dirty="0" smtClean="0"/>
          </a:p>
        </p:txBody>
      </p:sp>
      <p:sp>
        <p:nvSpPr>
          <p:cNvPr id="1028" name="灯片编号占位符 3"/>
          <p:cNvSpPr>
            <a:spLocks noGrp="1"/>
          </p:cNvSpPr>
          <p:nvPr>
            <p:ph type="sldNum" sz="quarter" idx="10"/>
          </p:nvPr>
        </p:nvSpPr>
        <p:spPr>
          <a:noFill/>
        </p:spPr>
        <p:txBody>
          <a:bodyPr/>
          <a:lstStyle/>
          <a:p>
            <a:r>
              <a:rPr lang="en-US" altLang="zh-CN" smtClean="0"/>
              <a:t>Page</a:t>
            </a:r>
            <a:fld id="{B2D3A1D2-69C0-40C6-97C5-119FF9BFB8D0}" type="slidenum">
              <a:rPr lang="en-US" altLang="zh-CN" smtClean="0"/>
              <a:pPr/>
              <a:t>5</a:t>
            </a:fld>
            <a:endParaRPr lang="en-US" altLang="zh-CN" smtClean="0"/>
          </a:p>
        </p:txBody>
      </p:sp>
      <p:sp>
        <p:nvSpPr>
          <p:cNvPr id="1029" name="Rectangle 2"/>
          <p:cNvSpPr>
            <a:spLocks noChangeArrowheads="1"/>
          </p:cNvSpPr>
          <p:nvPr/>
        </p:nvSpPr>
        <p:spPr bwMode="auto">
          <a:xfrm>
            <a:off x="0" y="0"/>
            <a:ext cx="9144000" cy="0"/>
          </a:xfrm>
          <a:prstGeom prst="rect">
            <a:avLst/>
          </a:prstGeom>
          <a:noFill/>
          <a:ln w="9525" algn="ctr">
            <a:noFill/>
            <a:miter lim="800000"/>
            <a:headEnd/>
            <a:tailEnd/>
          </a:ln>
        </p:spPr>
        <p:txBody>
          <a:bodyPr wrap="none" anchor="ctr">
            <a:spAutoFit/>
          </a:bodyPr>
          <a:lstStyle/>
          <a:p>
            <a:endParaRPr lang="zh-CN" altLang="en-US"/>
          </a:p>
        </p:txBody>
      </p:sp>
      <p:sp>
        <p:nvSpPr>
          <p:cNvPr id="1030" name="Rectangle 7"/>
          <p:cNvSpPr>
            <a:spLocks noChangeArrowheads="1"/>
          </p:cNvSpPr>
          <p:nvPr/>
        </p:nvSpPr>
        <p:spPr bwMode="auto">
          <a:xfrm>
            <a:off x="0" y="0"/>
            <a:ext cx="9144000" cy="0"/>
          </a:xfrm>
          <a:prstGeom prst="rect">
            <a:avLst/>
          </a:prstGeom>
          <a:noFill/>
          <a:ln w="9525" algn="ctr">
            <a:noFill/>
            <a:miter lim="800000"/>
            <a:headEnd/>
            <a:tailEnd/>
          </a:ln>
        </p:spPr>
        <p:txBody>
          <a:bodyPr wrap="none" anchor="ctr">
            <a:spAutoFit/>
          </a:bodyPr>
          <a:lstStyle/>
          <a:p>
            <a:endParaRPr lang="zh-CN" altLang="en-US"/>
          </a:p>
        </p:txBody>
      </p:sp>
      <p:graphicFrame>
        <p:nvGraphicFramePr>
          <p:cNvPr id="1026" name="Object 6"/>
          <p:cNvGraphicFramePr>
            <a:graphicFrameLocks noChangeAspect="1"/>
          </p:cNvGraphicFramePr>
          <p:nvPr/>
        </p:nvGraphicFramePr>
        <p:xfrm>
          <a:off x="2843213" y="1227138"/>
          <a:ext cx="3960812" cy="4997450"/>
        </p:xfrm>
        <a:graphic>
          <a:graphicData uri="http://schemas.openxmlformats.org/presentationml/2006/ole">
            <mc:AlternateContent xmlns:mc="http://schemas.openxmlformats.org/markup-compatibility/2006">
              <mc:Choice xmlns:v="urn:schemas-microsoft-com:vml" Requires="v">
                <p:oleObj spid="_x0000_s121893" name="Visio" r:id="rId4" imgW="3456323" imgH="4361047" progId="">
                  <p:embed/>
                </p:oleObj>
              </mc:Choice>
              <mc:Fallback>
                <p:oleObj name="Visio" r:id="rId4" imgW="3456323" imgH="4361047" progId="">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3213" y="1227138"/>
                        <a:ext cx="3960812" cy="4997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p:cNvSpPr>
          <p:nvPr>
            <p:ph type="title"/>
          </p:nvPr>
        </p:nvSpPr>
        <p:spPr/>
        <p:txBody>
          <a:bodyPr/>
          <a:lstStyle/>
          <a:p>
            <a:r>
              <a:rPr lang="zh-CN" altLang="en-US" dirty="0" smtClean="0"/>
              <a:t>物理层故障原因</a:t>
            </a:r>
          </a:p>
        </p:txBody>
      </p:sp>
      <p:sp>
        <p:nvSpPr>
          <p:cNvPr id="63491" name="内容占位符 2"/>
          <p:cNvSpPr>
            <a:spLocks noGrp="1"/>
          </p:cNvSpPr>
          <p:nvPr>
            <p:ph idx="1"/>
          </p:nvPr>
        </p:nvSpPr>
        <p:spPr/>
        <p:txBody>
          <a:bodyPr/>
          <a:lstStyle/>
          <a:p>
            <a:r>
              <a:rPr lang="zh-CN" altLang="en-US" dirty="0" smtClean="0"/>
              <a:t>物理层故障常见原因</a:t>
            </a:r>
            <a:endParaRPr lang="en-US" altLang="zh-CN" dirty="0" smtClean="0"/>
          </a:p>
          <a:p>
            <a:pPr lvl="1"/>
            <a:r>
              <a:rPr lang="zh-CN" altLang="en-US" dirty="0" smtClean="0"/>
              <a:t>光纤、光模块损坏</a:t>
            </a:r>
            <a:endParaRPr lang="en-US" altLang="zh-CN" dirty="0" smtClean="0"/>
          </a:p>
          <a:p>
            <a:pPr lvl="1"/>
            <a:r>
              <a:rPr lang="zh-CN" altLang="en-US" dirty="0" smtClean="0"/>
              <a:t>光模块未插紧</a:t>
            </a:r>
            <a:endParaRPr lang="en-US" altLang="zh-CN" dirty="0" smtClean="0"/>
          </a:p>
          <a:p>
            <a:pPr lvl="1"/>
            <a:r>
              <a:rPr lang="zh-CN" altLang="en-US" dirty="0" smtClean="0"/>
              <a:t>光模块与对端设备不匹配</a:t>
            </a:r>
            <a:endParaRPr lang="en-US" altLang="zh-CN" dirty="0" smtClean="0"/>
          </a:p>
          <a:p>
            <a:pPr lvl="1"/>
            <a:r>
              <a:rPr lang="zh-CN" altLang="en-US" dirty="0" smtClean="0"/>
              <a:t>基站与对端传输设备的端口属性设置不一致</a:t>
            </a:r>
            <a:endParaRPr lang="en-US" altLang="zh-CN" dirty="0" smtClean="0"/>
          </a:p>
          <a:p>
            <a:pPr lvl="1"/>
            <a:r>
              <a:rPr lang="zh-CN" altLang="en-US" dirty="0" smtClean="0"/>
              <a:t>对端设备数据配置错误</a:t>
            </a:r>
            <a:endParaRPr lang="en-US" altLang="zh-CN" dirty="0" smtClean="0"/>
          </a:p>
          <a:p>
            <a:pPr lvl="1"/>
            <a:r>
              <a:rPr lang="zh-CN" altLang="en-US" dirty="0" smtClean="0"/>
              <a:t>本端或对端单板故障</a:t>
            </a:r>
            <a:endParaRPr lang="en-US" altLang="zh-CN" dirty="0" smtClean="0"/>
          </a:p>
          <a:p>
            <a:pPr lvl="1"/>
            <a:r>
              <a:rPr lang="zh-CN" altLang="en-US" dirty="0" smtClean="0"/>
              <a:t>其它原因</a:t>
            </a:r>
            <a:endParaRPr lang="en-US" altLang="zh-CN" dirty="0" smtClean="0"/>
          </a:p>
          <a:p>
            <a:pPr lvl="1"/>
            <a:endParaRPr lang="en-US" altLang="zh-CN" dirty="0" smtClean="0"/>
          </a:p>
          <a:p>
            <a:pPr lvl="1"/>
            <a:endParaRPr lang="zh-CN" altLang="en-US" dirty="0" smtClean="0"/>
          </a:p>
        </p:txBody>
      </p:sp>
      <p:sp>
        <p:nvSpPr>
          <p:cNvPr id="63492" name="灯片编号占位符 3"/>
          <p:cNvSpPr>
            <a:spLocks noGrp="1"/>
          </p:cNvSpPr>
          <p:nvPr>
            <p:ph type="sldNum" sz="quarter" idx="10"/>
          </p:nvPr>
        </p:nvSpPr>
        <p:spPr>
          <a:noFill/>
        </p:spPr>
        <p:txBody>
          <a:bodyPr/>
          <a:lstStyle/>
          <a:p>
            <a:r>
              <a:rPr lang="en-US" altLang="zh-CN" smtClean="0"/>
              <a:t>Page</a:t>
            </a:r>
            <a:fld id="{6231E0C1-1DE5-4D22-AF59-A524BB862191}" type="slidenum">
              <a:rPr lang="en-US" altLang="zh-CN" smtClean="0"/>
              <a:pPr/>
              <a:t>59</a:t>
            </a:fld>
            <a:endParaRPr lang="en-US" altLang="zh-CN" smtClean="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p:txBody>
          <a:bodyPr/>
          <a:lstStyle/>
          <a:p>
            <a:r>
              <a:rPr lang="zh-CN" altLang="en-US" smtClean="0"/>
              <a:t>物理层故障处理步骤</a:t>
            </a:r>
          </a:p>
        </p:txBody>
      </p:sp>
      <p:sp>
        <p:nvSpPr>
          <p:cNvPr id="64515" name="内容占位符 2"/>
          <p:cNvSpPr>
            <a:spLocks noGrp="1"/>
          </p:cNvSpPr>
          <p:nvPr>
            <p:ph idx="1"/>
          </p:nvPr>
        </p:nvSpPr>
        <p:spPr/>
        <p:txBody>
          <a:bodyPr/>
          <a:lstStyle/>
          <a:p>
            <a:r>
              <a:rPr lang="zh-CN" altLang="en-US" dirty="0" smtClean="0"/>
              <a:t>处理步骤</a:t>
            </a:r>
            <a:endParaRPr lang="en-US" altLang="zh-CN" dirty="0" smtClean="0"/>
          </a:p>
          <a:p>
            <a:pPr lvl="1"/>
            <a:r>
              <a:rPr lang="zh-CN" altLang="zh-CN" dirty="0" smtClean="0"/>
              <a:t>观察以太网端口灯的情况</a:t>
            </a:r>
            <a:r>
              <a:rPr lang="zh-CN" altLang="en-US" dirty="0" smtClean="0"/>
              <a:t>初步判断</a:t>
            </a:r>
            <a:endParaRPr lang="en-US" altLang="zh-CN" dirty="0" smtClean="0"/>
          </a:p>
          <a:p>
            <a:pPr lvl="1"/>
            <a:r>
              <a:rPr lang="zh-CN" altLang="zh-CN" dirty="0" smtClean="0"/>
              <a:t>检查</a:t>
            </a:r>
            <a:r>
              <a:rPr lang="zh-CN" altLang="en-US" dirty="0" smtClean="0"/>
              <a:t>网线、光纤及光模块</a:t>
            </a:r>
            <a:endParaRPr lang="en-US" altLang="zh-CN" dirty="0" smtClean="0"/>
          </a:p>
          <a:p>
            <a:pPr lvl="1"/>
            <a:r>
              <a:rPr lang="zh-CN" altLang="en-US" dirty="0" smtClean="0"/>
              <a:t>检查数据配置</a:t>
            </a:r>
            <a:endParaRPr lang="en-US" altLang="zh-CN" dirty="0" smtClean="0"/>
          </a:p>
          <a:p>
            <a:pPr lvl="1"/>
            <a:r>
              <a:rPr lang="zh-CN" altLang="en-US" dirty="0" smtClean="0"/>
              <a:t>故障隔离</a:t>
            </a:r>
            <a:endParaRPr lang="en-US" altLang="zh-CN" dirty="0" smtClean="0"/>
          </a:p>
          <a:p>
            <a:pPr lvl="1"/>
            <a:endParaRPr lang="zh-CN" altLang="en-US" dirty="0" smtClean="0"/>
          </a:p>
        </p:txBody>
      </p:sp>
      <p:sp>
        <p:nvSpPr>
          <p:cNvPr id="64516" name="灯片编号占位符 3"/>
          <p:cNvSpPr>
            <a:spLocks noGrp="1"/>
          </p:cNvSpPr>
          <p:nvPr>
            <p:ph type="sldNum" sz="quarter" idx="10"/>
          </p:nvPr>
        </p:nvSpPr>
        <p:spPr>
          <a:noFill/>
        </p:spPr>
        <p:txBody>
          <a:bodyPr/>
          <a:lstStyle/>
          <a:p>
            <a:r>
              <a:rPr lang="en-US" altLang="zh-CN" smtClean="0"/>
              <a:t>Page</a:t>
            </a:r>
            <a:fld id="{63A31EF6-CB6E-4742-85E0-11071B8BFEE2}" type="slidenum">
              <a:rPr lang="en-US" altLang="zh-CN" smtClean="0"/>
              <a:pPr/>
              <a:t>60</a:t>
            </a:fld>
            <a:endParaRPr lang="en-US" altLang="zh-CN" smtClean="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p:txBody>
          <a:bodyPr/>
          <a:lstStyle/>
          <a:p>
            <a:pPr marL="342900" indent="-342900"/>
            <a:r>
              <a:rPr lang="zh-CN" altLang="en-US" smtClean="0"/>
              <a:t>观察以太网端口灯的情况</a:t>
            </a:r>
          </a:p>
        </p:txBody>
      </p:sp>
      <p:sp>
        <p:nvSpPr>
          <p:cNvPr id="65539" name="内容占位符 2"/>
          <p:cNvSpPr>
            <a:spLocks noGrp="1"/>
          </p:cNvSpPr>
          <p:nvPr>
            <p:ph idx="1"/>
          </p:nvPr>
        </p:nvSpPr>
        <p:spPr/>
        <p:txBody>
          <a:bodyPr/>
          <a:lstStyle/>
          <a:p>
            <a:r>
              <a:rPr lang="en-US" altLang="zh-CN" dirty="0" smtClean="0"/>
              <a:t>UMPT</a:t>
            </a:r>
            <a:r>
              <a:rPr lang="zh-CN" altLang="en-US" dirty="0" smtClean="0"/>
              <a:t>单板端口</a:t>
            </a:r>
            <a:endParaRPr lang="en-US" altLang="zh-CN" dirty="0" smtClean="0"/>
          </a:p>
          <a:p>
            <a:pPr lvl="1"/>
            <a:r>
              <a:rPr lang="zh-CN" altLang="en-US" dirty="0" smtClean="0"/>
              <a:t>以太网端口灯有左右两个灯，绿灯常亮表示物理端口与对端协商通过，若灯灭则表示与对端协商失败。黄灯快闪表示有数据流通过，常灭表示没有数据流通过</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zh-CN" altLang="en-US" dirty="0" smtClean="0"/>
          </a:p>
        </p:txBody>
      </p:sp>
      <p:sp>
        <p:nvSpPr>
          <p:cNvPr id="65540" name="灯片编号占位符 3"/>
          <p:cNvSpPr>
            <a:spLocks noGrp="1"/>
          </p:cNvSpPr>
          <p:nvPr>
            <p:ph type="sldNum" sz="quarter" idx="10"/>
          </p:nvPr>
        </p:nvSpPr>
        <p:spPr>
          <a:noFill/>
        </p:spPr>
        <p:txBody>
          <a:bodyPr/>
          <a:lstStyle/>
          <a:p>
            <a:r>
              <a:rPr lang="en-US" altLang="zh-CN" smtClean="0"/>
              <a:t>Page</a:t>
            </a:r>
            <a:fld id="{EACE6B9C-FAC7-4562-B95C-FDCFC317D760}" type="slidenum">
              <a:rPr lang="en-US" altLang="zh-CN" smtClean="0"/>
              <a:pPr/>
              <a:t>61</a:t>
            </a:fld>
            <a:endParaRPr lang="en-US" altLang="zh-CN" smtClean="0"/>
          </a:p>
        </p:txBody>
      </p:sp>
      <p:grpSp>
        <p:nvGrpSpPr>
          <p:cNvPr id="2" name="组合 5"/>
          <p:cNvGrpSpPr>
            <a:grpSpLocks/>
          </p:cNvGrpSpPr>
          <p:nvPr/>
        </p:nvGrpSpPr>
        <p:grpSpPr bwMode="auto">
          <a:xfrm>
            <a:off x="933450" y="3500438"/>
            <a:ext cx="7924800" cy="2466975"/>
            <a:chOff x="469900" y="2412999"/>
            <a:chExt cx="8216900" cy="2974321"/>
          </a:xfrm>
        </p:grpSpPr>
        <p:pic>
          <p:nvPicPr>
            <p:cNvPr id="65542" name="Picture 2"/>
            <p:cNvPicPr>
              <a:picLocks noChangeAspect="1" noChangeArrowheads="1"/>
            </p:cNvPicPr>
            <p:nvPr/>
          </p:nvPicPr>
          <p:blipFill>
            <a:blip r:embed="rId3" cstate="print"/>
            <a:srcRect/>
            <a:stretch>
              <a:fillRect/>
            </a:stretch>
          </p:blipFill>
          <p:spPr bwMode="auto">
            <a:xfrm>
              <a:off x="1833577" y="3316293"/>
              <a:ext cx="5472113" cy="757238"/>
            </a:xfrm>
            <a:prstGeom prst="rect">
              <a:avLst/>
            </a:prstGeom>
            <a:noFill/>
            <a:ln w="9525">
              <a:noFill/>
              <a:miter lim="800000"/>
              <a:headEnd/>
              <a:tailEnd/>
            </a:ln>
          </p:spPr>
        </p:pic>
        <p:sp>
          <p:nvSpPr>
            <p:cNvPr id="65543" name="TextBox 7"/>
            <p:cNvSpPr txBox="1">
              <a:spLocks noChangeArrowheads="1"/>
            </p:cNvSpPr>
            <p:nvPr/>
          </p:nvSpPr>
          <p:spPr bwMode="auto">
            <a:xfrm>
              <a:off x="469900" y="4140199"/>
              <a:ext cx="2844800" cy="371171"/>
            </a:xfrm>
            <a:prstGeom prst="rect">
              <a:avLst/>
            </a:prstGeom>
            <a:noFill/>
            <a:ln w="9525">
              <a:noFill/>
              <a:miter lim="800000"/>
              <a:headEnd/>
              <a:tailEnd/>
            </a:ln>
          </p:spPr>
          <p:txBody>
            <a:bodyPr>
              <a:spAutoFit/>
            </a:bodyPr>
            <a:lstStyle/>
            <a:p>
              <a:r>
                <a:rPr lang="en-US" altLang="zh-CN" sz="1400"/>
                <a:t>FE/GE0</a:t>
              </a:r>
              <a:r>
                <a:rPr lang="zh-CN" altLang="en-US" sz="1400"/>
                <a:t>业务电口</a:t>
              </a:r>
            </a:p>
          </p:txBody>
        </p:sp>
        <p:sp>
          <p:nvSpPr>
            <p:cNvPr id="65544" name="TextBox 8"/>
            <p:cNvSpPr txBox="1">
              <a:spLocks noChangeArrowheads="1"/>
            </p:cNvSpPr>
            <p:nvPr/>
          </p:nvSpPr>
          <p:spPr bwMode="auto">
            <a:xfrm>
              <a:off x="762000" y="2412999"/>
              <a:ext cx="2451100" cy="371171"/>
            </a:xfrm>
            <a:prstGeom prst="rect">
              <a:avLst/>
            </a:prstGeom>
            <a:noFill/>
            <a:ln w="9525">
              <a:noFill/>
              <a:miter lim="800000"/>
              <a:headEnd/>
              <a:tailEnd/>
            </a:ln>
          </p:spPr>
          <p:txBody>
            <a:bodyPr>
              <a:spAutoFit/>
            </a:bodyPr>
            <a:lstStyle/>
            <a:p>
              <a:r>
                <a:rPr lang="en-US" altLang="zh-CN" sz="1400" b="1" dirty="0">
                  <a:solidFill>
                    <a:srgbClr val="FF0000"/>
                  </a:solidFill>
                </a:rPr>
                <a:t>FE/GE1</a:t>
              </a:r>
              <a:r>
                <a:rPr lang="zh-CN" altLang="en-US" sz="1400" b="1" dirty="0">
                  <a:solidFill>
                    <a:srgbClr val="FF0000"/>
                  </a:solidFill>
                </a:rPr>
                <a:t>业务光口</a:t>
              </a:r>
              <a:endParaRPr lang="zh-CN" altLang="en-US" sz="1400" dirty="0"/>
            </a:p>
          </p:txBody>
        </p:sp>
        <p:sp>
          <p:nvSpPr>
            <p:cNvPr id="65545" name="TextBox 9"/>
            <p:cNvSpPr txBox="1">
              <a:spLocks noChangeArrowheads="1"/>
            </p:cNvSpPr>
            <p:nvPr/>
          </p:nvSpPr>
          <p:spPr bwMode="auto">
            <a:xfrm>
              <a:off x="3287979" y="4502150"/>
              <a:ext cx="2603500" cy="371171"/>
            </a:xfrm>
            <a:prstGeom prst="rect">
              <a:avLst/>
            </a:prstGeom>
            <a:noFill/>
            <a:ln w="9525">
              <a:noFill/>
              <a:miter lim="800000"/>
              <a:headEnd/>
              <a:tailEnd/>
            </a:ln>
          </p:spPr>
          <p:txBody>
            <a:bodyPr>
              <a:spAutoFit/>
            </a:bodyPr>
            <a:lstStyle/>
            <a:p>
              <a:r>
                <a:rPr lang="en-US" altLang="zh-CN" sz="1400"/>
                <a:t>CI</a:t>
              </a:r>
              <a:r>
                <a:rPr lang="zh-CN" altLang="en-US" sz="1400"/>
                <a:t>互联光口，用户</a:t>
              </a:r>
              <a:r>
                <a:rPr lang="en-US" altLang="zh-CN" sz="1400"/>
                <a:t>BBU</a:t>
              </a:r>
              <a:r>
                <a:rPr lang="zh-CN" altLang="en-US" sz="1400"/>
                <a:t>互联</a:t>
              </a:r>
            </a:p>
          </p:txBody>
        </p:sp>
        <p:sp>
          <p:nvSpPr>
            <p:cNvPr id="65546" name="TextBox 11"/>
            <p:cNvSpPr txBox="1">
              <a:spLocks noChangeArrowheads="1"/>
            </p:cNvSpPr>
            <p:nvPr/>
          </p:nvSpPr>
          <p:spPr bwMode="auto">
            <a:xfrm>
              <a:off x="5864759" y="4864100"/>
              <a:ext cx="2822041" cy="523220"/>
            </a:xfrm>
            <a:prstGeom prst="rect">
              <a:avLst/>
            </a:prstGeom>
            <a:noFill/>
            <a:ln w="9525">
              <a:noFill/>
              <a:miter lim="800000"/>
              <a:headEnd/>
              <a:tailEnd/>
            </a:ln>
          </p:spPr>
          <p:txBody>
            <a:bodyPr>
              <a:spAutoFit/>
            </a:bodyPr>
            <a:lstStyle/>
            <a:p>
              <a:r>
                <a:rPr lang="en-US" altLang="zh-CN" sz="1400"/>
                <a:t>E1/T1</a:t>
              </a:r>
              <a:r>
                <a:rPr lang="zh-CN" altLang="en-US" sz="1400"/>
                <a:t>接口：提供</a:t>
              </a:r>
              <a:r>
                <a:rPr lang="en-US" altLang="zh-CN" sz="1400"/>
                <a:t>4</a:t>
              </a:r>
              <a:r>
                <a:rPr lang="zh-CN" altLang="en-US" sz="1400"/>
                <a:t>路</a:t>
              </a:r>
              <a:r>
                <a:rPr lang="en-US" altLang="zh-CN" sz="1400"/>
                <a:t>E1/T1</a:t>
              </a:r>
              <a:r>
                <a:rPr lang="zh-CN" altLang="en-US" sz="1400"/>
                <a:t>信号，预留共传输、取</a:t>
              </a:r>
              <a:r>
                <a:rPr lang="en-US" altLang="zh-CN" sz="1400"/>
                <a:t>E1</a:t>
              </a:r>
              <a:r>
                <a:rPr lang="zh-CN" altLang="en-US" sz="1400"/>
                <a:t>时钟场景使用</a:t>
              </a:r>
            </a:p>
          </p:txBody>
        </p:sp>
        <p:cxnSp>
          <p:nvCxnSpPr>
            <p:cNvPr id="65547" name="直接箭头连接符 12"/>
            <p:cNvCxnSpPr>
              <a:cxnSpLocks noChangeShapeType="1"/>
            </p:cNvCxnSpPr>
            <p:nvPr/>
          </p:nvCxnSpPr>
          <p:spPr bwMode="auto">
            <a:xfrm flipH="1">
              <a:off x="2082800" y="3886200"/>
              <a:ext cx="419100" cy="368300"/>
            </a:xfrm>
            <a:prstGeom prst="straightConnector1">
              <a:avLst/>
            </a:prstGeom>
            <a:noFill/>
            <a:ln w="12700" algn="ctr">
              <a:solidFill>
                <a:schemeClr val="tx1"/>
              </a:solidFill>
              <a:round/>
              <a:headEnd/>
              <a:tailEnd type="arrow" w="med" len="med"/>
            </a:ln>
          </p:spPr>
        </p:cxnSp>
        <p:cxnSp>
          <p:nvCxnSpPr>
            <p:cNvPr id="65548" name="直接箭头连接符 13"/>
            <p:cNvCxnSpPr>
              <a:cxnSpLocks noChangeShapeType="1"/>
            </p:cNvCxnSpPr>
            <p:nvPr/>
          </p:nvCxnSpPr>
          <p:spPr bwMode="auto">
            <a:xfrm flipH="1">
              <a:off x="3794067" y="3873500"/>
              <a:ext cx="181033" cy="622300"/>
            </a:xfrm>
            <a:prstGeom prst="straightConnector1">
              <a:avLst/>
            </a:prstGeom>
            <a:noFill/>
            <a:ln w="12700" algn="ctr">
              <a:solidFill>
                <a:schemeClr val="tx1"/>
              </a:solidFill>
              <a:round/>
              <a:headEnd/>
              <a:tailEnd type="arrow" w="med" len="med"/>
            </a:ln>
          </p:spPr>
        </p:cxnSp>
        <p:cxnSp>
          <p:nvCxnSpPr>
            <p:cNvPr id="65549" name="直接箭头连接符 14"/>
            <p:cNvCxnSpPr>
              <a:cxnSpLocks noChangeShapeType="1"/>
            </p:cNvCxnSpPr>
            <p:nvPr/>
          </p:nvCxnSpPr>
          <p:spPr bwMode="auto">
            <a:xfrm flipH="1" flipV="1">
              <a:off x="2425700" y="2921000"/>
              <a:ext cx="889000" cy="431800"/>
            </a:xfrm>
            <a:prstGeom prst="straightConnector1">
              <a:avLst/>
            </a:prstGeom>
            <a:noFill/>
            <a:ln w="12700" algn="ctr">
              <a:solidFill>
                <a:schemeClr val="tx1"/>
              </a:solidFill>
              <a:round/>
              <a:headEnd/>
              <a:tailEnd type="arrow" w="med" len="med"/>
            </a:ln>
          </p:spPr>
        </p:cxnSp>
        <p:cxnSp>
          <p:nvCxnSpPr>
            <p:cNvPr id="65550" name="直接箭头连接符 16"/>
            <p:cNvCxnSpPr>
              <a:cxnSpLocks noChangeShapeType="1"/>
            </p:cNvCxnSpPr>
            <p:nvPr/>
          </p:nvCxnSpPr>
          <p:spPr bwMode="auto">
            <a:xfrm>
              <a:off x="5791200" y="3924300"/>
              <a:ext cx="723900" cy="965200"/>
            </a:xfrm>
            <a:prstGeom prst="straightConnector1">
              <a:avLst/>
            </a:prstGeom>
            <a:noFill/>
            <a:ln w="12700" algn="ctr">
              <a:solidFill>
                <a:schemeClr val="tx1"/>
              </a:solidFill>
              <a:round/>
              <a:headEnd/>
              <a:tailEnd type="arrow" w="med" len="med"/>
            </a:ln>
          </p:spPr>
        </p:cxnSp>
      </p:gr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p:cNvSpPr>
          <p:nvPr>
            <p:ph type="title"/>
          </p:nvPr>
        </p:nvSpPr>
        <p:spPr/>
        <p:txBody>
          <a:bodyPr/>
          <a:lstStyle/>
          <a:p>
            <a:r>
              <a:rPr lang="zh-CN" altLang="en-US" smtClean="0"/>
              <a:t>网线、光纤及光模块检查</a:t>
            </a:r>
          </a:p>
        </p:txBody>
      </p:sp>
      <p:sp>
        <p:nvSpPr>
          <p:cNvPr id="66563" name="内容占位符 2"/>
          <p:cNvSpPr>
            <a:spLocks noGrp="1"/>
          </p:cNvSpPr>
          <p:nvPr>
            <p:ph idx="1"/>
          </p:nvPr>
        </p:nvSpPr>
        <p:spPr/>
        <p:txBody>
          <a:bodyPr/>
          <a:lstStyle/>
          <a:p>
            <a:r>
              <a:rPr lang="zh-CN" altLang="en-US" dirty="0" smtClean="0"/>
              <a:t>网线检查</a:t>
            </a:r>
            <a:endParaRPr lang="en-US" altLang="zh-CN" dirty="0" smtClean="0"/>
          </a:p>
          <a:p>
            <a:pPr lvl="1"/>
            <a:r>
              <a:rPr lang="zh-CN" altLang="en-US" dirty="0"/>
              <a:t>查看网线制作是否有问题，而且一般网线的最大传输距离不能超过</a:t>
            </a:r>
            <a:r>
              <a:rPr lang="en-US" altLang="zh-CN" dirty="0"/>
              <a:t>100</a:t>
            </a:r>
            <a:r>
              <a:rPr lang="zh-CN" altLang="en-US" dirty="0"/>
              <a:t>米，可做如下测试：</a:t>
            </a:r>
            <a:endParaRPr lang="en-US" altLang="zh-CN" dirty="0" smtClean="0"/>
          </a:p>
          <a:p>
            <a:pPr lvl="2"/>
            <a:r>
              <a:rPr lang="zh-CN" altLang="en-US" dirty="0" smtClean="0"/>
              <a:t>先</a:t>
            </a:r>
            <a:r>
              <a:rPr lang="zh-CN" altLang="en-US" dirty="0"/>
              <a:t>查看使用的电脑支持的带宽是</a:t>
            </a:r>
            <a:r>
              <a:rPr lang="en-US" altLang="zh-CN" dirty="0"/>
              <a:t>100Mbit/s</a:t>
            </a:r>
            <a:r>
              <a:rPr lang="zh-CN" altLang="en-US" dirty="0"/>
              <a:t>还是</a:t>
            </a:r>
            <a:r>
              <a:rPr lang="en-US" altLang="zh-CN" dirty="0"/>
              <a:t>1000Mbit/s</a:t>
            </a:r>
            <a:r>
              <a:rPr lang="zh-CN" altLang="en-US" dirty="0"/>
              <a:t>并</a:t>
            </a:r>
            <a:r>
              <a:rPr lang="zh-CN" altLang="en-US" dirty="0" smtClean="0"/>
              <a:t>记录</a:t>
            </a:r>
            <a:endParaRPr lang="zh-CN" altLang="en-US" dirty="0"/>
          </a:p>
          <a:p>
            <a:pPr lvl="2"/>
            <a:r>
              <a:rPr lang="zh-CN" altLang="en-US" dirty="0" smtClean="0"/>
              <a:t>可</a:t>
            </a:r>
            <a:r>
              <a:rPr lang="zh-CN" altLang="en-US" dirty="0"/>
              <a:t>将插在基站一侧的网线端口插到电脑上，检查电脑与交换机对接网口是否能</a:t>
            </a:r>
            <a:r>
              <a:rPr lang="en-US" altLang="zh-CN" dirty="0"/>
              <a:t>UP</a:t>
            </a:r>
            <a:r>
              <a:rPr lang="zh-CN" altLang="en-US" dirty="0"/>
              <a:t>。若能</a:t>
            </a:r>
            <a:r>
              <a:rPr lang="en-US" altLang="zh-CN" dirty="0"/>
              <a:t>UP</a:t>
            </a:r>
            <a:r>
              <a:rPr lang="zh-CN" altLang="en-US" dirty="0"/>
              <a:t>则说明网线正常，观察协商起来的是</a:t>
            </a:r>
            <a:r>
              <a:rPr lang="en-US" altLang="zh-CN" dirty="0"/>
              <a:t>1000Mbit/s</a:t>
            </a:r>
            <a:r>
              <a:rPr lang="zh-CN" altLang="en-US" dirty="0"/>
              <a:t>还是</a:t>
            </a:r>
            <a:r>
              <a:rPr lang="en-US" altLang="zh-CN" dirty="0"/>
              <a:t>100Mbit/s</a:t>
            </a:r>
            <a:r>
              <a:rPr lang="zh-CN" altLang="en-US" dirty="0"/>
              <a:t>并</a:t>
            </a:r>
            <a:r>
              <a:rPr lang="zh-CN" altLang="en-US" dirty="0" smtClean="0"/>
              <a:t>记录</a:t>
            </a:r>
            <a:endParaRPr lang="zh-CN" altLang="en-US" dirty="0"/>
          </a:p>
          <a:p>
            <a:pPr lvl="1"/>
            <a:endParaRPr lang="zh-CN" altLang="en-US" dirty="0" smtClean="0"/>
          </a:p>
        </p:txBody>
      </p:sp>
      <p:sp>
        <p:nvSpPr>
          <p:cNvPr id="66564" name="灯片编号占位符 3"/>
          <p:cNvSpPr>
            <a:spLocks noGrp="1"/>
          </p:cNvSpPr>
          <p:nvPr>
            <p:ph type="sldNum" sz="quarter" idx="10"/>
          </p:nvPr>
        </p:nvSpPr>
        <p:spPr>
          <a:noFill/>
        </p:spPr>
        <p:txBody>
          <a:bodyPr/>
          <a:lstStyle/>
          <a:p>
            <a:r>
              <a:rPr lang="en-US" altLang="zh-CN" smtClean="0"/>
              <a:t>Page</a:t>
            </a:r>
            <a:fld id="{768BADEB-F81A-411E-BE70-B65934A9640D}" type="slidenum">
              <a:rPr lang="en-US" altLang="zh-CN" smtClean="0"/>
              <a:pPr/>
              <a:t>62</a:t>
            </a:fld>
            <a:endParaRPr lang="en-US" altLang="zh-CN" smtClean="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p:cNvSpPr>
          <p:nvPr>
            <p:ph type="title"/>
          </p:nvPr>
        </p:nvSpPr>
        <p:spPr/>
        <p:txBody>
          <a:bodyPr/>
          <a:lstStyle/>
          <a:p>
            <a:r>
              <a:rPr lang="zh-CN" altLang="en-US" smtClean="0"/>
              <a:t>网线、光纤及光模块检查</a:t>
            </a:r>
          </a:p>
        </p:txBody>
      </p:sp>
      <p:sp>
        <p:nvSpPr>
          <p:cNvPr id="66563" name="内容占位符 2"/>
          <p:cNvSpPr>
            <a:spLocks noGrp="1"/>
          </p:cNvSpPr>
          <p:nvPr>
            <p:ph idx="1"/>
          </p:nvPr>
        </p:nvSpPr>
        <p:spPr/>
        <p:txBody>
          <a:bodyPr/>
          <a:lstStyle/>
          <a:p>
            <a:r>
              <a:rPr lang="zh-CN" altLang="en-US" dirty="0" smtClean="0">
                <a:solidFill>
                  <a:srgbClr val="000000"/>
                </a:solidFill>
              </a:rPr>
              <a:t>光纤及光模块检查</a:t>
            </a:r>
            <a:endParaRPr lang="en-US" altLang="zh-CN" dirty="0" smtClean="0">
              <a:solidFill>
                <a:srgbClr val="000000"/>
              </a:solidFill>
            </a:endParaRPr>
          </a:p>
          <a:p>
            <a:pPr lvl="1"/>
            <a:r>
              <a:rPr lang="zh-CN" altLang="en-US" dirty="0" smtClean="0"/>
              <a:t>重新拔插光模块，</a:t>
            </a:r>
            <a:r>
              <a:rPr lang="zh-CN" altLang="zh-CN" dirty="0" smtClean="0"/>
              <a:t>同时</a:t>
            </a:r>
            <a:r>
              <a:rPr lang="zh-CN" altLang="en-US" dirty="0" smtClean="0"/>
              <a:t>收集</a:t>
            </a:r>
            <a:r>
              <a:rPr lang="zh-CN" altLang="zh-CN" dirty="0" smtClean="0"/>
              <a:t>光模块</a:t>
            </a:r>
            <a:r>
              <a:rPr lang="zh-CN" altLang="en-US" dirty="0" smtClean="0"/>
              <a:t>信息</a:t>
            </a:r>
            <a:endParaRPr lang="en-US" altLang="zh-CN" dirty="0" smtClean="0"/>
          </a:p>
          <a:p>
            <a:pPr lvl="1"/>
            <a:r>
              <a:rPr lang="zh-CN" altLang="en-US" dirty="0" smtClean="0"/>
              <a:t>重新插拔光纤，观察光纤是否损坏，可尝试更换光纤</a:t>
            </a:r>
            <a:endParaRPr lang="en-US" altLang="zh-CN" dirty="0" smtClean="0"/>
          </a:p>
          <a:p>
            <a:pPr lvl="1"/>
            <a:r>
              <a:rPr lang="zh-CN" altLang="en-US" dirty="0" smtClean="0"/>
              <a:t>检查光模块是否损坏，可采用环回发验证</a:t>
            </a:r>
            <a:endParaRPr lang="en-US" altLang="zh-CN" dirty="0" smtClean="0">
              <a:solidFill>
                <a:srgbClr val="000000"/>
              </a:solidFill>
            </a:endParaRPr>
          </a:p>
          <a:p>
            <a:pPr lvl="1"/>
            <a:endParaRPr lang="zh-CN" altLang="en-US" dirty="0" smtClean="0"/>
          </a:p>
        </p:txBody>
      </p:sp>
      <p:sp>
        <p:nvSpPr>
          <p:cNvPr id="66564" name="灯片编号占位符 3"/>
          <p:cNvSpPr>
            <a:spLocks noGrp="1"/>
          </p:cNvSpPr>
          <p:nvPr>
            <p:ph type="sldNum" sz="quarter" idx="10"/>
          </p:nvPr>
        </p:nvSpPr>
        <p:spPr>
          <a:noFill/>
        </p:spPr>
        <p:txBody>
          <a:bodyPr/>
          <a:lstStyle/>
          <a:p>
            <a:r>
              <a:rPr lang="en-US" altLang="zh-CN" smtClean="0"/>
              <a:t>Page</a:t>
            </a:r>
            <a:fld id="{768BADEB-F81A-411E-BE70-B65934A9640D}" type="slidenum">
              <a:rPr lang="en-US" altLang="zh-CN" smtClean="0"/>
              <a:pPr/>
              <a:t>63</a:t>
            </a:fld>
            <a:endParaRPr lang="en-US" altLang="zh-CN" smtClean="0"/>
          </a:p>
        </p:txBody>
      </p:sp>
    </p:spTree>
    <p:extLst>
      <p:ext uri="{BB962C8B-B14F-4D97-AF65-F5344CB8AC3E}">
        <p14:creationId xmlns:p14="http://schemas.microsoft.com/office/powerpoint/2010/main" val="404053242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p:nvPr>
        </p:nvSpPr>
        <p:spPr/>
        <p:txBody>
          <a:bodyPr/>
          <a:lstStyle/>
          <a:p>
            <a:r>
              <a:rPr lang="zh-CN" altLang="en-US" smtClean="0"/>
              <a:t>数据配置检查</a:t>
            </a:r>
          </a:p>
        </p:txBody>
      </p:sp>
      <p:sp>
        <p:nvSpPr>
          <p:cNvPr id="67587" name="内容占位符 2"/>
          <p:cNvSpPr>
            <a:spLocks noGrp="1"/>
          </p:cNvSpPr>
          <p:nvPr>
            <p:ph idx="1"/>
          </p:nvPr>
        </p:nvSpPr>
        <p:spPr>
          <a:xfrm>
            <a:off x="652463" y="1211473"/>
            <a:ext cx="7929562" cy="4195762"/>
          </a:xfrm>
        </p:spPr>
        <p:txBody>
          <a:bodyPr/>
          <a:lstStyle/>
          <a:p>
            <a:pPr>
              <a:lnSpc>
                <a:spcPct val="120000"/>
              </a:lnSpc>
            </a:pPr>
            <a:r>
              <a:rPr lang="zh-CN" altLang="en-US" dirty="0" smtClean="0"/>
              <a:t>登陆</a:t>
            </a:r>
            <a:r>
              <a:rPr lang="en-US" altLang="zh-CN" dirty="0" smtClean="0"/>
              <a:t>LMT</a:t>
            </a:r>
            <a:r>
              <a:rPr lang="zh-CN" altLang="en-US" dirty="0" smtClean="0"/>
              <a:t>基站执行</a:t>
            </a:r>
            <a:r>
              <a:rPr lang="en-US" altLang="zh-CN" b="1" dirty="0" smtClean="0"/>
              <a:t>LST ETHPORT</a:t>
            </a:r>
            <a:r>
              <a:rPr lang="zh-CN" altLang="en-US" dirty="0" smtClean="0"/>
              <a:t>、</a:t>
            </a:r>
            <a:r>
              <a:rPr lang="en-US" altLang="zh-CN" b="1" dirty="0" smtClean="0"/>
              <a:t>DSP ETHPORT</a:t>
            </a:r>
            <a:r>
              <a:rPr lang="zh-CN" altLang="en-US" dirty="0" smtClean="0"/>
              <a:t>查询以太网端口的配置，尤其关注端口属性、速率和双工模式</a:t>
            </a:r>
            <a:endParaRPr lang="en-US" altLang="zh-CN" dirty="0" smtClean="0"/>
          </a:p>
          <a:p>
            <a:pPr lvl="2">
              <a:lnSpc>
                <a:spcPct val="120000"/>
              </a:lnSpc>
            </a:pPr>
            <a:r>
              <a:rPr lang="zh-CN" altLang="en-US" dirty="0"/>
              <a:t>若“端口属性”配置为“光口”，但是实际使用的是电口，端口状态会是</a:t>
            </a:r>
            <a:r>
              <a:rPr lang="en-US" altLang="zh-CN" dirty="0"/>
              <a:t>DOWN</a:t>
            </a:r>
            <a:r>
              <a:rPr lang="zh-CN" altLang="en-US" dirty="0"/>
              <a:t>的。其它的可类似排</a:t>
            </a:r>
            <a:r>
              <a:rPr lang="zh-CN" altLang="en-US" dirty="0" smtClean="0"/>
              <a:t>查</a:t>
            </a:r>
            <a:endParaRPr lang="en-US" altLang="zh-CN" dirty="0" smtClean="0"/>
          </a:p>
          <a:p>
            <a:pPr lvl="2">
              <a:lnSpc>
                <a:spcPct val="120000"/>
              </a:lnSpc>
            </a:pPr>
            <a:r>
              <a:rPr lang="zh-CN" altLang="en-US" dirty="0"/>
              <a:t>速率和双工模式的配置要求基站和交换机侧配置一致，若不一致可能会出现协商失败或协商成功但是有数传丢包</a:t>
            </a:r>
            <a:endParaRPr lang="en-US" altLang="zh-CN" dirty="0" smtClean="0"/>
          </a:p>
          <a:p>
            <a:pPr>
              <a:lnSpc>
                <a:spcPct val="120000"/>
              </a:lnSpc>
            </a:pPr>
            <a:r>
              <a:rPr lang="en-US" altLang="zh-CN" dirty="0" smtClean="0"/>
              <a:t>eNodeB</a:t>
            </a:r>
            <a:r>
              <a:rPr lang="zh-CN" altLang="en-US" dirty="0" smtClean="0"/>
              <a:t>端口配置规范</a:t>
            </a:r>
            <a:endParaRPr lang="en-US" altLang="zh-CN" dirty="0" smtClean="0"/>
          </a:p>
          <a:p>
            <a:pPr lvl="1">
              <a:lnSpc>
                <a:spcPct val="120000"/>
              </a:lnSpc>
            </a:pPr>
            <a:r>
              <a:rPr lang="en-US" altLang="zh-CN" dirty="0" smtClean="0"/>
              <a:t>FE/GE</a:t>
            </a:r>
            <a:r>
              <a:rPr lang="zh-CN" altLang="en-US" dirty="0" smtClean="0"/>
              <a:t>业务光口：</a:t>
            </a:r>
            <a:r>
              <a:rPr lang="en-US" altLang="zh-CN" dirty="0" smtClean="0"/>
              <a:t> 100M/1000Mbps</a:t>
            </a:r>
            <a:r>
              <a:rPr lang="zh-CN" altLang="en-US" dirty="0" smtClean="0"/>
              <a:t>自适应模式</a:t>
            </a:r>
            <a:endParaRPr lang="en-US" altLang="zh-CN" dirty="0" smtClean="0"/>
          </a:p>
          <a:p>
            <a:pPr lvl="1">
              <a:lnSpc>
                <a:spcPct val="120000"/>
              </a:lnSpc>
            </a:pPr>
            <a:r>
              <a:rPr lang="en-US" altLang="zh-CN" dirty="0" smtClean="0"/>
              <a:t>FE/GE</a:t>
            </a:r>
            <a:r>
              <a:rPr lang="zh-CN" altLang="en-US" dirty="0" smtClean="0"/>
              <a:t>业务电口：</a:t>
            </a:r>
            <a:r>
              <a:rPr lang="en-US" altLang="zh-CN" dirty="0" smtClean="0"/>
              <a:t> 10M/100M/1000Mbps</a:t>
            </a:r>
            <a:r>
              <a:rPr lang="zh-CN" altLang="en-US" dirty="0" smtClean="0"/>
              <a:t>自适应模式</a:t>
            </a:r>
            <a:endParaRPr lang="en-US" altLang="zh-CN" dirty="0" smtClean="0"/>
          </a:p>
          <a:p>
            <a:pPr lvl="1">
              <a:lnSpc>
                <a:spcPct val="120000"/>
              </a:lnSpc>
            </a:pPr>
            <a:r>
              <a:rPr lang="en-US" altLang="zh-CN" dirty="0" smtClean="0"/>
              <a:t>CI</a:t>
            </a:r>
            <a:r>
              <a:rPr lang="zh-CN" altLang="en-US" dirty="0" smtClean="0"/>
              <a:t>互联光口：</a:t>
            </a:r>
            <a:r>
              <a:rPr lang="en-US" altLang="zh-CN" dirty="0" smtClean="0"/>
              <a:t> 100M/1000Mbps</a:t>
            </a:r>
            <a:r>
              <a:rPr lang="zh-CN" altLang="en-US" dirty="0" smtClean="0"/>
              <a:t>自适应模式</a:t>
            </a:r>
            <a:endParaRPr lang="en-US" altLang="zh-CN" dirty="0" smtClean="0"/>
          </a:p>
          <a:p>
            <a:pPr marL="301625" lvl="1" indent="-301625">
              <a:lnSpc>
                <a:spcPct val="120000"/>
              </a:lnSpc>
              <a:buClr>
                <a:srgbClr val="808080"/>
              </a:buClr>
              <a:buSzPct val="60000"/>
              <a:buFont typeface="Wingdings" pitchFamily="2" charset="2"/>
              <a:buChar char="l"/>
            </a:pPr>
            <a:r>
              <a:rPr lang="zh-CN" altLang="zh-CN" sz="2200" dirty="0" smtClean="0">
                <a:cs typeface="+mn-cs"/>
              </a:rPr>
              <a:t>基站侧支持的</a:t>
            </a:r>
            <a:r>
              <a:rPr lang="en-US" altLang="zh-CN" sz="2200" dirty="0" smtClean="0">
                <a:cs typeface="+mn-cs"/>
              </a:rPr>
              <a:t>GE</a:t>
            </a:r>
            <a:r>
              <a:rPr lang="zh-CN" altLang="zh-CN" sz="2200" dirty="0" smtClean="0">
                <a:cs typeface="+mn-cs"/>
              </a:rPr>
              <a:t>电口只能设置为</a:t>
            </a:r>
            <a:r>
              <a:rPr lang="en-US" altLang="zh-CN" sz="2200" dirty="0" smtClean="0">
                <a:cs typeface="+mn-cs"/>
              </a:rPr>
              <a:t>AUTO</a:t>
            </a:r>
            <a:r>
              <a:rPr lang="zh-CN" altLang="zh-CN" sz="2200" dirty="0" smtClean="0">
                <a:cs typeface="+mn-cs"/>
              </a:rPr>
              <a:t>，不能设置为强制</a:t>
            </a:r>
            <a:r>
              <a:rPr lang="en-US" altLang="zh-CN" sz="2200" dirty="0" smtClean="0">
                <a:cs typeface="+mn-cs"/>
              </a:rPr>
              <a:t>1000M</a:t>
            </a:r>
            <a:endParaRPr lang="zh-CN" altLang="en-US" sz="2200" dirty="0" smtClean="0">
              <a:cs typeface="+mn-cs"/>
            </a:endParaRPr>
          </a:p>
        </p:txBody>
      </p:sp>
      <p:sp>
        <p:nvSpPr>
          <p:cNvPr id="67588" name="灯片编号占位符 3"/>
          <p:cNvSpPr>
            <a:spLocks noGrp="1"/>
          </p:cNvSpPr>
          <p:nvPr>
            <p:ph type="sldNum" sz="quarter" idx="10"/>
          </p:nvPr>
        </p:nvSpPr>
        <p:spPr>
          <a:noFill/>
        </p:spPr>
        <p:txBody>
          <a:bodyPr/>
          <a:lstStyle/>
          <a:p>
            <a:r>
              <a:rPr lang="en-US" altLang="zh-CN" smtClean="0"/>
              <a:t>Page</a:t>
            </a:r>
            <a:fld id="{0D3EE53C-74EE-407C-81CB-91745A1C29F4}" type="slidenum">
              <a:rPr lang="en-US" altLang="zh-CN" smtClean="0"/>
              <a:pPr/>
              <a:t>64</a:t>
            </a:fld>
            <a:endParaRPr lang="en-US" altLang="zh-CN" smtClean="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p:cNvSpPr>
            <a:spLocks noGrp="1"/>
          </p:cNvSpPr>
          <p:nvPr>
            <p:ph type="title"/>
          </p:nvPr>
        </p:nvSpPr>
        <p:spPr/>
        <p:txBody>
          <a:bodyPr/>
          <a:lstStyle/>
          <a:p>
            <a:r>
              <a:rPr lang="zh-CN" altLang="en-US" dirty="0" smtClean="0"/>
              <a:t>故障隔离定位</a:t>
            </a:r>
          </a:p>
        </p:txBody>
      </p:sp>
      <p:sp>
        <p:nvSpPr>
          <p:cNvPr id="68611" name="内容占位符 2"/>
          <p:cNvSpPr>
            <a:spLocks noGrp="1"/>
          </p:cNvSpPr>
          <p:nvPr>
            <p:ph idx="1"/>
          </p:nvPr>
        </p:nvSpPr>
        <p:spPr>
          <a:xfrm>
            <a:off x="652463" y="1376363"/>
            <a:ext cx="7720012" cy="4645025"/>
          </a:xfrm>
        </p:spPr>
        <p:txBody>
          <a:bodyPr/>
          <a:lstStyle/>
          <a:p>
            <a:r>
              <a:rPr lang="zh-CN" altLang="en-US" dirty="0" smtClean="0"/>
              <a:t>隔离定位步骤</a:t>
            </a:r>
            <a:endParaRPr lang="en-US" altLang="zh-CN" dirty="0" smtClean="0"/>
          </a:p>
          <a:p>
            <a:pPr lvl="1"/>
            <a:r>
              <a:rPr lang="zh-CN" altLang="en-US" dirty="0" smtClean="0"/>
              <a:t>步骤一：使用</a:t>
            </a:r>
            <a:r>
              <a:rPr lang="en-US" altLang="zh-CN" dirty="0" smtClean="0"/>
              <a:t>PC</a:t>
            </a:r>
            <a:r>
              <a:rPr lang="zh-CN" altLang="en-US" dirty="0" smtClean="0"/>
              <a:t>和</a:t>
            </a:r>
            <a:r>
              <a:rPr lang="en-US" altLang="zh-CN" dirty="0" smtClean="0"/>
              <a:t>eNodeB</a:t>
            </a:r>
            <a:r>
              <a:rPr lang="zh-CN" altLang="en-US" dirty="0" smtClean="0"/>
              <a:t>网口连接，查看告警是否消失</a:t>
            </a:r>
            <a:endParaRPr lang="en-US" altLang="zh-CN" dirty="0" smtClean="0"/>
          </a:p>
          <a:p>
            <a:pPr lvl="1"/>
            <a:r>
              <a:rPr lang="zh-CN" altLang="en-US" dirty="0" smtClean="0"/>
              <a:t>步骤二：使用</a:t>
            </a:r>
            <a:r>
              <a:rPr lang="en-US" altLang="zh-CN" dirty="0" smtClean="0"/>
              <a:t>PC</a:t>
            </a:r>
            <a:r>
              <a:rPr lang="zh-CN" altLang="en-US" dirty="0" smtClean="0"/>
              <a:t>和对端设备进行对接，查看电脑的灯是否可以点亮</a:t>
            </a:r>
            <a:endParaRPr lang="en-US" altLang="zh-CN" dirty="0" smtClean="0"/>
          </a:p>
          <a:p>
            <a:r>
              <a:rPr lang="zh-CN" altLang="en-US" dirty="0" smtClean="0">
                <a:solidFill>
                  <a:srgbClr val="000000"/>
                </a:solidFill>
              </a:rPr>
              <a:t>故障分析</a:t>
            </a:r>
            <a:endParaRPr lang="en-US" altLang="zh-CN" dirty="0" smtClean="0">
              <a:solidFill>
                <a:srgbClr val="000000"/>
              </a:solidFill>
            </a:endParaRPr>
          </a:p>
          <a:p>
            <a:pPr lvl="1"/>
            <a:r>
              <a:rPr lang="zh-CN" altLang="zh-CN" dirty="0" smtClean="0"/>
              <a:t>如果</a:t>
            </a:r>
            <a:r>
              <a:rPr lang="zh-CN" altLang="en-US" dirty="0" smtClean="0"/>
              <a:t>“步骤一”</a:t>
            </a:r>
            <a:r>
              <a:rPr lang="zh-CN" altLang="zh-CN" dirty="0" smtClean="0"/>
              <a:t>正常而</a:t>
            </a:r>
            <a:r>
              <a:rPr lang="zh-CN" altLang="en-US" dirty="0" smtClean="0"/>
              <a:t>“步骤二”</a:t>
            </a:r>
            <a:r>
              <a:rPr lang="zh-CN" altLang="zh-CN" dirty="0" smtClean="0"/>
              <a:t>不正常，对端端口物理故障</a:t>
            </a:r>
            <a:endParaRPr lang="en-US" altLang="zh-CN" dirty="0" smtClean="0"/>
          </a:p>
          <a:p>
            <a:pPr lvl="1"/>
            <a:r>
              <a:rPr lang="zh-CN" altLang="en-US" dirty="0" smtClean="0"/>
              <a:t>如果“步骤一”不正常而“步骤二”正常，</a:t>
            </a:r>
            <a:r>
              <a:rPr lang="en-US" altLang="zh-CN" dirty="0" smtClean="0"/>
              <a:t>eNodeB</a:t>
            </a:r>
            <a:r>
              <a:rPr lang="zh-CN" altLang="en-US" dirty="0" smtClean="0"/>
              <a:t>上可能异常。则使用</a:t>
            </a:r>
            <a:r>
              <a:rPr lang="en-US" altLang="zh-CN" dirty="0" smtClean="0"/>
              <a:t>RST ETHPORT</a:t>
            </a:r>
            <a:r>
              <a:rPr lang="zh-CN" altLang="en-US" dirty="0" smtClean="0"/>
              <a:t>和</a:t>
            </a:r>
            <a:r>
              <a:rPr lang="en-US" altLang="zh-CN" dirty="0" smtClean="0"/>
              <a:t>RST BRD</a:t>
            </a:r>
            <a:r>
              <a:rPr lang="zh-CN" altLang="en-US" dirty="0" smtClean="0"/>
              <a:t>把接口和单板复位，查看是否有芯片异常告警，如果有，则更换接口单板</a:t>
            </a:r>
          </a:p>
        </p:txBody>
      </p:sp>
      <p:sp>
        <p:nvSpPr>
          <p:cNvPr id="68612" name="灯片编号占位符 3"/>
          <p:cNvSpPr>
            <a:spLocks noGrp="1"/>
          </p:cNvSpPr>
          <p:nvPr>
            <p:ph type="sldNum" sz="quarter" idx="10"/>
          </p:nvPr>
        </p:nvSpPr>
        <p:spPr>
          <a:noFill/>
        </p:spPr>
        <p:txBody>
          <a:bodyPr/>
          <a:lstStyle/>
          <a:p>
            <a:r>
              <a:rPr lang="en-US" altLang="zh-CN" smtClean="0"/>
              <a:t>Page</a:t>
            </a:r>
            <a:fld id="{D3491D62-B004-4074-845C-E5394ED11A7B}" type="slidenum">
              <a:rPr lang="en-US" altLang="zh-CN" smtClean="0"/>
              <a:pPr/>
              <a:t>65</a:t>
            </a:fld>
            <a:endParaRPr lang="en-US" altLang="zh-CN" smtClean="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灯片编号占位符 3"/>
          <p:cNvSpPr>
            <a:spLocks noGrp="1"/>
          </p:cNvSpPr>
          <p:nvPr>
            <p:ph type="sldNum" sz="quarter" idx="10"/>
          </p:nvPr>
        </p:nvSpPr>
        <p:spPr>
          <a:noFill/>
        </p:spPr>
        <p:txBody>
          <a:bodyPr/>
          <a:lstStyle/>
          <a:p>
            <a:pPr defTabSz="877888"/>
            <a:r>
              <a:rPr lang="en-US" altLang="zh-CN" smtClean="0"/>
              <a:t>Page</a:t>
            </a:r>
            <a:fld id="{EC5BFFBA-35DC-476D-BD25-95335046623C}" type="slidenum">
              <a:rPr lang="en-US" altLang="zh-CN" smtClean="0"/>
              <a:pPr defTabSz="877888"/>
              <a:t>66</a:t>
            </a:fld>
            <a:endParaRPr lang="en-US" altLang="zh-CN" smtClean="0"/>
          </a:p>
        </p:txBody>
      </p:sp>
      <p:sp>
        <p:nvSpPr>
          <p:cNvPr id="61443" name="Rectangle 2"/>
          <p:cNvSpPr>
            <a:spLocks noGrp="1" noChangeArrowheads="1"/>
          </p:cNvSpPr>
          <p:nvPr>
            <p:ph type="title"/>
          </p:nvPr>
        </p:nvSpPr>
        <p:spPr>
          <a:xfrm>
            <a:off x="1317625" y="358775"/>
            <a:ext cx="7054850" cy="868363"/>
          </a:xfrm>
        </p:spPr>
        <p:txBody>
          <a:bodyPr/>
          <a:lstStyle/>
          <a:p>
            <a:pPr eaLnBrk="1" hangingPunct="1"/>
            <a:r>
              <a:rPr lang="zh-CN" altLang="en-US" smtClean="0"/>
              <a:t>目  录</a:t>
            </a:r>
          </a:p>
        </p:txBody>
      </p:sp>
      <p:sp>
        <p:nvSpPr>
          <p:cNvPr id="8196" name="Rectangle 3"/>
          <p:cNvSpPr>
            <a:spLocks noGrp="1" noChangeArrowheads="1"/>
          </p:cNvSpPr>
          <p:nvPr>
            <p:ph type="body" idx="1"/>
          </p:nvPr>
        </p:nvSpPr>
        <p:spPr>
          <a:xfrm>
            <a:off x="652463" y="1376363"/>
            <a:ext cx="7929562" cy="3343275"/>
          </a:xfrm>
        </p:spPr>
        <p:txBody>
          <a:bodyPr/>
          <a:lstStyle/>
          <a:p>
            <a:pPr marL="419100" indent="-419100" eaLnBrk="1" hangingPunct="1">
              <a:buClr>
                <a:schemeClr val="tx1"/>
              </a:buClr>
              <a:buSzTx/>
              <a:buFont typeface="Wingdings" pitchFamily="2" charset="2"/>
              <a:buNone/>
              <a:defRPr/>
            </a:pPr>
            <a:r>
              <a:rPr lang="en-US" altLang="zh-CN" b="1" dirty="0" smtClean="0"/>
              <a:t>2.  eNodeB</a:t>
            </a:r>
            <a:r>
              <a:rPr lang="zh-CN" altLang="en-US" b="1" dirty="0" smtClean="0"/>
              <a:t>传输故障定位分析</a:t>
            </a:r>
          </a:p>
          <a:p>
            <a:pPr marL="782638" lvl="1" indent="-381000" eaLnBrk="1" hangingPunct="1">
              <a:buFont typeface="Wingdings" pitchFamily="2" charset="2"/>
              <a:buNone/>
              <a:defRPr/>
            </a:pPr>
            <a:r>
              <a:rPr lang="en-US" altLang="zh-CN" b="1" dirty="0" smtClean="0"/>
              <a:t>2.1 IP</a:t>
            </a:r>
            <a:r>
              <a:rPr lang="zh-CN" altLang="en-US" b="1" dirty="0" smtClean="0"/>
              <a:t>传输类故障定位</a:t>
            </a:r>
            <a:endParaRPr lang="en-US" altLang="zh-CN" b="1" dirty="0" smtClean="0"/>
          </a:p>
          <a:p>
            <a:pPr marL="1131888" lvl="2" indent="-381000">
              <a:buFont typeface="Wingdings" pitchFamily="2" charset="2"/>
              <a:buNone/>
              <a:defRPr/>
            </a:pPr>
            <a:r>
              <a:rPr lang="en-US" altLang="zh-CN" dirty="0" smtClean="0">
                <a:solidFill>
                  <a:srgbClr val="777777"/>
                </a:solidFill>
              </a:rPr>
              <a:t>2.1.1</a:t>
            </a:r>
            <a:r>
              <a:rPr lang="zh-CN" altLang="en-US" dirty="0" smtClean="0">
                <a:solidFill>
                  <a:srgbClr val="777777"/>
                </a:solidFill>
              </a:rPr>
              <a:t> 物理层故障处理</a:t>
            </a:r>
            <a:endParaRPr lang="en-US" altLang="zh-CN" dirty="0" smtClean="0">
              <a:solidFill>
                <a:srgbClr val="777777"/>
              </a:solidFill>
            </a:endParaRPr>
          </a:p>
          <a:p>
            <a:pPr marL="1131888" lvl="2" indent="-381000">
              <a:buFont typeface="Wingdings" pitchFamily="2" charset="2"/>
              <a:buNone/>
              <a:defRPr/>
            </a:pPr>
            <a:r>
              <a:rPr lang="en-US" altLang="zh-CN" b="1" dirty="0" smtClean="0"/>
              <a:t>2.1.2 </a:t>
            </a:r>
            <a:r>
              <a:rPr lang="zh-CN" altLang="en-US" b="1" dirty="0" smtClean="0"/>
              <a:t>链路层故障处理</a:t>
            </a:r>
            <a:endParaRPr lang="en-US" altLang="zh-CN" b="1" dirty="0" smtClean="0"/>
          </a:p>
          <a:p>
            <a:pPr marL="1131888" lvl="2" indent="-381000">
              <a:buFont typeface="Wingdings" pitchFamily="2" charset="2"/>
              <a:buNone/>
              <a:defRPr/>
            </a:pPr>
            <a:r>
              <a:rPr lang="en-US" altLang="zh-CN" dirty="0" smtClean="0">
                <a:solidFill>
                  <a:srgbClr val="777777"/>
                </a:solidFill>
              </a:rPr>
              <a:t>2.1.3 IP</a:t>
            </a:r>
            <a:r>
              <a:rPr lang="zh-CN" altLang="en-US" dirty="0" smtClean="0">
                <a:solidFill>
                  <a:srgbClr val="777777"/>
                </a:solidFill>
              </a:rPr>
              <a:t>层故障处理</a:t>
            </a:r>
            <a:endParaRPr lang="en-US" altLang="zh-CN" dirty="0" smtClean="0">
              <a:solidFill>
                <a:srgbClr val="777777"/>
              </a:solidFill>
            </a:endParaRPr>
          </a:p>
          <a:p>
            <a:pPr marL="782638" lvl="1" indent="-381000" eaLnBrk="1" hangingPunct="1">
              <a:buFont typeface="Wingdings" pitchFamily="2" charset="2"/>
              <a:buNone/>
              <a:defRPr/>
            </a:pPr>
            <a:endParaRPr lang="zh-CN" altLang="en-US" dirty="0" smtClean="0">
              <a:solidFill>
                <a:srgbClr val="777777"/>
              </a:solidFill>
            </a:endParaRPr>
          </a:p>
          <a:p>
            <a:pPr marL="771525" lvl="1" indent="-419100" eaLnBrk="1" hangingPunct="1">
              <a:buClr>
                <a:schemeClr val="tx1"/>
              </a:buClr>
              <a:buSzTx/>
              <a:buFont typeface="Wingdings" pitchFamily="2" charset="2"/>
              <a:buNone/>
              <a:defRPr/>
            </a:pPr>
            <a:endParaRPr lang="zh-CN" altLang="en-US" dirty="0" smtClean="0"/>
          </a:p>
          <a:p>
            <a:pPr marL="419100" indent="-419100" eaLnBrk="1" hangingPunct="1">
              <a:buClr>
                <a:schemeClr val="tx1"/>
              </a:buClr>
              <a:buSzTx/>
              <a:buFont typeface="Wingdings" pitchFamily="2" charset="2"/>
              <a:buNone/>
              <a:defRPr/>
            </a:pPr>
            <a:endParaRPr lang="zh-CN" altLang="en-US" dirty="0" smtClean="0"/>
          </a:p>
        </p:txBody>
      </p:sp>
      <p:pic>
        <p:nvPicPr>
          <p:cNvPr id="61445" name="Picture 19" descr="目录 copy"/>
          <p:cNvPicPr>
            <a:picLocks noChangeAspect="1" noChangeArrowheads="1"/>
          </p:cNvPicPr>
          <p:nvPr/>
        </p:nvPicPr>
        <p:blipFill>
          <a:blip r:embed="rId3" cstate="print"/>
          <a:srcRect/>
          <a:stretch>
            <a:fillRect/>
          </a:stretch>
        </p:blipFill>
        <p:spPr bwMode="auto">
          <a:xfrm>
            <a:off x="704850" y="468313"/>
            <a:ext cx="615950" cy="619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p:cNvSpPr>
            <a:spLocks noGrp="1"/>
          </p:cNvSpPr>
          <p:nvPr>
            <p:ph type="title"/>
          </p:nvPr>
        </p:nvSpPr>
        <p:spPr/>
        <p:txBody>
          <a:bodyPr/>
          <a:lstStyle/>
          <a:p>
            <a:r>
              <a:rPr lang="zh-CN" altLang="en-US" smtClean="0"/>
              <a:t>数据链路层故障常见原因及处理步骤</a:t>
            </a:r>
          </a:p>
        </p:txBody>
      </p:sp>
      <p:sp>
        <p:nvSpPr>
          <p:cNvPr id="69635" name="内容占位符 2"/>
          <p:cNvSpPr>
            <a:spLocks noGrp="1"/>
          </p:cNvSpPr>
          <p:nvPr>
            <p:ph idx="1"/>
          </p:nvPr>
        </p:nvSpPr>
        <p:spPr/>
        <p:txBody>
          <a:bodyPr/>
          <a:lstStyle/>
          <a:p>
            <a:r>
              <a:rPr lang="zh-CN" altLang="zh-CN" dirty="0" smtClean="0"/>
              <a:t>数据链路层不通主要考虑</a:t>
            </a:r>
            <a:r>
              <a:rPr lang="en-US" altLang="zh-CN" dirty="0" smtClean="0"/>
              <a:t>ARP</a:t>
            </a:r>
            <a:r>
              <a:rPr lang="zh-CN" altLang="zh-CN" dirty="0" smtClean="0"/>
              <a:t>、</a:t>
            </a:r>
            <a:r>
              <a:rPr lang="en-US" altLang="zh-CN" dirty="0" smtClean="0"/>
              <a:t>VLAN</a:t>
            </a:r>
            <a:r>
              <a:rPr lang="zh-CN" altLang="zh-CN" dirty="0" smtClean="0"/>
              <a:t>的处理是否正确</a:t>
            </a:r>
            <a:endParaRPr lang="en-US" altLang="zh-CN" dirty="0" smtClean="0"/>
          </a:p>
          <a:p>
            <a:r>
              <a:rPr lang="zh-CN" altLang="en-US" dirty="0" smtClean="0"/>
              <a:t>常见原因</a:t>
            </a:r>
            <a:endParaRPr lang="en-US" altLang="zh-CN" dirty="0" smtClean="0"/>
          </a:p>
          <a:p>
            <a:pPr lvl="1"/>
            <a:r>
              <a:rPr lang="en-US" altLang="zh-CN" dirty="0" smtClean="0"/>
              <a:t>VLAN</a:t>
            </a:r>
            <a:r>
              <a:rPr lang="zh-CN" altLang="en-US" dirty="0" smtClean="0"/>
              <a:t>配置不一致或</a:t>
            </a:r>
            <a:r>
              <a:rPr lang="en-US" altLang="zh-CN" dirty="0" smtClean="0"/>
              <a:t>VLAN</a:t>
            </a:r>
            <a:r>
              <a:rPr lang="zh-CN" altLang="en-US" dirty="0" smtClean="0"/>
              <a:t>自学习错误</a:t>
            </a:r>
            <a:endParaRPr lang="en-US" altLang="zh-CN" dirty="0" smtClean="0"/>
          </a:p>
          <a:p>
            <a:pPr lvl="1"/>
            <a:r>
              <a:rPr lang="zh-CN" altLang="en-US" dirty="0" smtClean="0"/>
              <a:t>对端设备数据配置问题导致本端无法生成</a:t>
            </a:r>
            <a:r>
              <a:rPr lang="en-US" altLang="zh-CN" dirty="0" smtClean="0"/>
              <a:t>ARP</a:t>
            </a:r>
            <a:r>
              <a:rPr lang="zh-CN" altLang="en-US" dirty="0" smtClean="0"/>
              <a:t>表项</a:t>
            </a:r>
            <a:endParaRPr lang="en-US" altLang="zh-CN" dirty="0" smtClean="0"/>
          </a:p>
          <a:p>
            <a:r>
              <a:rPr lang="zh-CN" altLang="en-US" dirty="0" smtClean="0"/>
              <a:t>处理步骤</a:t>
            </a:r>
            <a:endParaRPr lang="en-US" altLang="zh-CN" dirty="0" smtClean="0"/>
          </a:p>
          <a:p>
            <a:pPr lvl="1"/>
            <a:r>
              <a:rPr lang="zh-CN" altLang="en-US" dirty="0" smtClean="0"/>
              <a:t>检查基站收发数据包情况</a:t>
            </a:r>
            <a:endParaRPr lang="en-US" altLang="zh-CN" dirty="0" smtClean="0"/>
          </a:p>
          <a:p>
            <a:pPr lvl="1"/>
            <a:r>
              <a:rPr lang="zh-CN" altLang="en-US" dirty="0" smtClean="0"/>
              <a:t>查询</a:t>
            </a:r>
            <a:r>
              <a:rPr lang="en-US" altLang="zh-CN" dirty="0" smtClean="0"/>
              <a:t>ARP</a:t>
            </a:r>
            <a:r>
              <a:rPr lang="zh-CN" altLang="en-US" dirty="0" smtClean="0"/>
              <a:t>表项</a:t>
            </a:r>
            <a:endParaRPr lang="en-US" altLang="zh-CN" dirty="0" smtClean="0"/>
          </a:p>
          <a:p>
            <a:pPr lvl="1"/>
            <a:r>
              <a:rPr lang="zh-CN" altLang="en-US" dirty="0" smtClean="0"/>
              <a:t>检查</a:t>
            </a:r>
            <a:r>
              <a:rPr lang="en-US" altLang="zh-CN" dirty="0" smtClean="0"/>
              <a:t>VLAN</a:t>
            </a:r>
            <a:r>
              <a:rPr lang="zh-CN" altLang="en-US" dirty="0" smtClean="0"/>
              <a:t>配置</a:t>
            </a:r>
          </a:p>
        </p:txBody>
      </p:sp>
      <p:sp>
        <p:nvSpPr>
          <p:cNvPr id="69636" name="灯片编号占位符 3"/>
          <p:cNvSpPr>
            <a:spLocks noGrp="1"/>
          </p:cNvSpPr>
          <p:nvPr>
            <p:ph type="sldNum" sz="quarter" idx="10"/>
          </p:nvPr>
        </p:nvSpPr>
        <p:spPr>
          <a:noFill/>
        </p:spPr>
        <p:txBody>
          <a:bodyPr/>
          <a:lstStyle/>
          <a:p>
            <a:r>
              <a:rPr lang="en-US" altLang="zh-CN" smtClean="0"/>
              <a:t>Page</a:t>
            </a:r>
            <a:fld id="{52B0BA09-3B7F-4FD7-977B-BFD0916E2512}" type="slidenum">
              <a:rPr lang="en-US" altLang="zh-CN" smtClean="0"/>
              <a:pPr/>
              <a:t>67</a:t>
            </a:fld>
            <a:endParaRPr lang="en-US" altLang="zh-CN" smtClean="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p:cNvSpPr>
          <p:nvPr>
            <p:ph type="title"/>
          </p:nvPr>
        </p:nvSpPr>
        <p:spPr/>
        <p:txBody>
          <a:bodyPr/>
          <a:lstStyle/>
          <a:p>
            <a:pPr marL="342900" indent="-342900"/>
            <a:r>
              <a:rPr lang="zh-CN" altLang="en-US" smtClean="0"/>
              <a:t>检查基站收发数据包情况</a:t>
            </a:r>
          </a:p>
        </p:txBody>
      </p:sp>
      <p:sp>
        <p:nvSpPr>
          <p:cNvPr id="70659" name="内容占位符 2"/>
          <p:cNvSpPr>
            <a:spLocks noGrp="1"/>
          </p:cNvSpPr>
          <p:nvPr>
            <p:ph idx="1"/>
          </p:nvPr>
        </p:nvSpPr>
        <p:spPr/>
        <p:txBody>
          <a:bodyPr/>
          <a:lstStyle/>
          <a:p>
            <a:r>
              <a:rPr lang="zh-CN" altLang="en-US" smtClean="0"/>
              <a:t>多次执行</a:t>
            </a:r>
            <a:r>
              <a:rPr lang="en-US" altLang="zh-CN" smtClean="0"/>
              <a:t>DSP ETHPORT</a:t>
            </a:r>
            <a:r>
              <a:rPr lang="zh-CN" altLang="en-US" smtClean="0"/>
              <a:t>查看基站的收发包情况和端口状态，若基站只有发送的包在增长，则判断基站发出去的包对端没有响应</a:t>
            </a:r>
          </a:p>
        </p:txBody>
      </p:sp>
      <p:sp>
        <p:nvSpPr>
          <p:cNvPr id="70660" name="灯片编号占位符 3"/>
          <p:cNvSpPr>
            <a:spLocks noGrp="1"/>
          </p:cNvSpPr>
          <p:nvPr>
            <p:ph type="sldNum" sz="quarter" idx="10"/>
          </p:nvPr>
        </p:nvSpPr>
        <p:spPr>
          <a:noFill/>
        </p:spPr>
        <p:txBody>
          <a:bodyPr/>
          <a:lstStyle/>
          <a:p>
            <a:r>
              <a:rPr lang="en-US" altLang="zh-CN" smtClean="0"/>
              <a:t>Page</a:t>
            </a:r>
            <a:fld id="{44A0155B-CF1B-4296-ACE1-DDAE0F94B1B3}" type="slidenum">
              <a:rPr lang="en-US" altLang="zh-CN" smtClean="0"/>
              <a:pPr/>
              <a:t>68</a:t>
            </a:fld>
            <a:endParaRPr lang="en-US" altLang="zh-CN" smtClean="0"/>
          </a:p>
        </p:txBody>
      </p:sp>
      <p:pic>
        <p:nvPicPr>
          <p:cNvPr id="70661" name="Picture 2"/>
          <p:cNvPicPr>
            <a:picLocks noChangeAspect="1" noChangeArrowheads="1"/>
          </p:cNvPicPr>
          <p:nvPr/>
        </p:nvPicPr>
        <p:blipFill>
          <a:blip r:embed="rId2" cstate="print"/>
          <a:srcRect/>
          <a:stretch>
            <a:fillRect/>
          </a:stretch>
        </p:blipFill>
        <p:spPr bwMode="auto">
          <a:xfrm>
            <a:off x="2208213" y="2565400"/>
            <a:ext cx="4092575" cy="3613150"/>
          </a:xfrm>
          <a:prstGeom prst="rect">
            <a:avLst/>
          </a:prstGeom>
          <a:noFill/>
          <a:ln w="9525" algn="ctr">
            <a:solidFill>
              <a:schemeClr val="tx1"/>
            </a:solidFill>
            <a:miter lim="800000"/>
            <a:headEnd/>
            <a:tailEnd/>
          </a:ln>
        </p:spPr>
      </p:pic>
      <p:cxnSp>
        <p:nvCxnSpPr>
          <p:cNvPr id="70662" name="直接箭头连接符 6"/>
          <p:cNvCxnSpPr>
            <a:cxnSpLocks noChangeShapeType="1"/>
          </p:cNvCxnSpPr>
          <p:nvPr/>
        </p:nvCxnSpPr>
        <p:spPr bwMode="auto">
          <a:xfrm flipV="1">
            <a:off x="4643438" y="3357563"/>
            <a:ext cx="1800225" cy="792162"/>
          </a:xfrm>
          <a:prstGeom prst="straightConnector1">
            <a:avLst/>
          </a:prstGeom>
          <a:noFill/>
          <a:ln w="9525" algn="ctr">
            <a:solidFill>
              <a:schemeClr val="tx1"/>
            </a:solidFill>
            <a:round/>
            <a:headEnd/>
            <a:tailEnd type="arrow" w="med" len="med"/>
          </a:ln>
        </p:spPr>
      </p:cxnSp>
      <p:sp>
        <p:nvSpPr>
          <p:cNvPr id="70663" name="矩形 7"/>
          <p:cNvSpPr>
            <a:spLocks noChangeArrowheads="1"/>
          </p:cNvSpPr>
          <p:nvPr/>
        </p:nvSpPr>
        <p:spPr bwMode="auto">
          <a:xfrm>
            <a:off x="6443663" y="3213100"/>
            <a:ext cx="2209800" cy="360363"/>
          </a:xfrm>
          <a:prstGeom prst="rect">
            <a:avLst/>
          </a:prstGeom>
          <a:noFill/>
          <a:ln w="9525" algn="ctr">
            <a:noFill/>
            <a:round/>
            <a:headEnd/>
            <a:tailEnd/>
          </a:ln>
        </p:spPr>
        <p:txBody>
          <a:bodyPr/>
          <a:lstStyle/>
          <a:p>
            <a:r>
              <a:rPr lang="zh-CN" altLang="en-US"/>
              <a:t>接收数据包个数</a:t>
            </a:r>
          </a:p>
        </p:txBody>
      </p:sp>
      <p:sp>
        <p:nvSpPr>
          <p:cNvPr id="70664" name="圆角矩形 9"/>
          <p:cNvSpPr>
            <a:spLocks noChangeArrowheads="1"/>
          </p:cNvSpPr>
          <p:nvPr/>
        </p:nvSpPr>
        <p:spPr bwMode="auto">
          <a:xfrm>
            <a:off x="2627313" y="4149725"/>
            <a:ext cx="2232025" cy="215900"/>
          </a:xfrm>
          <a:prstGeom prst="roundRect">
            <a:avLst>
              <a:gd name="adj" fmla="val 16667"/>
            </a:avLst>
          </a:prstGeom>
          <a:noFill/>
          <a:ln w="19050" algn="ctr">
            <a:solidFill>
              <a:srgbClr val="C00000"/>
            </a:solidFill>
            <a:prstDash val="dash"/>
            <a:round/>
            <a:headEnd/>
            <a:tailEnd/>
          </a:ln>
        </p:spPr>
        <p:txBody>
          <a:bodyPr/>
          <a:lstStyle/>
          <a:p>
            <a:endParaRPr lang="zh-CN" altLang="en-US"/>
          </a:p>
        </p:txBody>
      </p:sp>
      <p:sp>
        <p:nvSpPr>
          <p:cNvPr id="70665" name="圆角矩形 10"/>
          <p:cNvSpPr>
            <a:spLocks noChangeArrowheads="1"/>
          </p:cNvSpPr>
          <p:nvPr/>
        </p:nvSpPr>
        <p:spPr bwMode="auto">
          <a:xfrm>
            <a:off x="2627313" y="4868863"/>
            <a:ext cx="2232025" cy="215900"/>
          </a:xfrm>
          <a:prstGeom prst="roundRect">
            <a:avLst>
              <a:gd name="adj" fmla="val 16667"/>
            </a:avLst>
          </a:prstGeom>
          <a:noFill/>
          <a:ln w="19050" algn="ctr">
            <a:solidFill>
              <a:srgbClr val="C00000"/>
            </a:solidFill>
            <a:prstDash val="dash"/>
            <a:round/>
            <a:headEnd/>
            <a:tailEnd/>
          </a:ln>
        </p:spPr>
        <p:txBody>
          <a:bodyPr/>
          <a:lstStyle/>
          <a:p>
            <a:endParaRPr lang="zh-CN" altLang="en-US"/>
          </a:p>
        </p:txBody>
      </p:sp>
      <p:cxnSp>
        <p:nvCxnSpPr>
          <p:cNvPr id="70666" name="直接箭头连接符 11"/>
          <p:cNvCxnSpPr>
            <a:cxnSpLocks noChangeShapeType="1"/>
          </p:cNvCxnSpPr>
          <p:nvPr/>
        </p:nvCxnSpPr>
        <p:spPr bwMode="auto">
          <a:xfrm flipV="1">
            <a:off x="4643438" y="4076700"/>
            <a:ext cx="1800225" cy="792163"/>
          </a:xfrm>
          <a:prstGeom prst="straightConnector1">
            <a:avLst/>
          </a:prstGeom>
          <a:noFill/>
          <a:ln w="9525" algn="ctr">
            <a:solidFill>
              <a:schemeClr val="tx1"/>
            </a:solidFill>
            <a:round/>
            <a:headEnd/>
            <a:tailEnd type="arrow" w="med" len="med"/>
          </a:ln>
        </p:spPr>
      </p:cxnSp>
      <p:sp>
        <p:nvSpPr>
          <p:cNvPr id="70667" name="矩形 12"/>
          <p:cNvSpPr>
            <a:spLocks noChangeArrowheads="1"/>
          </p:cNvSpPr>
          <p:nvPr/>
        </p:nvSpPr>
        <p:spPr bwMode="auto">
          <a:xfrm>
            <a:off x="6443663" y="3860800"/>
            <a:ext cx="2209800" cy="360363"/>
          </a:xfrm>
          <a:prstGeom prst="rect">
            <a:avLst/>
          </a:prstGeom>
          <a:noFill/>
          <a:ln w="9525" algn="ctr">
            <a:noFill/>
            <a:round/>
            <a:headEnd/>
            <a:tailEnd/>
          </a:ln>
        </p:spPr>
        <p:txBody>
          <a:bodyPr/>
          <a:lstStyle/>
          <a:p>
            <a:r>
              <a:rPr lang="zh-CN" altLang="en-US"/>
              <a:t>发送数据包个数</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标题 1"/>
          <p:cNvSpPr>
            <a:spLocks noGrp="1"/>
          </p:cNvSpPr>
          <p:nvPr>
            <p:ph type="title"/>
          </p:nvPr>
        </p:nvSpPr>
        <p:spPr/>
        <p:txBody>
          <a:bodyPr/>
          <a:lstStyle/>
          <a:p>
            <a:r>
              <a:rPr lang="zh-CN" altLang="en-US" dirty="0" smtClean="0"/>
              <a:t>传输类故障处理步骤</a:t>
            </a:r>
          </a:p>
        </p:txBody>
      </p:sp>
      <p:sp>
        <p:nvSpPr>
          <p:cNvPr id="1028" name="灯片编号占位符 3"/>
          <p:cNvSpPr>
            <a:spLocks noGrp="1"/>
          </p:cNvSpPr>
          <p:nvPr>
            <p:ph type="sldNum" sz="quarter" idx="10"/>
          </p:nvPr>
        </p:nvSpPr>
        <p:spPr>
          <a:noFill/>
        </p:spPr>
        <p:txBody>
          <a:bodyPr/>
          <a:lstStyle/>
          <a:p>
            <a:r>
              <a:rPr lang="en-US" altLang="zh-CN" smtClean="0"/>
              <a:t>Page</a:t>
            </a:r>
            <a:fld id="{B2D3A1D2-69C0-40C6-97C5-119FF9BFB8D0}" type="slidenum">
              <a:rPr lang="en-US" altLang="zh-CN" smtClean="0"/>
              <a:pPr/>
              <a:t>6</a:t>
            </a:fld>
            <a:endParaRPr lang="en-US" altLang="zh-CN" smtClean="0"/>
          </a:p>
        </p:txBody>
      </p:sp>
      <p:sp>
        <p:nvSpPr>
          <p:cNvPr id="1029" name="Rectangle 2"/>
          <p:cNvSpPr>
            <a:spLocks noChangeArrowheads="1"/>
          </p:cNvSpPr>
          <p:nvPr/>
        </p:nvSpPr>
        <p:spPr bwMode="auto">
          <a:xfrm>
            <a:off x="0" y="0"/>
            <a:ext cx="9144000" cy="0"/>
          </a:xfrm>
          <a:prstGeom prst="rect">
            <a:avLst/>
          </a:prstGeom>
          <a:noFill/>
          <a:ln w="9525" algn="ctr">
            <a:noFill/>
            <a:miter lim="800000"/>
            <a:headEnd/>
            <a:tailEnd/>
          </a:ln>
        </p:spPr>
        <p:txBody>
          <a:bodyPr wrap="none" anchor="ctr">
            <a:spAutoFit/>
          </a:bodyPr>
          <a:lstStyle/>
          <a:p>
            <a:endParaRPr lang="zh-CN" altLang="en-US"/>
          </a:p>
        </p:txBody>
      </p:sp>
      <p:sp>
        <p:nvSpPr>
          <p:cNvPr id="1030" name="Rectangle 7"/>
          <p:cNvSpPr>
            <a:spLocks noChangeArrowheads="1"/>
          </p:cNvSpPr>
          <p:nvPr/>
        </p:nvSpPr>
        <p:spPr bwMode="auto">
          <a:xfrm>
            <a:off x="0" y="0"/>
            <a:ext cx="9144000" cy="0"/>
          </a:xfrm>
          <a:prstGeom prst="rect">
            <a:avLst/>
          </a:prstGeom>
          <a:noFill/>
          <a:ln w="9525" algn="ctr">
            <a:noFill/>
            <a:miter lim="800000"/>
            <a:headEnd/>
            <a:tailEnd/>
          </a:ln>
        </p:spPr>
        <p:txBody>
          <a:bodyPr wrap="none" anchor="ctr">
            <a:spAutoFit/>
          </a:bodyPr>
          <a:lstStyle/>
          <a:p>
            <a:endParaRPr lang="zh-CN" altLang="en-US"/>
          </a:p>
        </p:txBody>
      </p:sp>
      <p:pic>
        <p:nvPicPr>
          <p:cNvPr id="570374" name="Picture 6"/>
          <p:cNvPicPr>
            <a:picLocks noChangeAspect="1" noChangeArrowheads="1"/>
          </p:cNvPicPr>
          <p:nvPr/>
        </p:nvPicPr>
        <p:blipFill>
          <a:blip r:embed="rId3" cstate="print"/>
          <a:srcRect/>
          <a:stretch>
            <a:fillRect/>
          </a:stretch>
        </p:blipFill>
        <p:spPr bwMode="auto">
          <a:xfrm>
            <a:off x="835343" y="1621154"/>
            <a:ext cx="7699153" cy="4391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a:spLocks noGrp="1"/>
          </p:cNvSpPr>
          <p:nvPr>
            <p:ph type="title"/>
          </p:nvPr>
        </p:nvSpPr>
        <p:spPr/>
        <p:txBody>
          <a:bodyPr/>
          <a:lstStyle/>
          <a:p>
            <a:pPr marL="342900" indent="-342900"/>
            <a:r>
              <a:rPr lang="zh-CN" altLang="en-US" smtClean="0"/>
              <a:t>查询</a:t>
            </a:r>
            <a:r>
              <a:rPr lang="en-US" altLang="zh-CN" smtClean="0"/>
              <a:t>ARP</a:t>
            </a:r>
            <a:r>
              <a:rPr lang="zh-CN" altLang="en-US" smtClean="0"/>
              <a:t>表项</a:t>
            </a:r>
          </a:p>
        </p:txBody>
      </p:sp>
      <p:sp>
        <p:nvSpPr>
          <p:cNvPr id="71683" name="内容占位符 2"/>
          <p:cNvSpPr>
            <a:spLocks noGrp="1"/>
          </p:cNvSpPr>
          <p:nvPr>
            <p:ph idx="1"/>
          </p:nvPr>
        </p:nvSpPr>
        <p:spPr/>
        <p:txBody>
          <a:bodyPr/>
          <a:lstStyle/>
          <a:p>
            <a:r>
              <a:rPr lang="zh-CN" altLang="en-US" dirty="0" smtClean="0"/>
              <a:t>执行</a:t>
            </a:r>
            <a:r>
              <a:rPr lang="en-US" altLang="zh-CN" dirty="0" smtClean="0"/>
              <a:t>DSP ARP</a:t>
            </a:r>
            <a:r>
              <a:rPr lang="zh-CN" altLang="en-US" dirty="0" smtClean="0"/>
              <a:t>检查基站是否学到了</a:t>
            </a:r>
            <a:r>
              <a:rPr lang="en-US" altLang="zh-CN" dirty="0" smtClean="0"/>
              <a:t>ARP</a:t>
            </a:r>
          </a:p>
          <a:p>
            <a:endParaRPr lang="en-US" altLang="zh-CN" dirty="0" smtClean="0"/>
          </a:p>
          <a:p>
            <a:endParaRPr lang="en-US" altLang="zh-CN" dirty="0" smtClean="0"/>
          </a:p>
          <a:p>
            <a:endParaRPr lang="en-US" altLang="zh-CN" dirty="0" smtClean="0"/>
          </a:p>
          <a:p>
            <a:endParaRPr lang="en-US" altLang="zh-CN" dirty="0" smtClean="0"/>
          </a:p>
          <a:p>
            <a:endParaRPr lang="en-US" altLang="zh-CN" sz="2400" kern="1200" dirty="0" smtClean="0">
              <a:latin typeface="FrutigerNext LT Regular" pitchFamily="34" charset="0"/>
              <a:ea typeface="华文细黑" pitchFamily="2" charset="-122"/>
            </a:endParaRPr>
          </a:p>
          <a:p>
            <a:r>
              <a:rPr lang="zh-CN" altLang="zh-CN" sz="2400" kern="1200" dirty="0" smtClean="0">
                <a:latin typeface="FrutigerNext LT Regular" pitchFamily="34" charset="0"/>
                <a:ea typeface="华文细黑" pitchFamily="2" charset="-122"/>
              </a:rPr>
              <a:t>若没有则需要在</a:t>
            </a:r>
            <a:r>
              <a:rPr lang="en-US" altLang="zh-CN" sz="2400" kern="1200" dirty="0" smtClean="0">
                <a:latin typeface="FrutigerNext LT Regular" pitchFamily="34" charset="0"/>
                <a:ea typeface="华文细黑" pitchFamily="2" charset="-122"/>
              </a:rPr>
              <a:t>WebLMT</a:t>
            </a:r>
            <a:r>
              <a:rPr lang="zh-CN" altLang="zh-CN" sz="2400" kern="1200" dirty="0" smtClean="0">
                <a:latin typeface="FrutigerNext LT Regular" pitchFamily="34" charset="0"/>
                <a:ea typeface="华文细黑" pitchFamily="2" charset="-122"/>
              </a:rPr>
              <a:t>上启动</a:t>
            </a:r>
            <a:r>
              <a:rPr lang="en-US" altLang="zh-CN" sz="2400" kern="1200" dirty="0" smtClean="0">
                <a:latin typeface="FrutigerNext LT Regular" pitchFamily="34" charset="0"/>
                <a:ea typeface="华文细黑" pitchFamily="2" charset="-122"/>
              </a:rPr>
              <a:t>MAC</a:t>
            </a:r>
            <a:r>
              <a:rPr lang="zh-CN" altLang="zh-CN" sz="2400" kern="1200" dirty="0" smtClean="0">
                <a:latin typeface="FrutigerNext LT Regular" pitchFamily="34" charset="0"/>
                <a:ea typeface="华文细黑" pitchFamily="2" charset="-122"/>
              </a:rPr>
              <a:t>跟踪功能进行抓包，观察基站的是否发出了</a:t>
            </a:r>
            <a:r>
              <a:rPr lang="en-US" altLang="zh-CN" sz="2400" kern="1200" dirty="0" smtClean="0">
                <a:latin typeface="FrutigerNext LT Regular" pitchFamily="34" charset="0"/>
                <a:ea typeface="华文细黑" pitchFamily="2" charset="-122"/>
              </a:rPr>
              <a:t>ARP</a:t>
            </a:r>
            <a:r>
              <a:rPr lang="zh-CN" altLang="zh-CN" sz="2400" kern="1200" dirty="0" smtClean="0">
                <a:latin typeface="FrutigerNext LT Regular" pitchFamily="34" charset="0"/>
                <a:ea typeface="华文细黑" pitchFamily="2" charset="-122"/>
              </a:rPr>
              <a:t>报文、报文是否正确</a:t>
            </a:r>
            <a:endParaRPr lang="zh-CN" altLang="en-US" dirty="0" smtClean="0"/>
          </a:p>
        </p:txBody>
      </p:sp>
      <p:sp>
        <p:nvSpPr>
          <p:cNvPr id="71684" name="灯片编号占位符 3"/>
          <p:cNvSpPr>
            <a:spLocks noGrp="1"/>
          </p:cNvSpPr>
          <p:nvPr>
            <p:ph type="sldNum" sz="quarter" idx="10"/>
          </p:nvPr>
        </p:nvSpPr>
        <p:spPr>
          <a:noFill/>
        </p:spPr>
        <p:txBody>
          <a:bodyPr/>
          <a:lstStyle/>
          <a:p>
            <a:r>
              <a:rPr lang="en-US" altLang="zh-CN" smtClean="0"/>
              <a:t>Page</a:t>
            </a:r>
            <a:fld id="{37B7E5E7-B040-4E71-8974-E0FF96D984BA}" type="slidenum">
              <a:rPr lang="en-US" altLang="zh-CN" smtClean="0"/>
              <a:pPr/>
              <a:t>69</a:t>
            </a:fld>
            <a:endParaRPr lang="en-US" altLang="zh-CN" smtClean="0"/>
          </a:p>
        </p:txBody>
      </p:sp>
      <p:pic>
        <p:nvPicPr>
          <p:cNvPr id="642049" name="Picture 1"/>
          <p:cNvPicPr>
            <a:picLocks noChangeAspect="1" noChangeArrowheads="1"/>
          </p:cNvPicPr>
          <p:nvPr/>
        </p:nvPicPr>
        <p:blipFill>
          <a:blip r:embed="rId3" cstate="print"/>
          <a:srcRect/>
          <a:stretch>
            <a:fillRect/>
          </a:stretch>
        </p:blipFill>
        <p:spPr bwMode="auto">
          <a:xfrm>
            <a:off x="1117386" y="2055341"/>
            <a:ext cx="7104699" cy="282557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p:txBody>
          <a:bodyPr/>
          <a:lstStyle/>
          <a:p>
            <a:pPr marL="342900" indent="-342900"/>
            <a:r>
              <a:rPr lang="zh-CN" altLang="en-US" smtClean="0"/>
              <a:t>检查</a:t>
            </a:r>
            <a:r>
              <a:rPr lang="en-US" altLang="zh-CN" smtClean="0"/>
              <a:t>VLAN</a:t>
            </a:r>
            <a:r>
              <a:rPr lang="zh-CN" altLang="en-US" smtClean="0"/>
              <a:t>配置</a:t>
            </a:r>
          </a:p>
        </p:txBody>
      </p:sp>
      <p:sp>
        <p:nvSpPr>
          <p:cNvPr id="72707" name="内容占位符 2"/>
          <p:cNvSpPr>
            <a:spLocks noGrp="1"/>
          </p:cNvSpPr>
          <p:nvPr>
            <p:ph idx="1"/>
          </p:nvPr>
        </p:nvSpPr>
        <p:spPr/>
        <p:txBody>
          <a:bodyPr/>
          <a:lstStyle/>
          <a:p>
            <a:r>
              <a:rPr lang="zh-CN" altLang="en-US" sz="2000" dirty="0" smtClean="0"/>
              <a:t>执行</a:t>
            </a:r>
            <a:r>
              <a:rPr lang="en-US" altLang="zh-CN" sz="2000" dirty="0" smtClean="0"/>
              <a:t>LST VLANMAP</a:t>
            </a:r>
            <a:r>
              <a:rPr lang="zh-CN" altLang="en-US" sz="2000" dirty="0" smtClean="0"/>
              <a:t>查看</a:t>
            </a:r>
            <a:r>
              <a:rPr lang="en-US" altLang="zh-CN" sz="2000" dirty="0" smtClean="0"/>
              <a:t>VLAN</a:t>
            </a:r>
            <a:r>
              <a:rPr lang="zh-CN" altLang="en-US" sz="2000" dirty="0" smtClean="0"/>
              <a:t>配置是否正确</a:t>
            </a:r>
            <a:endParaRPr lang="en-US" altLang="zh-CN" sz="2000" dirty="0" smtClean="0"/>
          </a:p>
          <a:p>
            <a:endParaRPr lang="en-US" altLang="zh-CN" dirty="0" smtClean="0"/>
          </a:p>
          <a:p>
            <a:endParaRPr lang="en-US" altLang="zh-CN" dirty="0" smtClean="0"/>
          </a:p>
          <a:p>
            <a:endParaRPr lang="en-US" altLang="zh-CN" dirty="0" smtClean="0"/>
          </a:p>
          <a:p>
            <a:r>
              <a:rPr lang="zh-CN" altLang="en-US" sz="2000" dirty="0" smtClean="0"/>
              <a:t>执行</a:t>
            </a:r>
            <a:r>
              <a:rPr lang="en-US" altLang="zh-CN" sz="2000" dirty="0" smtClean="0"/>
              <a:t>STR PORTREDIRECT</a:t>
            </a:r>
            <a:r>
              <a:rPr lang="zh-CN" altLang="zh-CN" sz="2000" dirty="0" smtClean="0"/>
              <a:t>启用端口重镜像进行抓包。比较配置的</a:t>
            </a:r>
            <a:r>
              <a:rPr lang="en-US" altLang="zh-CN" sz="2000" dirty="0" smtClean="0"/>
              <a:t>VLAN</a:t>
            </a:r>
            <a:r>
              <a:rPr lang="zh-CN" altLang="zh-CN" sz="2000" dirty="0" smtClean="0"/>
              <a:t>与抓包报文所带的</a:t>
            </a:r>
            <a:r>
              <a:rPr lang="en-US" altLang="zh-CN" sz="2000" dirty="0" smtClean="0"/>
              <a:t>VLAN</a:t>
            </a:r>
          </a:p>
          <a:p>
            <a:endParaRPr lang="en-US" altLang="zh-CN" dirty="0" smtClean="0"/>
          </a:p>
        </p:txBody>
      </p:sp>
      <p:sp>
        <p:nvSpPr>
          <p:cNvPr id="72708" name="灯片编号占位符 3"/>
          <p:cNvSpPr>
            <a:spLocks noGrp="1"/>
          </p:cNvSpPr>
          <p:nvPr>
            <p:ph type="sldNum" sz="quarter" idx="10"/>
          </p:nvPr>
        </p:nvSpPr>
        <p:spPr>
          <a:noFill/>
        </p:spPr>
        <p:txBody>
          <a:bodyPr/>
          <a:lstStyle/>
          <a:p>
            <a:r>
              <a:rPr lang="en-US" altLang="zh-CN" smtClean="0"/>
              <a:t>Page</a:t>
            </a:r>
            <a:fld id="{34C4404B-73A5-4250-AF61-1A9BA961363C}" type="slidenum">
              <a:rPr lang="en-US" altLang="zh-CN" smtClean="0"/>
              <a:pPr/>
              <a:t>70</a:t>
            </a:fld>
            <a:endParaRPr lang="en-US" altLang="zh-CN" smtClean="0"/>
          </a:p>
        </p:txBody>
      </p:sp>
      <p:pic>
        <p:nvPicPr>
          <p:cNvPr id="72709" name="Picture 2"/>
          <p:cNvPicPr>
            <a:picLocks noChangeAspect="1" noChangeArrowheads="1"/>
          </p:cNvPicPr>
          <p:nvPr/>
        </p:nvPicPr>
        <p:blipFill>
          <a:blip r:embed="rId3" cstate="print"/>
          <a:srcRect/>
          <a:stretch>
            <a:fillRect/>
          </a:stretch>
        </p:blipFill>
        <p:spPr bwMode="auto">
          <a:xfrm>
            <a:off x="824802" y="1941021"/>
            <a:ext cx="6955472" cy="1449689"/>
          </a:xfrm>
          <a:prstGeom prst="rect">
            <a:avLst/>
          </a:prstGeom>
          <a:noFill/>
          <a:ln w="9525" algn="ctr">
            <a:solidFill>
              <a:schemeClr val="tx1"/>
            </a:solidFill>
            <a:miter lim="800000"/>
            <a:headEnd/>
            <a:tailEnd/>
          </a:ln>
        </p:spPr>
      </p:pic>
      <p:sp>
        <p:nvSpPr>
          <p:cNvPr id="72711" name="圆角矩形 6"/>
          <p:cNvSpPr>
            <a:spLocks noChangeArrowheads="1"/>
          </p:cNvSpPr>
          <p:nvPr/>
        </p:nvSpPr>
        <p:spPr bwMode="auto">
          <a:xfrm>
            <a:off x="3902583" y="2653284"/>
            <a:ext cx="433388" cy="503238"/>
          </a:xfrm>
          <a:prstGeom prst="roundRect">
            <a:avLst>
              <a:gd name="adj" fmla="val 16667"/>
            </a:avLst>
          </a:prstGeom>
          <a:noFill/>
          <a:ln w="19050" algn="ctr">
            <a:solidFill>
              <a:srgbClr val="C00000"/>
            </a:solidFill>
            <a:prstDash val="dash"/>
            <a:round/>
            <a:headEnd/>
            <a:tailEnd/>
          </a:ln>
        </p:spPr>
        <p:txBody>
          <a:bodyPr/>
          <a:lstStyle/>
          <a:p>
            <a:endParaRPr lang="zh-CN" altLang="en-US"/>
          </a:p>
        </p:txBody>
      </p:sp>
      <p:sp>
        <p:nvSpPr>
          <p:cNvPr id="72712" name="圆角矩形 7"/>
          <p:cNvSpPr>
            <a:spLocks noChangeArrowheads="1"/>
          </p:cNvSpPr>
          <p:nvPr/>
        </p:nvSpPr>
        <p:spPr bwMode="auto">
          <a:xfrm>
            <a:off x="769938" y="2634996"/>
            <a:ext cx="1113726" cy="503238"/>
          </a:xfrm>
          <a:prstGeom prst="roundRect">
            <a:avLst>
              <a:gd name="adj" fmla="val 16667"/>
            </a:avLst>
          </a:prstGeom>
          <a:noFill/>
          <a:ln w="19050" algn="ctr">
            <a:solidFill>
              <a:srgbClr val="C00000"/>
            </a:solidFill>
            <a:prstDash val="dash"/>
            <a:round/>
            <a:headEnd/>
            <a:tailEnd/>
          </a:ln>
        </p:spPr>
        <p:txBody>
          <a:bodyPr/>
          <a:lstStyle/>
          <a:p>
            <a:endParaRPr lang="zh-CN" altLang="en-US"/>
          </a:p>
        </p:txBody>
      </p:sp>
      <p:pic>
        <p:nvPicPr>
          <p:cNvPr id="640001" name="Picture 1"/>
          <p:cNvPicPr>
            <a:picLocks noChangeAspect="1" noChangeArrowheads="1"/>
          </p:cNvPicPr>
          <p:nvPr/>
        </p:nvPicPr>
        <p:blipFill>
          <a:blip r:embed="rId4" cstate="print"/>
          <a:srcRect/>
          <a:stretch>
            <a:fillRect/>
          </a:stretch>
        </p:blipFill>
        <p:spPr bwMode="auto">
          <a:xfrm>
            <a:off x="836013" y="4482450"/>
            <a:ext cx="6994963" cy="15136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灯片编号占位符 3"/>
          <p:cNvSpPr>
            <a:spLocks noGrp="1"/>
          </p:cNvSpPr>
          <p:nvPr>
            <p:ph type="sldNum" sz="quarter" idx="10"/>
          </p:nvPr>
        </p:nvSpPr>
        <p:spPr>
          <a:noFill/>
        </p:spPr>
        <p:txBody>
          <a:bodyPr/>
          <a:lstStyle/>
          <a:p>
            <a:pPr defTabSz="877888"/>
            <a:r>
              <a:rPr lang="en-US" altLang="zh-CN" smtClean="0"/>
              <a:t>Page</a:t>
            </a:r>
            <a:fld id="{EC5BFFBA-35DC-476D-BD25-95335046623C}" type="slidenum">
              <a:rPr lang="en-US" altLang="zh-CN" smtClean="0"/>
              <a:pPr defTabSz="877888"/>
              <a:t>71</a:t>
            </a:fld>
            <a:endParaRPr lang="en-US" altLang="zh-CN" smtClean="0"/>
          </a:p>
        </p:txBody>
      </p:sp>
      <p:sp>
        <p:nvSpPr>
          <p:cNvPr id="61443" name="Rectangle 2"/>
          <p:cNvSpPr>
            <a:spLocks noGrp="1" noChangeArrowheads="1"/>
          </p:cNvSpPr>
          <p:nvPr>
            <p:ph type="title"/>
          </p:nvPr>
        </p:nvSpPr>
        <p:spPr>
          <a:xfrm>
            <a:off x="1317625" y="358775"/>
            <a:ext cx="7054850" cy="868363"/>
          </a:xfrm>
        </p:spPr>
        <p:txBody>
          <a:bodyPr/>
          <a:lstStyle/>
          <a:p>
            <a:pPr eaLnBrk="1" hangingPunct="1"/>
            <a:r>
              <a:rPr lang="zh-CN" altLang="en-US" smtClean="0"/>
              <a:t>目  录</a:t>
            </a:r>
          </a:p>
        </p:txBody>
      </p:sp>
      <p:sp>
        <p:nvSpPr>
          <p:cNvPr id="8196" name="Rectangle 3"/>
          <p:cNvSpPr>
            <a:spLocks noGrp="1" noChangeArrowheads="1"/>
          </p:cNvSpPr>
          <p:nvPr>
            <p:ph type="body" idx="1"/>
          </p:nvPr>
        </p:nvSpPr>
        <p:spPr>
          <a:xfrm>
            <a:off x="652463" y="1376363"/>
            <a:ext cx="7929562" cy="3343275"/>
          </a:xfrm>
        </p:spPr>
        <p:txBody>
          <a:bodyPr/>
          <a:lstStyle/>
          <a:p>
            <a:pPr marL="419100" indent="-419100" eaLnBrk="1" hangingPunct="1">
              <a:buClr>
                <a:schemeClr val="tx1"/>
              </a:buClr>
              <a:buSzTx/>
              <a:buFont typeface="Wingdings" pitchFamily="2" charset="2"/>
              <a:buNone/>
              <a:defRPr/>
            </a:pPr>
            <a:r>
              <a:rPr lang="en-US" altLang="zh-CN" b="1" dirty="0" smtClean="0"/>
              <a:t>2.  eNodeB</a:t>
            </a:r>
            <a:r>
              <a:rPr lang="zh-CN" altLang="en-US" b="1" dirty="0" smtClean="0"/>
              <a:t>传输故障定位分析</a:t>
            </a:r>
          </a:p>
          <a:p>
            <a:pPr marL="782638" lvl="1" indent="-381000" eaLnBrk="1" hangingPunct="1">
              <a:buFont typeface="Wingdings" pitchFamily="2" charset="2"/>
              <a:buNone/>
              <a:defRPr/>
            </a:pPr>
            <a:r>
              <a:rPr lang="en-US" altLang="zh-CN" b="1" dirty="0" smtClean="0"/>
              <a:t>2.1 IP</a:t>
            </a:r>
            <a:r>
              <a:rPr lang="zh-CN" altLang="en-US" b="1" dirty="0" smtClean="0"/>
              <a:t>传输类故障定位</a:t>
            </a:r>
            <a:endParaRPr lang="en-US" altLang="zh-CN" b="1" dirty="0" smtClean="0"/>
          </a:p>
          <a:p>
            <a:pPr marL="1131888" lvl="2" indent="-381000">
              <a:buFont typeface="Wingdings" pitchFamily="2" charset="2"/>
              <a:buNone/>
              <a:defRPr/>
            </a:pPr>
            <a:r>
              <a:rPr lang="en-US" altLang="zh-CN" dirty="0" smtClean="0">
                <a:solidFill>
                  <a:srgbClr val="777777"/>
                </a:solidFill>
              </a:rPr>
              <a:t>2.1.1</a:t>
            </a:r>
            <a:r>
              <a:rPr lang="zh-CN" altLang="en-US" dirty="0" smtClean="0">
                <a:solidFill>
                  <a:srgbClr val="777777"/>
                </a:solidFill>
              </a:rPr>
              <a:t> 物理层故障处理</a:t>
            </a:r>
            <a:endParaRPr lang="en-US" altLang="zh-CN" dirty="0" smtClean="0">
              <a:solidFill>
                <a:srgbClr val="777777"/>
              </a:solidFill>
            </a:endParaRPr>
          </a:p>
          <a:p>
            <a:pPr marL="1131888" lvl="2" indent="-381000">
              <a:buFont typeface="Wingdings" pitchFamily="2" charset="2"/>
              <a:buNone/>
              <a:defRPr/>
            </a:pPr>
            <a:r>
              <a:rPr lang="en-US" altLang="zh-CN" dirty="0" smtClean="0">
                <a:solidFill>
                  <a:srgbClr val="777777"/>
                </a:solidFill>
              </a:rPr>
              <a:t>2.1.2 </a:t>
            </a:r>
            <a:r>
              <a:rPr lang="zh-CN" altLang="en-US" dirty="0" smtClean="0">
                <a:solidFill>
                  <a:srgbClr val="777777"/>
                </a:solidFill>
              </a:rPr>
              <a:t>链路层故障处理</a:t>
            </a:r>
            <a:endParaRPr lang="en-US" altLang="zh-CN" dirty="0" smtClean="0">
              <a:solidFill>
                <a:srgbClr val="777777"/>
              </a:solidFill>
            </a:endParaRPr>
          </a:p>
          <a:p>
            <a:pPr marL="1131888" lvl="2" indent="-381000">
              <a:buFont typeface="Wingdings" pitchFamily="2" charset="2"/>
              <a:buNone/>
              <a:defRPr/>
            </a:pPr>
            <a:r>
              <a:rPr lang="en-US" altLang="zh-CN" b="1" dirty="0" smtClean="0"/>
              <a:t>2.1.3 IP</a:t>
            </a:r>
            <a:r>
              <a:rPr lang="zh-CN" altLang="en-US" b="1" dirty="0" smtClean="0"/>
              <a:t>层故障处理</a:t>
            </a:r>
            <a:endParaRPr lang="en-US" altLang="zh-CN" b="1" dirty="0" smtClean="0"/>
          </a:p>
          <a:p>
            <a:pPr marL="782638" lvl="1" indent="-381000" eaLnBrk="1" hangingPunct="1">
              <a:buFont typeface="Wingdings" pitchFamily="2" charset="2"/>
              <a:buNone/>
              <a:defRPr/>
            </a:pPr>
            <a:endParaRPr lang="zh-CN" altLang="en-US" dirty="0" smtClean="0">
              <a:solidFill>
                <a:srgbClr val="777777"/>
              </a:solidFill>
            </a:endParaRPr>
          </a:p>
          <a:p>
            <a:pPr marL="771525" lvl="1" indent="-419100" eaLnBrk="1" hangingPunct="1">
              <a:buClr>
                <a:schemeClr val="tx1"/>
              </a:buClr>
              <a:buSzTx/>
              <a:buFont typeface="Wingdings" pitchFamily="2" charset="2"/>
              <a:buNone/>
              <a:defRPr/>
            </a:pPr>
            <a:endParaRPr lang="zh-CN" altLang="en-US" dirty="0" smtClean="0"/>
          </a:p>
          <a:p>
            <a:pPr marL="419100" indent="-419100" eaLnBrk="1" hangingPunct="1">
              <a:buClr>
                <a:schemeClr val="tx1"/>
              </a:buClr>
              <a:buSzTx/>
              <a:buFont typeface="Wingdings" pitchFamily="2" charset="2"/>
              <a:buNone/>
              <a:defRPr/>
            </a:pPr>
            <a:endParaRPr lang="zh-CN" altLang="en-US" dirty="0" smtClean="0"/>
          </a:p>
        </p:txBody>
      </p:sp>
      <p:pic>
        <p:nvPicPr>
          <p:cNvPr id="61445" name="Picture 19" descr="目录 copy"/>
          <p:cNvPicPr>
            <a:picLocks noChangeAspect="1" noChangeArrowheads="1"/>
          </p:cNvPicPr>
          <p:nvPr/>
        </p:nvPicPr>
        <p:blipFill>
          <a:blip r:embed="rId3" cstate="print"/>
          <a:srcRect/>
          <a:stretch>
            <a:fillRect/>
          </a:stretch>
        </p:blipFill>
        <p:spPr bwMode="auto">
          <a:xfrm>
            <a:off x="704850" y="468313"/>
            <a:ext cx="615950" cy="619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p:cNvSpPr>
          <p:nvPr>
            <p:ph type="title"/>
          </p:nvPr>
        </p:nvSpPr>
        <p:spPr/>
        <p:txBody>
          <a:bodyPr/>
          <a:lstStyle/>
          <a:p>
            <a:r>
              <a:rPr lang="en-US" altLang="zh-CN" dirty="0" smtClean="0"/>
              <a:t>IP</a:t>
            </a:r>
            <a:r>
              <a:rPr lang="zh-CN" altLang="en-US" dirty="0" smtClean="0"/>
              <a:t>层故障现象和原因</a:t>
            </a:r>
          </a:p>
        </p:txBody>
      </p:sp>
      <p:sp>
        <p:nvSpPr>
          <p:cNvPr id="73731" name="内容占位符 2"/>
          <p:cNvSpPr>
            <a:spLocks noGrp="1"/>
          </p:cNvSpPr>
          <p:nvPr>
            <p:ph idx="1"/>
          </p:nvPr>
        </p:nvSpPr>
        <p:spPr/>
        <p:txBody>
          <a:bodyPr/>
          <a:lstStyle/>
          <a:p>
            <a:r>
              <a:rPr lang="zh-CN" altLang="en-US" dirty="0" smtClean="0"/>
              <a:t>故障现象</a:t>
            </a:r>
            <a:endParaRPr lang="en-US" altLang="zh-CN" dirty="0" smtClean="0"/>
          </a:p>
          <a:p>
            <a:pPr lvl="1"/>
            <a:r>
              <a:rPr lang="zh-CN" altLang="zh-CN" dirty="0" smtClean="0"/>
              <a:t>在进行</a:t>
            </a:r>
            <a:r>
              <a:rPr lang="en-US" altLang="zh-CN" dirty="0" smtClean="0"/>
              <a:t>Ping</a:t>
            </a:r>
            <a:r>
              <a:rPr lang="zh-CN" altLang="zh-CN" dirty="0" smtClean="0"/>
              <a:t>操作时发现无法</a:t>
            </a:r>
            <a:r>
              <a:rPr lang="en-US" altLang="zh-CN" dirty="0" smtClean="0"/>
              <a:t>Ping</a:t>
            </a:r>
            <a:r>
              <a:rPr lang="zh-CN" altLang="zh-CN" dirty="0" smtClean="0"/>
              <a:t>通对端设备。基站同时会上报</a:t>
            </a:r>
            <a:r>
              <a:rPr lang="en-US" altLang="zh-CN" dirty="0" smtClean="0"/>
              <a:t>SCTP</a:t>
            </a:r>
            <a:r>
              <a:rPr lang="zh-CN" altLang="zh-CN" dirty="0" smtClean="0"/>
              <a:t>链路故障告警、小区不可用告警、</a:t>
            </a:r>
            <a:r>
              <a:rPr lang="en-US" altLang="zh-CN" dirty="0" smtClean="0"/>
              <a:t>IP Path</a:t>
            </a:r>
            <a:r>
              <a:rPr lang="zh-CN" altLang="zh-CN" dirty="0" smtClean="0"/>
              <a:t>故障告警等</a:t>
            </a:r>
            <a:endParaRPr lang="en-US" altLang="zh-CN" dirty="0" smtClean="0"/>
          </a:p>
          <a:p>
            <a:r>
              <a:rPr lang="zh-CN" altLang="en-US" dirty="0" smtClean="0"/>
              <a:t>常见原因</a:t>
            </a:r>
            <a:endParaRPr lang="en-US" altLang="zh-CN" dirty="0" smtClean="0"/>
          </a:p>
          <a:p>
            <a:pPr lvl="1"/>
            <a:r>
              <a:rPr lang="zh-CN" altLang="en-US" dirty="0" smtClean="0"/>
              <a:t>物理层或数据链路层故障</a:t>
            </a:r>
            <a:endParaRPr lang="en-US" altLang="zh-CN" dirty="0" smtClean="0"/>
          </a:p>
          <a:p>
            <a:pPr lvl="1"/>
            <a:r>
              <a:rPr lang="en-US" altLang="zh-CN" dirty="0" smtClean="0"/>
              <a:t>IP</a:t>
            </a:r>
            <a:r>
              <a:rPr lang="zh-CN" altLang="en-US" dirty="0" smtClean="0"/>
              <a:t>地址配置错误，路由信息未配置或配置错误</a:t>
            </a:r>
            <a:endParaRPr lang="en-US" altLang="zh-CN" dirty="0" smtClean="0"/>
          </a:p>
          <a:p>
            <a:pPr lvl="1"/>
            <a:r>
              <a:rPr lang="zh-CN" altLang="en-US" dirty="0" smtClean="0"/>
              <a:t>设备异常引起的</a:t>
            </a:r>
            <a:r>
              <a:rPr lang="en-US" altLang="zh-CN" dirty="0" smtClean="0"/>
              <a:t>IP</a:t>
            </a:r>
            <a:r>
              <a:rPr lang="zh-CN" altLang="en-US" dirty="0" smtClean="0"/>
              <a:t>地址或路由信息未生效</a:t>
            </a:r>
            <a:endParaRPr lang="en-US" altLang="zh-CN" dirty="0" smtClean="0"/>
          </a:p>
          <a:p>
            <a:pPr lvl="1"/>
            <a:r>
              <a:rPr lang="zh-CN" altLang="en-US" dirty="0" smtClean="0"/>
              <a:t>承载传输网故障引起网络层故障</a:t>
            </a:r>
            <a:endParaRPr lang="en-US" altLang="zh-CN" dirty="0" smtClean="0"/>
          </a:p>
          <a:p>
            <a:pPr lvl="1"/>
            <a:endParaRPr lang="en-US" altLang="zh-CN" dirty="0" smtClean="0"/>
          </a:p>
        </p:txBody>
      </p:sp>
      <p:sp>
        <p:nvSpPr>
          <p:cNvPr id="73732" name="灯片编号占位符 3"/>
          <p:cNvSpPr>
            <a:spLocks noGrp="1"/>
          </p:cNvSpPr>
          <p:nvPr>
            <p:ph type="sldNum" sz="quarter" idx="10"/>
          </p:nvPr>
        </p:nvSpPr>
        <p:spPr>
          <a:noFill/>
        </p:spPr>
        <p:txBody>
          <a:bodyPr/>
          <a:lstStyle/>
          <a:p>
            <a:r>
              <a:rPr lang="en-US" altLang="zh-CN" smtClean="0"/>
              <a:t>Page</a:t>
            </a:r>
            <a:fld id="{EA4BEE7A-6F79-4C49-A49A-B02D88A19B31}" type="slidenum">
              <a:rPr lang="en-US" altLang="zh-CN" smtClean="0"/>
              <a:pPr/>
              <a:t>72</a:t>
            </a:fld>
            <a:endParaRPr lang="en-US" altLang="zh-CN" smtClean="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p:cNvSpPr>
          <p:nvPr>
            <p:ph type="title"/>
          </p:nvPr>
        </p:nvSpPr>
        <p:spPr/>
        <p:txBody>
          <a:bodyPr/>
          <a:lstStyle/>
          <a:p>
            <a:r>
              <a:rPr lang="en-US" altLang="zh-CN" dirty="0" smtClean="0"/>
              <a:t>IP</a:t>
            </a:r>
            <a:r>
              <a:rPr lang="zh-CN" altLang="en-US" dirty="0" smtClean="0"/>
              <a:t>层故障处理步骤</a:t>
            </a:r>
          </a:p>
        </p:txBody>
      </p:sp>
      <p:sp>
        <p:nvSpPr>
          <p:cNvPr id="74755" name="内容占位符 2"/>
          <p:cNvSpPr>
            <a:spLocks noGrp="1"/>
          </p:cNvSpPr>
          <p:nvPr>
            <p:ph idx="1"/>
          </p:nvPr>
        </p:nvSpPr>
        <p:spPr>
          <a:xfrm>
            <a:off x="652463" y="1376363"/>
            <a:ext cx="7929562" cy="4860925"/>
          </a:xfrm>
        </p:spPr>
        <p:txBody>
          <a:bodyPr/>
          <a:lstStyle/>
          <a:p>
            <a:r>
              <a:rPr lang="zh-CN" altLang="en-US" dirty="0" smtClean="0"/>
              <a:t>此类问题，大多是路由不通导致，在保证物理层、数据链路层正常情况，处理步骤为：</a:t>
            </a:r>
            <a:endParaRPr lang="en-US" altLang="zh-CN" dirty="0" smtClean="0"/>
          </a:p>
          <a:p>
            <a:pPr lvl="1"/>
            <a:r>
              <a:rPr lang="zh-CN" altLang="zh-CN" dirty="0" smtClean="0"/>
              <a:t>查询路由信息</a:t>
            </a:r>
            <a:r>
              <a:rPr lang="zh-CN" altLang="en-US" dirty="0" smtClean="0"/>
              <a:t>：</a:t>
            </a:r>
            <a:r>
              <a:rPr lang="en-US" altLang="zh-CN" dirty="0" smtClean="0"/>
              <a:t>LST IPRT\DSP IPRT</a:t>
            </a:r>
            <a:r>
              <a:rPr lang="zh-CN" altLang="en-US" dirty="0" smtClean="0"/>
              <a:t>查看基站的路由信息是否正确</a:t>
            </a:r>
            <a:endParaRPr lang="en-US" altLang="zh-CN" dirty="0" smtClean="0"/>
          </a:p>
          <a:p>
            <a:pPr lvl="1"/>
            <a:r>
              <a:rPr lang="en-US" altLang="zh-CN" dirty="0" smtClean="0"/>
              <a:t>Traceroute</a:t>
            </a:r>
            <a:r>
              <a:rPr lang="zh-CN" altLang="en-US" dirty="0" smtClean="0"/>
              <a:t>定位：在</a:t>
            </a:r>
            <a:r>
              <a:rPr lang="en-US" altLang="zh-CN" dirty="0" smtClean="0"/>
              <a:t>eNodeB</a:t>
            </a:r>
            <a:r>
              <a:rPr lang="zh-CN" altLang="en-US" dirty="0" smtClean="0"/>
              <a:t>使用</a:t>
            </a:r>
            <a:r>
              <a:rPr lang="en-US" altLang="zh-CN" dirty="0" smtClean="0"/>
              <a:t>TRACERT</a:t>
            </a:r>
            <a:r>
              <a:rPr lang="zh-CN" altLang="en-US" dirty="0" smtClean="0"/>
              <a:t>来查询发送报文经过的各个端点，看看到达哪个端口网关出现不通</a:t>
            </a:r>
            <a:endParaRPr lang="en-US" altLang="zh-CN" dirty="0" smtClean="0"/>
          </a:p>
          <a:p>
            <a:pPr lvl="1"/>
            <a:r>
              <a:rPr lang="zh-CN" altLang="zh-CN" dirty="0" smtClean="0"/>
              <a:t>抓包</a:t>
            </a:r>
            <a:r>
              <a:rPr lang="zh-CN" altLang="en-US" dirty="0" smtClean="0"/>
              <a:t>分析</a:t>
            </a:r>
            <a:endParaRPr lang="en-US" altLang="zh-CN" dirty="0" smtClean="0"/>
          </a:p>
          <a:p>
            <a:pPr lvl="2"/>
            <a:r>
              <a:rPr lang="zh-CN" altLang="en-US" dirty="0" smtClean="0"/>
              <a:t>在基站上通过</a:t>
            </a:r>
            <a:r>
              <a:rPr lang="en-US" altLang="zh-CN" dirty="0" smtClean="0"/>
              <a:t>STR PORTREDIRECT</a:t>
            </a:r>
            <a:r>
              <a:rPr lang="zh-CN" altLang="en-US" dirty="0" smtClean="0"/>
              <a:t>启用端口重镜像进行抓包和分析</a:t>
            </a:r>
            <a:endParaRPr lang="en-US" altLang="zh-CN" dirty="0" smtClean="0"/>
          </a:p>
          <a:p>
            <a:pPr lvl="2"/>
            <a:r>
              <a:rPr lang="zh-CN" altLang="zh-CN" dirty="0" smtClean="0"/>
              <a:t>在</a:t>
            </a:r>
            <a:r>
              <a:rPr lang="en-US" altLang="zh-CN" dirty="0" smtClean="0"/>
              <a:t>WebLMT</a:t>
            </a:r>
            <a:r>
              <a:rPr lang="zh-CN" altLang="zh-CN" dirty="0" smtClean="0"/>
              <a:t>上启用</a:t>
            </a:r>
            <a:r>
              <a:rPr lang="en-US" altLang="zh-CN" dirty="0" smtClean="0"/>
              <a:t>IP</a:t>
            </a:r>
            <a:r>
              <a:rPr lang="zh-CN" altLang="zh-CN" dirty="0" smtClean="0"/>
              <a:t>跟踪，选择跟踪</a:t>
            </a:r>
            <a:r>
              <a:rPr lang="en-US" altLang="zh-CN" dirty="0" smtClean="0"/>
              <a:t>IP</a:t>
            </a:r>
            <a:r>
              <a:rPr lang="zh-CN" altLang="zh-CN" dirty="0" smtClean="0"/>
              <a:t>报文，查看基站是否正常发送报文</a:t>
            </a:r>
            <a:endParaRPr lang="en-US" altLang="zh-CN" dirty="0" smtClean="0"/>
          </a:p>
        </p:txBody>
      </p:sp>
      <p:sp>
        <p:nvSpPr>
          <p:cNvPr id="74756" name="灯片编号占位符 3"/>
          <p:cNvSpPr>
            <a:spLocks noGrp="1"/>
          </p:cNvSpPr>
          <p:nvPr>
            <p:ph type="sldNum" sz="quarter" idx="10"/>
          </p:nvPr>
        </p:nvSpPr>
        <p:spPr>
          <a:noFill/>
        </p:spPr>
        <p:txBody>
          <a:bodyPr/>
          <a:lstStyle/>
          <a:p>
            <a:r>
              <a:rPr lang="en-US" altLang="zh-CN" smtClean="0"/>
              <a:t>Page</a:t>
            </a:r>
            <a:fld id="{1736F805-F3D9-4220-8E51-7122F4E7441F}" type="slidenum">
              <a:rPr lang="en-US" altLang="zh-CN" smtClean="0"/>
              <a:pPr/>
              <a:t>73</a:t>
            </a:fld>
            <a:endParaRPr lang="en-US" altLang="zh-CN" smtClean="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灯片编号占位符 3"/>
          <p:cNvSpPr>
            <a:spLocks noGrp="1"/>
          </p:cNvSpPr>
          <p:nvPr>
            <p:ph type="sldNum" sz="quarter" idx="10"/>
          </p:nvPr>
        </p:nvSpPr>
        <p:spPr>
          <a:noFill/>
        </p:spPr>
        <p:txBody>
          <a:bodyPr/>
          <a:lstStyle/>
          <a:p>
            <a:pPr defTabSz="877888"/>
            <a:r>
              <a:rPr lang="en-US" altLang="zh-CN" smtClean="0"/>
              <a:t>Page</a:t>
            </a:r>
            <a:fld id="{EC5BFFBA-35DC-476D-BD25-95335046623C}" type="slidenum">
              <a:rPr lang="en-US" altLang="zh-CN" smtClean="0"/>
              <a:pPr defTabSz="877888"/>
              <a:t>74</a:t>
            </a:fld>
            <a:endParaRPr lang="en-US" altLang="zh-CN" smtClean="0"/>
          </a:p>
        </p:txBody>
      </p:sp>
      <p:sp>
        <p:nvSpPr>
          <p:cNvPr id="61443" name="Rectangle 2"/>
          <p:cNvSpPr>
            <a:spLocks noGrp="1" noChangeArrowheads="1"/>
          </p:cNvSpPr>
          <p:nvPr>
            <p:ph type="title"/>
          </p:nvPr>
        </p:nvSpPr>
        <p:spPr>
          <a:xfrm>
            <a:off x="1317625" y="358775"/>
            <a:ext cx="7054850" cy="868363"/>
          </a:xfrm>
        </p:spPr>
        <p:txBody>
          <a:bodyPr/>
          <a:lstStyle/>
          <a:p>
            <a:pPr eaLnBrk="1" hangingPunct="1"/>
            <a:r>
              <a:rPr lang="zh-CN" altLang="en-US" smtClean="0"/>
              <a:t>目  录</a:t>
            </a:r>
          </a:p>
        </p:txBody>
      </p:sp>
      <p:sp>
        <p:nvSpPr>
          <p:cNvPr id="8196" name="Rectangle 3"/>
          <p:cNvSpPr>
            <a:spLocks noGrp="1" noChangeArrowheads="1"/>
          </p:cNvSpPr>
          <p:nvPr>
            <p:ph type="body" idx="1"/>
          </p:nvPr>
        </p:nvSpPr>
        <p:spPr>
          <a:xfrm>
            <a:off x="652463" y="1376363"/>
            <a:ext cx="7929562" cy="3343275"/>
          </a:xfrm>
        </p:spPr>
        <p:txBody>
          <a:bodyPr/>
          <a:lstStyle/>
          <a:p>
            <a:pPr marL="419100" indent="-419100" eaLnBrk="1" hangingPunct="1">
              <a:buClr>
                <a:schemeClr val="tx1"/>
              </a:buClr>
              <a:buSzTx/>
              <a:buFont typeface="Wingdings" pitchFamily="2" charset="2"/>
              <a:buNone/>
              <a:defRPr/>
            </a:pPr>
            <a:r>
              <a:rPr lang="en-US" altLang="zh-CN" b="1" dirty="0" smtClean="0"/>
              <a:t>2.  eNodeB</a:t>
            </a:r>
            <a:r>
              <a:rPr lang="zh-CN" altLang="en-US" b="1" dirty="0" smtClean="0"/>
              <a:t> 传输故障定位分析</a:t>
            </a:r>
          </a:p>
          <a:p>
            <a:pPr marL="782638" lvl="1" indent="-381000">
              <a:buNone/>
              <a:defRPr/>
            </a:pPr>
            <a:r>
              <a:rPr lang="en-US" altLang="zh-CN" dirty="0" smtClean="0">
                <a:solidFill>
                  <a:srgbClr val="777777"/>
                </a:solidFill>
              </a:rPr>
              <a:t>2.1 IP</a:t>
            </a:r>
            <a:r>
              <a:rPr lang="zh-CN" altLang="en-US" dirty="0" smtClean="0">
                <a:solidFill>
                  <a:srgbClr val="777777"/>
                </a:solidFill>
              </a:rPr>
              <a:t>传输类故障定位</a:t>
            </a:r>
            <a:endParaRPr lang="en-US" altLang="zh-CN" dirty="0" smtClean="0">
              <a:solidFill>
                <a:srgbClr val="777777"/>
              </a:solidFill>
            </a:endParaRPr>
          </a:p>
          <a:p>
            <a:pPr marL="782638" lvl="1" indent="-381000">
              <a:buNone/>
              <a:defRPr/>
            </a:pPr>
            <a:r>
              <a:rPr lang="en-US" altLang="zh-CN" b="1" dirty="0" smtClean="0"/>
              <a:t>2.2 </a:t>
            </a:r>
            <a:r>
              <a:rPr lang="zh-CN" altLang="en-US" b="1" dirty="0" smtClean="0"/>
              <a:t>应用层故障定位</a:t>
            </a:r>
            <a:endParaRPr lang="en-US" altLang="zh-CN" b="1" dirty="0" smtClean="0"/>
          </a:p>
          <a:p>
            <a:pPr marL="1131888" lvl="2" indent="-381000">
              <a:buNone/>
              <a:defRPr/>
            </a:pPr>
            <a:r>
              <a:rPr lang="en-US" altLang="zh-CN" b="1" dirty="0" smtClean="0"/>
              <a:t>2.2.1 SCTP</a:t>
            </a:r>
            <a:r>
              <a:rPr lang="zh-CN" altLang="en-US" b="1" dirty="0" smtClean="0"/>
              <a:t>控制面故障处理</a:t>
            </a:r>
            <a:endParaRPr lang="en-US" altLang="zh-CN" b="1" dirty="0" smtClean="0"/>
          </a:p>
          <a:p>
            <a:pPr marL="1131888" lvl="2" indent="-381000">
              <a:buNone/>
              <a:defRPr/>
            </a:pPr>
            <a:r>
              <a:rPr lang="en-US" altLang="zh-CN" sz="2000" dirty="0">
                <a:solidFill>
                  <a:srgbClr val="777777"/>
                </a:solidFill>
              </a:rPr>
              <a:t>2.2.2 GTPU</a:t>
            </a:r>
            <a:r>
              <a:rPr lang="zh-CN" altLang="en-US" sz="2000" dirty="0">
                <a:solidFill>
                  <a:srgbClr val="777777"/>
                </a:solidFill>
              </a:rPr>
              <a:t>用户面故障处理</a:t>
            </a:r>
            <a:endParaRPr lang="en-US" altLang="zh-CN" sz="2000" dirty="0">
              <a:solidFill>
                <a:srgbClr val="777777"/>
              </a:solidFill>
            </a:endParaRPr>
          </a:p>
          <a:p>
            <a:pPr marL="1131888" lvl="2" indent="-381000">
              <a:buNone/>
              <a:defRPr/>
            </a:pPr>
            <a:r>
              <a:rPr lang="en-US" altLang="zh-CN" sz="2000" dirty="0" smtClean="0">
                <a:solidFill>
                  <a:srgbClr val="777777"/>
                </a:solidFill>
              </a:rPr>
              <a:t>2.2.3 OM</a:t>
            </a:r>
            <a:r>
              <a:rPr lang="zh-CN" altLang="en-US" sz="2000" dirty="0" smtClean="0">
                <a:solidFill>
                  <a:srgbClr val="777777"/>
                </a:solidFill>
              </a:rPr>
              <a:t>故障处理</a:t>
            </a:r>
            <a:endParaRPr lang="en-US" altLang="zh-CN" sz="2000" dirty="0" smtClean="0">
              <a:solidFill>
                <a:srgbClr val="777777"/>
              </a:solidFill>
            </a:endParaRPr>
          </a:p>
          <a:p>
            <a:pPr marL="782638" lvl="1" indent="-381000" eaLnBrk="1" hangingPunct="1">
              <a:buFont typeface="Wingdings" pitchFamily="2" charset="2"/>
              <a:buNone/>
              <a:defRPr/>
            </a:pPr>
            <a:endParaRPr lang="en-US" altLang="zh-CN" dirty="0" smtClean="0">
              <a:solidFill>
                <a:srgbClr val="777777"/>
              </a:solidFill>
            </a:endParaRPr>
          </a:p>
          <a:p>
            <a:pPr marL="782638" lvl="1" indent="-381000" eaLnBrk="1" hangingPunct="1">
              <a:buFont typeface="Wingdings" pitchFamily="2" charset="2"/>
              <a:buNone/>
              <a:defRPr/>
            </a:pPr>
            <a:endParaRPr lang="zh-CN" altLang="en-US" dirty="0" smtClean="0">
              <a:solidFill>
                <a:srgbClr val="777777"/>
              </a:solidFill>
            </a:endParaRPr>
          </a:p>
          <a:p>
            <a:pPr marL="771525" lvl="1" indent="-419100" eaLnBrk="1" hangingPunct="1">
              <a:buClr>
                <a:schemeClr val="tx1"/>
              </a:buClr>
              <a:buSzTx/>
              <a:buFont typeface="Wingdings" pitchFamily="2" charset="2"/>
              <a:buNone/>
              <a:defRPr/>
            </a:pPr>
            <a:endParaRPr lang="zh-CN" altLang="en-US" dirty="0" smtClean="0"/>
          </a:p>
          <a:p>
            <a:pPr marL="419100" indent="-419100" eaLnBrk="1" hangingPunct="1">
              <a:buClr>
                <a:schemeClr val="tx1"/>
              </a:buClr>
              <a:buSzTx/>
              <a:buFont typeface="Wingdings" pitchFamily="2" charset="2"/>
              <a:buNone/>
              <a:defRPr/>
            </a:pPr>
            <a:endParaRPr lang="zh-CN" altLang="en-US" dirty="0" smtClean="0"/>
          </a:p>
        </p:txBody>
      </p:sp>
      <p:pic>
        <p:nvPicPr>
          <p:cNvPr id="61445" name="Picture 19" descr="目录 copy"/>
          <p:cNvPicPr>
            <a:picLocks noChangeAspect="1" noChangeArrowheads="1"/>
          </p:cNvPicPr>
          <p:nvPr/>
        </p:nvPicPr>
        <p:blipFill>
          <a:blip r:embed="rId3" cstate="print"/>
          <a:srcRect/>
          <a:stretch>
            <a:fillRect/>
          </a:stretch>
        </p:blipFill>
        <p:spPr bwMode="auto">
          <a:xfrm>
            <a:off x="704850" y="468313"/>
            <a:ext cx="615950" cy="619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p:nvPr>
        </p:nvSpPr>
        <p:spPr/>
        <p:txBody>
          <a:bodyPr/>
          <a:lstStyle/>
          <a:p>
            <a:r>
              <a:rPr lang="zh-CN" altLang="en-US" smtClean="0"/>
              <a:t>控制面故障常见现象及分类</a:t>
            </a:r>
          </a:p>
        </p:txBody>
      </p:sp>
      <p:sp>
        <p:nvSpPr>
          <p:cNvPr id="3" name="内容占位符 2"/>
          <p:cNvSpPr>
            <a:spLocks noGrp="1"/>
          </p:cNvSpPr>
          <p:nvPr>
            <p:ph idx="1"/>
          </p:nvPr>
        </p:nvSpPr>
        <p:spPr/>
        <p:txBody>
          <a:bodyPr/>
          <a:lstStyle/>
          <a:p>
            <a:pPr>
              <a:defRPr/>
            </a:pPr>
            <a:r>
              <a:rPr lang="zh-CN" altLang="en-US" dirty="0" smtClean="0"/>
              <a:t>故障现象</a:t>
            </a:r>
            <a:endParaRPr lang="en-US" altLang="zh-CN" dirty="0" smtClean="0"/>
          </a:p>
          <a:p>
            <a:pPr lvl="1">
              <a:defRPr/>
            </a:pPr>
            <a:r>
              <a:rPr lang="en-US" altLang="zh-CN" dirty="0" smtClean="0"/>
              <a:t>SCTP</a:t>
            </a:r>
            <a:r>
              <a:rPr lang="zh-CN" altLang="zh-CN" dirty="0" smtClean="0"/>
              <a:t>主要涉及的告警有：</a:t>
            </a:r>
            <a:r>
              <a:rPr lang="en-US" altLang="zh-CN" dirty="0" smtClean="0"/>
              <a:t>SCTP</a:t>
            </a:r>
            <a:r>
              <a:rPr lang="zh-CN" altLang="zh-CN" dirty="0" smtClean="0"/>
              <a:t>链路故障告警</a:t>
            </a:r>
            <a:r>
              <a:rPr lang="en-US" altLang="zh-CN" dirty="0" smtClean="0"/>
              <a:t>(ALM-25888)</a:t>
            </a:r>
            <a:r>
              <a:rPr lang="zh-CN" altLang="zh-CN" dirty="0" smtClean="0"/>
              <a:t>，</a:t>
            </a:r>
            <a:r>
              <a:rPr lang="en-US" altLang="zh-CN" dirty="0" smtClean="0"/>
              <a:t>SCTP</a:t>
            </a:r>
            <a:r>
              <a:rPr lang="zh-CN" altLang="zh-CN" dirty="0" smtClean="0"/>
              <a:t>链路拥塞告警</a:t>
            </a:r>
            <a:r>
              <a:rPr lang="en-US" altLang="zh-CN" dirty="0" smtClean="0"/>
              <a:t>(ALM-25889)</a:t>
            </a:r>
            <a:r>
              <a:rPr lang="zh-CN" altLang="zh-CN" dirty="0" smtClean="0"/>
              <a:t>，或者在基站上使用</a:t>
            </a:r>
            <a:r>
              <a:rPr lang="en-US" altLang="zh-CN" dirty="0" smtClean="0"/>
              <a:t>DSP SCTPLNK</a:t>
            </a:r>
            <a:r>
              <a:rPr lang="zh-CN" altLang="zh-CN" dirty="0" smtClean="0"/>
              <a:t>命令查询操作状态为“不可用”或者“拥塞”。</a:t>
            </a:r>
            <a:endParaRPr lang="en-US" altLang="zh-CN" dirty="0" smtClean="0"/>
          </a:p>
          <a:p>
            <a:pPr marL="301625" lvl="1" indent="-301625">
              <a:buClr>
                <a:srgbClr val="808080"/>
              </a:buClr>
              <a:buSzPct val="60000"/>
              <a:buFont typeface="Wingdings" pitchFamily="2" charset="2"/>
              <a:buChar char="l"/>
              <a:defRPr/>
            </a:pPr>
            <a:r>
              <a:rPr lang="zh-CN" altLang="en-US" sz="2200" dirty="0" smtClean="0">
                <a:cs typeface="+mn-cs"/>
              </a:rPr>
              <a:t>故障分类</a:t>
            </a:r>
            <a:endParaRPr lang="en-US" altLang="zh-CN" sz="2200" dirty="0" smtClean="0">
              <a:cs typeface="+mn-cs"/>
            </a:endParaRPr>
          </a:p>
          <a:p>
            <a:pPr lvl="1">
              <a:defRPr/>
            </a:pPr>
            <a:r>
              <a:rPr lang="en-US" altLang="zh-CN" dirty="0" smtClean="0"/>
              <a:t>SCTP</a:t>
            </a:r>
            <a:r>
              <a:rPr lang="zh-CN" altLang="zh-CN" dirty="0" smtClean="0"/>
              <a:t>链路不通或者单通</a:t>
            </a:r>
            <a:r>
              <a:rPr lang="zh-CN" altLang="en-US" dirty="0" smtClean="0"/>
              <a:t>，</a:t>
            </a:r>
            <a:r>
              <a:rPr lang="zh-CN" altLang="zh-CN" dirty="0" smtClean="0"/>
              <a:t>表现为发了数据对端没有响应</a:t>
            </a:r>
            <a:endParaRPr lang="en-US" altLang="zh-CN" dirty="0" smtClean="0"/>
          </a:p>
          <a:p>
            <a:pPr lvl="1">
              <a:defRPr/>
            </a:pPr>
            <a:r>
              <a:rPr lang="en-US" altLang="zh-CN" dirty="0" smtClean="0"/>
              <a:t>SCTP</a:t>
            </a:r>
            <a:r>
              <a:rPr lang="zh-CN" altLang="zh-CN" dirty="0" smtClean="0"/>
              <a:t>异常断链：表现为</a:t>
            </a:r>
            <a:r>
              <a:rPr lang="en-US" altLang="zh-CN" dirty="0" smtClean="0"/>
              <a:t>SCTP</a:t>
            </a:r>
            <a:r>
              <a:rPr lang="zh-CN" altLang="zh-CN" dirty="0" smtClean="0"/>
              <a:t>闪断</a:t>
            </a:r>
            <a:r>
              <a:rPr lang="zh-CN" altLang="en-US" dirty="0" smtClean="0"/>
              <a:t>、</a:t>
            </a:r>
            <a:r>
              <a:rPr lang="en-US" altLang="zh-CN" dirty="0" smtClean="0"/>
              <a:t>SCTP</a:t>
            </a:r>
            <a:r>
              <a:rPr lang="zh-CN" altLang="zh-CN" dirty="0" smtClean="0"/>
              <a:t>链路故障等</a:t>
            </a:r>
            <a:endParaRPr lang="zh-CN" altLang="en-US" dirty="0"/>
          </a:p>
        </p:txBody>
      </p:sp>
      <p:sp>
        <p:nvSpPr>
          <p:cNvPr id="77828" name="灯片编号占位符 3"/>
          <p:cNvSpPr>
            <a:spLocks noGrp="1"/>
          </p:cNvSpPr>
          <p:nvPr>
            <p:ph type="sldNum" sz="quarter" idx="10"/>
          </p:nvPr>
        </p:nvSpPr>
        <p:spPr>
          <a:noFill/>
        </p:spPr>
        <p:txBody>
          <a:bodyPr/>
          <a:lstStyle/>
          <a:p>
            <a:r>
              <a:rPr lang="en-US" altLang="zh-CN" smtClean="0"/>
              <a:t>Page</a:t>
            </a:r>
            <a:fld id="{53288A95-E107-4852-9A23-0555D9499424}" type="slidenum">
              <a:rPr lang="en-US" altLang="zh-CN" smtClean="0"/>
              <a:pPr/>
              <a:t>75</a:t>
            </a:fld>
            <a:endParaRPr lang="en-US" altLang="zh-CN" smtClean="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p:cNvSpPr>
          <p:nvPr>
            <p:ph type="title"/>
          </p:nvPr>
        </p:nvSpPr>
        <p:spPr/>
        <p:txBody>
          <a:bodyPr/>
          <a:lstStyle/>
          <a:p>
            <a:r>
              <a:rPr lang="zh-CN" altLang="en-US" smtClean="0"/>
              <a:t>控制面故障常见原因</a:t>
            </a:r>
          </a:p>
        </p:txBody>
      </p:sp>
      <p:sp>
        <p:nvSpPr>
          <p:cNvPr id="78851" name="内容占位符 2"/>
          <p:cNvSpPr>
            <a:spLocks noGrp="1"/>
          </p:cNvSpPr>
          <p:nvPr>
            <p:ph idx="1"/>
          </p:nvPr>
        </p:nvSpPr>
        <p:spPr/>
        <p:txBody>
          <a:bodyPr/>
          <a:lstStyle/>
          <a:p>
            <a:r>
              <a:rPr lang="zh-CN" altLang="en-US" dirty="0" smtClean="0"/>
              <a:t>常见原因</a:t>
            </a:r>
            <a:endParaRPr lang="en-US" altLang="zh-CN" dirty="0" smtClean="0"/>
          </a:p>
          <a:p>
            <a:pPr lvl="1"/>
            <a:r>
              <a:rPr lang="en-US" altLang="zh-CN" dirty="0" smtClean="0"/>
              <a:t>IP</a:t>
            </a:r>
            <a:r>
              <a:rPr lang="zh-CN" altLang="en-US" dirty="0" smtClean="0"/>
              <a:t>层传输不通，</a:t>
            </a:r>
            <a:r>
              <a:rPr lang="en-US" altLang="zh-CN" dirty="0" smtClean="0"/>
              <a:t> SCTP</a:t>
            </a:r>
            <a:r>
              <a:rPr lang="zh-CN" altLang="zh-CN" dirty="0" smtClean="0"/>
              <a:t>对端路由不可达</a:t>
            </a:r>
            <a:endParaRPr lang="en-US" altLang="zh-CN" dirty="0" smtClean="0"/>
          </a:p>
          <a:p>
            <a:pPr lvl="1"/>
            <a:r>
              <a:rPr lang="en-US" altLang="zh-CN" dirty="0" smtClean="0"/>
              <a:t>SCTPLNK</a:t>
            </a:r>
            <a:r>
              <a:rPr lang="zh-CN" altLang="en-US" dirty="0" smtClean="0"/>
              <a:t>本端或对端</a:t>
            </a:r>
            <a:r>
              <a:rPr lang="en-US" altLang="zh-CN" dirty="0" smtClean="0"/>
              <a:t>IP</a:t>
            </a:r>
            <a:r>
              <a:rPr lang="zh-CN" altLang="en-US" dirty="0" smtClean="0"/>
              <a:t>配置错误</a:t>
            </a:r>
            <a:endParaRPr lang="en-US" altLang="zh-CN" dirty="0" smtClean="0"/>
          </a:p>
          <a:p>
            <a:pPr lvl="1"/>
            <a:r>
              <a:rPr lang="en-US" altLang="zh-CN" dirty="0" smtClean="0"/>
              <a:t>SCTPLNK</a:t>
            </a:r>
            <a:r>
              <a:rPr lang="zh-CN" altLang="en-US" dirty="0" smtClean="0"/>
              <a:t>本端或对端端口号配置错误</a:t>
            </a:r>
            <a:endParaRPr lang="en-US" altLang="zh-CN" dirty="0" smtClean="0"/>
          </a:p>
          <a:p>
            <a:pPr lvl="1"/>
            <a:r>
              <a:rPr lang="en-US" altLang="zh-CN" dirty="0" smtClean="0"/>
              <a:t>SCTP</a:t>
            </a:r>
            <a:r>
              <a:rPr lang="zh-CN" altLang="zh-CN" dirty="0" smtClean="0"/>
              <a:t>两端参数配置</a:t>
            </a:r>
            <a:r>
              <a:rPr lang="zh-CN" altLang="en-US" dirty="0" smtClean="0"/>
              <a:t>不一致</a:t>
            </a:r>
            <a:r>
              <a:rPr lang="zh-CN" altLang="zh-CN" dirty="0" smtClean="0"/>
              <a:t>导致协商失败</a:t>
            </a:r>
            <a:endParaRPr lang="en-US" altLang="zh-CN" dirty="0" smtClean="0"/>
          </a:p>
          <a:p>
            <a:pPr lvl="1"/>
            <a:r>
              <a:rPr lang="zh-CN" altLang="zh-CN" dirty="0" smtClean="0"/>
              <a:t>传输网</a:t>
            </a:r>
            <a:r>
              <a:rPr lang="zh-CN" altLang="en-US" dirty="0" smtClean="0"/>
              <a:t>故障引起</a:t>
            </a:r>
            <a:r>
              <a:rPr lang="en-US" altLang="zh-CN" dirty="0" smtClean="0"/>
              <a:t>SCTP</a:t>
            </a:r>
            <a:r>
              <a:rPr lang="zh-CN" altLang="zh-CN" dirty="0" smtClean="0"/>
              <a:t>报文丢包</a:t>
            </a:r>
            <a:endParaRPr lang="en-US" altLang="zh-CN" dirty="0" smtClean="0"/>
          </a:p>
          <a:p>
            <a:pPr lvl="1"/>
            <a:r>
              <a:rPr lang="zh-CN" altLang="en-US" dirty="0" smtClean="0"/>
              <a:t>信令业务的</a:t>
            </a:r>
            <a:r>
              <a:rPr lang="en-US" altLang="zh-CN" dirty="0" err="1" smtClean="0"/>
              <a:t>Qos</a:t>
            </a:r>
            <a:r>
              <a:rPr lang="zh-CN" altLang="en-US" dirty="0" smtClean="0"/>
              <a:t>与传输网络不一致</a:t>
            </a:r>
            <a:endParaRPr lang="en-US" altLang="zh-CN" dirty="0" smtClean="0"/>
          </a:p>
          <a:p>
            <a:pPr lvl="1"/>
            <a:r>
              <a:rPr lang="en-US" altLang="zh-CN" dirty="0" smtClean="0"/>
              <a:t>MTU</a:t>
            </a:r>
            <a:r>
              <a:rPr lang="zh-CN" altLang="en-US" dirty="0" smtClean="0"/>
              <a:t>值设置问题</a:t>
            </a:r>
            <a:endParaRPr lang="en-US" altLang="zh-CN" dirty="0" smtClean="0"/>
          </a:p>
          <a:p>
            <a:pPr lvl="1"/>
            <a:endParaRPr lang="zh-CN" altLang="en-US" dirty="0" smtClean="0"/>
          </a:p>
        </p:txBody>
      </p:sp>
      <p:sp>
        <p:nvSpPr>
          <p:cNvPr id="78852" name="灯片编号占位符 3"/>
          <p:cNvSpPr>
            <a:spLocks noGrp="1"/>
          </p:cNvSpPr>
          <p:nvPr>
            <p:ph type="sldNum" sz="quarter" idx="10"/>
          </p:nvPr>
        </p:nvSpPr>
        <p:spPr>
          <a:noFill/>
        </p:spPr>
        <p:txBody>
          <a:bodyPr/>
          <a:lstStyle/>
          <a:p>
            <a:r>
              <a:rPr lang="en-US" altLang="zh-CN" smtClean="0"/>
              <a:t>Page</a:t>
            </a:r>
            <a:fld id="{BA3B7E29-7510-44B0-9FEE-8F9EC54CD7D8}" type="slidenum">
              <a:rPr lang="en-US" altLang="zh-CN" smtClean="0"/>
              <a:pPr/>
              <a:t>76</a:t>
            </a:fld>
            <a:endParaRPr lang="en-US" altLang="zh-CN" smtClean="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p:nvPr>
        </p:nvSpPr>
        <p:spPr/>
        <p:txBody>
          <a:bodyPr/>
          <a:lstStyle/>
          <a:p>
            <a:pPr marL="342900" indent="-342900"/>
            <a:r>
              <a:rPr lang="zh-CN" altLang="en-US" smtClean="0"/>
              <a:t>控制面故障处理步骤</a:t>
            </a:r>
          </a:p>
        </p:txBody>
      </p:sp>
      <p:sp>
        <p:nvSpPr>
          <p:cNvPr id="79875" name="内容占位符 2"/>
          <p:cNvSpPr>
            <a:spLocks noGrp="1"/>
          </p:cNvSpPr>
          <p:nvPr>
            <p:ph idx="1"/>
          </p:nvPr>
        </p:nvSpPr>
        <p:spPr/>
        <p:txBody>
          <a:bodyPr/>
          <a:lstStyle/>
          <a:p>
            <a:r>
              <a:rPr lang="zh-CN" altLang="en-US" dirty="0" smtClean="0"/>
              <a:t>处理步骤</a:t>
            </a:r>
            <a:endParaRPr lang="en-US" altLang="zh-CN" dirty="0" smtClean="0"/>
          </a:p>
          <a:p>
            <a:pPr lvl="1"/>
            <a:r>
              <a:rPr lang="zh-CN" altLang="en-US" dirty="0" smtClean="0"/>
              <a:t>检查传输</a:t>
            </a:r>
            <a:endParaRPr lang="en-US" altLang="zh-CN" dirty="0" smtClean="0"/>
          </a:p>
          <a:p>
            <a:pPr lvl="1"/>
            <a:r>
              <a:rPr lang="zh-CN" altLang="en-US" dirty="0" smtClean="0"/>
              <a:t>检查</a:t>
            </a:r>
            <a:r>
              <a:rPr lang="en-US" altLang="zh-CN" dirty="0" smtClean="0"/>
              <a:t>SCTP</a:t>
            </a:r>
            <a:r>
              <a:rPr lang="zh-CN" altLang="en-US" dirty="0" smtClean="0"/>
              <a:t>配置</a:t>
            </a:r>
            <a:endParaRPr lang="en-US" altLang="zh-CN" dirty="0" smtClean="0"/>
          </a:p>
          <a:p>
            <a:pPr lvl="1"/>
            <a:r>
              <a:rPr lang="zh-CN" altLang="en-US" dirty="0" smtClean="0"/>
              <a:t>查看信令业务的</a:t>
            </a:r>
            <a:r>
              <a:rPr lang="en-US" altLang="zh-CN" dirty="0" err="1" smtClean="0"/>
              <a:t>Qos</a:t>
            </a:r>
            <a:endParaRPr lang="en-US" altLang="zh-CN" dirty="0" smtClean="0"/>
          </a:p>
          <a:p>
            <a:pPr lvl="1"/>
            <a:r>
              <a:rPr lang="zh-CN" altLang="en-US" dirty="0" smtClean="0"/>
              <a:t>检查基站全局数据配置</a:t>
            </a:r>
            <a:endParaRPr lang="en-US" altLang="zh-CN" dirty="0" smtClean="0"/>
          </a:p>
          <a:p>
            <a:pPr lvl="1"/>
            <a:r>
              <a:rPr lang="en-US" altLang="zh-CN" dirty="0" smtClean="0"/>
              <a:t>SCTP</a:t>
            </a:r>
            <a:r>
              <a:rPr lang="zh-CN" altLang="en-US" dirty="0" smtClean="0"/>
              <a:t>跟踪</a:t>
            </a:r>
            <a:endParaRPr lang="en-US" altLang="zh-CN" dirty="0" smtClean="0"/>
          </a:p>
          <a:p>
            <a:pPr lvl="1"/>
            <a:r>
              <a:rPr lang="zh-CN" altLang="en-US" dirty="0" smtClean="0"/>
              <a:t>检查</a:t>
            </a:r>
            <a:r>
              <a:rPr lang="en-US" altLang="zh-CN" dirty="0" smtClean="0"/>
              <a:t>MTU</a:t>
            </a:r>
            <a:r>
              <a:rPr lang="zh-CN" altLang="en-US" dirty="0" smtClean="0"/>
              <a:t>设置是否合适</a:t>
            </a:r>
            <a:endParaRPr lang="en-US" altLang="zh-CN" dirty="0" smtClean="0"/>
          </a:p>
          <a:p>
            <a:pPr lvl="1"/>
            <a:r>
              <a:rPr lang="en-US" altLang="zh-CN" dirty="0" smtClean="0"/>
              <a:t>WireShark</a:t>
            </a:r>
            <a:r>
              <a:rPr lang="zh-CN" altLang="en-US" dirty="0" smtClean="0"/>
              <a:t>抓包</a:t>
            </a:r>
          </a:p>
        </p:txBody>
      </p:sp>
      <p:sp>
        <p:nvSpPr>
          <p:cNvPr id="79876" name="灯片编号占位符 3"/>
          <p:cNvSpPr>
            <a:spLocks noGrp="1"/>
          </p:cNvSpPr>
          <p:nvPr>
            <p:ph type="sldNum" sz="quarter" idx="10"/>
          </p:nvPr>
        </p:nvSpPr>
        <p:spPr>
          <a:noFill/>
        </p:spPr>
        <p:txBody>
          <a:bodyPr/>
          <a:lstStyle/>
          <a:p>
            <a:r>
              <a:rPr lang="en-US" altLang="zh-CN" smtClean="0"/>
              <a:t>Page</a:t>
            </a:r>
            <a:fld id="{FECB23FF-3380-4BFC-A444-435A41749DAE}" type="slidenum">
              <a:rPr lang="en-US" altLang="zh-CN" smtClean="0"/>
              <a:pPr/>
              <a:t>77</a:t>
            </a:fld>
            <a:endParaRPr lang="en-US" altLang="zh-CN" smtClean="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7713" name="Picture 1"/>
          <p:cNvPicPr>
            <a:picLocks noChangeAspect="1" noChangeArrowheads="1"/>
          </p:cNvPicPr>
          <p:nvPr/>
        </p:nvPicPr>
        <p:blipFill>
          <a:blip r:embed="rId2" cstate="print"/>
          <a:srcRect/>
          <a:stretch>
            <a:fillRect/>
          </a:stretch>
        </p:blipFill>
        <p:spPr bwMode="auto">
          <a:xfrm>
            <a:off x="1008011" y="2415213"/>
            <a:ext cx="7200982" cy="3535882"/>
          </a:xfrm>
          <a:prstGeom prst="rect">
            <a:avLst/>
          </a:prstGeom>
          <a:noFill/>
          <a:ln w="9525">
            <a:noFill/>
            <a:miter lim="800000"/>
            <a:headEnd/>
            <a:tailEnd/>
          </a:ln>
        </p:spPr>
      </p:pic>
      <p:sp>
        <p:nvSpPr>
          <p:cNvPr id="80898" name="标题 1"/>
          <p:cNvSpPr>
            <a:spLocks noGrp="1"/>
          </p:cNvSpPr>
          <p:nvPr>
            <p:ph type="title"/>
          </p:nvPr>
        </p:nvSpPr>
        <p:spPr/>
        <p:txBody>
          <a:bodyPr/>
          <a:lstStyle/>
          <a:p>
            <a:r>
              <a:rPr lang="zh-CN" altLang="en-US" smtClean="0"/>
              <a:t>检查传输</a:t>
            </a:r>
          </a:p>
        </p:txBody>
      </p:sp>
      <p:sp>
        <p:nvSpPr>
          <p:cNvPr id="80899" name="内容占位符 2"/>
          <p:cNvSpPr>
            <a:spLocks noGrp="1"/>
          </p:cNvSpPr>
          <p:nvPr>
            <p:ph idx="1"/>
          </p:nvPr>
        </p:nvSpPr>
        <p:spPr/>
        <p:txBody>
          <a:bodyPr/>
          <a:lstStyle/>
          <a:p>
            <a:r>
              <a:rPr lang="zh-CN" altLang="en-US" smtClean="0"/>
              <a:t>使用</a:t>
            </a:r>
            <a:r>
              <a:rPr lang="en-US" altLang="zh-CN" smtClean="0"/>
              <a:t>Ping</a:t>
            </a:r>
            <a:r>
              <a:rPr lang="zh-CN" altLang="en-US" smtClean="0"/>
              <a:t>命令</a:t>
            </a:r>
            <a:r>
              <a:rPr lang="en-US" altLang="zh-CN" smtClean="0"/>
              <a:t>Ping</a:t>
            </a:r>
            <a:r>
              <a:rPr lang="zh-CN" altLang="en-US" smtClean="0"/>
              <a:t>对端</a:t>
            </a:r>
            <a:r>
              <a:rPr lang="en-US" altLang="zh-CN" smtClean="0"/>
              <a:t>MME</a:t>
            </a:r>
            <a:r>
              <a:rPr lang="zh-CN" altLang="en-US" smtClean="0"/>
              <a:t>地址，看是否可以</a:t>
            </a:r>
            <a:r>
              <a:rPr lang="en-US" altLang="zh-CN" smtClean="0"/>
              <a:t>Ping</a:t>
            </a:r>
            <a:r>
              <a:rPr lang="zh-CN" altLang="en-US" smtClean="0"/>
              <a:t>通，如果</a:t>
            </a:r>
            <a:r>
              <a:rPr lang="en-US" altLang="zh-CN" smtClean="0"/>
              <a:t>Ping</a:t>
            </a:r>
            <a:r>
              <a:rPr lang="zh-CN" altLang="en-US" smtClean="0"/>
              <a:t>不通，则检查路由和传输网络是否正常</a:t>
            </a:r>
          </a:p>
        </p:txBody>
      </p:sp>
      <p:sp>
        <p:nvSpPr>
          <p:cNvPr id="80900" name="灯片编号占位符 3"/>
          <p:cNvSpPr>
            <a:spLocks noGrp="1"/>
          </p:cNvSpPr>
          <p:nvPr>
            <p:ph type="sldNum" sz="quarter" idx="10"/>
          </p:nvPr>
        </p:nvSpPr>
        <p:spPr>
          <a:noFill/>
        </p:spPr>
        <p:txBody>
          <a:bodyPr/>
          <a:lstStyle/>
          <a:p>
            <a:r>
              <a:rPr lang="en-US" altLang="zh-CN" smtClean="0"/>
              <a:t>Page</a:t>
            </a:r>
            <a:fld id="{37B2EAE3-2ADD-4070-B830-DEF64AEAA51C}" type="slidenum">
              <a:rPr lang="en-US" altLang="zh-CN" smtClean="0"/>
              <a:pPr/>
              <a:t>78</a:t>
            </a:fld>
            <a:endParaRPr lang="en-US" altLang="zh-CN" smtClean="0"/>
          </a:p>
        </p:txBody>
      </p:sp>
      <p:sp>
        <p:nvSpPr>
          <p:cNvPr id="80902" name="圆角矩形 5"/>
          <p:cNvSpPr>
            <a:spLocks noChangeArrowheads="1"/>
          </p:cNvSpPr>
          <p:nvPr/>
        </p:nvSpPr>
        <p:spPr bwMode="auto">
          <a:xfrm>
            <a:off x="5477760" y="3634021"/>
            <a:ext cx="2751840" cy="293401"/>
          </a:xfrm>
          <a:prstGeom prst="roundRect">
            <a:avLst>
              <a:gd name="adj" fmla="val 16667"/>
            </a:avLst>
          </a:prstGeom>
          <a:noFill/>
          <a:ln w="12700" algn="ctr">
            <a:solidFill>
              <a:srgbClr val="C00000"/>
            </a:solidFill>
            <a:prstDash val="dash"/>
            <a:round/>
            <a:headEnd/>
            <a:tailEnd/>
          </a:ln>
        </p:spPr>
        <p:txBody>
          <a:bodyPr/>
          <a:lstStyle/>
          <a:p>
            <a:endParaRPr lang="zh-CN" altLang="en-US"/>
          </a:p>
        </p:txBody>
      </p:sp>
      <p:cxnSp>
        <p:nvCxnSpPr>
          <p:cNvPr id="80903" name="直接箭头连接符 7"/>
          <p:cNvCxnSpPr>
            <a:cxnSpLocks noChangeShapeType="1"/>
          </p:cNvCxnSpPr>
          <p:nvPr/>
        </p:nvCxnSpPr>
        <p:spPr bwMode="auto">
          <a:xfrm>
            <a:off x="6610662" y="3927423"/>
            <a:ext cx="989351" cy="1558977"/>
          </a:xfrm>
          <a:prstGeom prst="straightConnector1">
            <a:avLst/>
          </a:prstGeom>
          <a:noFill/>
          <a:ln w="9525" algn="ctr">
            <a:solidFill>
              <a:schemeClr val="tx1"/>
            </a:solidFill>
            <a:round/>
            <a:headEnd/>
            <a:tailEnd type="arrow" w="med" len="med"/>
          </a:ln>
        </p:spPr>
      </p:cxnSp>
      <p:sp>
        <p:nvSpPr>
          <p:cNvPr id="80904" name="矩形 8"/>
          <p:cNvSpPr>
            <a:spLocks noChangeArrowheads="1"/>
          </p:cNvSpPr>
          <p:nvPr/>
        </p:nvSpPr>
        <p:spPr bwMode="auto">
          <a:xfrm>
            <a:off x="6953927" y="5456394"/>
            <a:ext cx="1871663" cy="431800"/>
          </a:xfrm>
          <a:prstGeom prst="rect">
            <a:avLst/>
          </a:prstGeom>
          <a:noFill/>
          <a:ln w="9525" algn="ctr">
            <a:noFill/>
            <a:round/>
            <a:headEnd/>
            <a:tailEnd/>
          </a:ln>
        </p:spPr>
        <p:txBody>
          <a:bodyPr/>
          <a:lstStyle/>
          <a:p>
            <a:r>
              <a:rPr lang="en-US" altLang="zh-CN" dirty="0"/>
              <a:t>MME</a:t>
            </a:r>
            <a:r>
              <a:rPr lang="zh-CN" altLang="en-US" dirty="0"/>
              <a:t>的</a:t>
            </a:r>
            <a:r>
              <a:rPr lang="en-US" altLang="zh-CN" dirty="0"/>
              <a:t>IP</a:t>
            </a:r>
            <a:r>
              <a:rPr lang="zh-CN" altLang="en-US" dirty="0"/>
              <a:t>地址</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3"/>
          <p:cNvSpPr>
            <a:spLocks noGrp="1"/>
          </p:cNvSpPr>
          <p:nvPr>
            <p:ph type="sldNum" sz="quarter" idx="10"/>
          </p:nvPr>
        </p:nvSpPr>
        <p:spPr>
          <a:noFill/>
        </p:spPr>
        <p:txBody>
          <a:bodyPr/>
          <a:lstStyle/>
          <a:p>
            <a:pPr defTabSz="877888"/>
            <a:r>
              <a:rPr lang="en-US" altLang="zh-CN" smtClean="0"/>
              <a:t>Page</a:t>
            </a:r>
            <a:fld id="{593FCBE4-B5AF-40E0-B3C0-15526BBCF62A}" type="slidenum">
              <a:rPr lang="en-US" altLang="zh-CN" smtClean="0"/>
              <a:pPr defTabSz="877888"/>
              <a:t>7</a:t>
            </a:fld>
            <a:endParaRPr lang="en-US" altLang="zh-CN" smtClean="0"/>
          </a:p>
        </p:txBody>
      </p:sp>
      <p:sp>
        <p:nvSpPr>
          <p:cNvPr id="20483" name="Rectangle 2"/>
          <p:cNvSpPr>
            <a:spLocks noGrp="1" noChangeArrowheads="1"/>
          </p:cNvSpPr>
          <p:nvPr>
            <p:ph type="title"/>
          </p:nvPr>
        </p:nvSpPr>
        <p:spPr>
          <a:xfrm>
            <a:off x="1317625" y="358775"/>
            <a:ext cx="7054850" cy="868363"/>
          </a:xfrm>
        </p:spPr>
        <p:txBody>
          <a:bodyPr/>
          <a:lstStyle/>
          <a:p>
            <a:pPr eaLnBrk="1" hangingPunct="1"/>
            <a:r>
              <a:rPr lang="zh-CN" altLang="en-US" dirty="0" smtClean="0"/>
              <a:t>目  录</a:t>
            </a:r>
          </a:p>
        </p:txBody>
      </p:sp>
      <p:sp>
        <p:nvSpPr>
          <p:cNvPr id="8196" name="Rectangle 3"/>
          <p:cNvSpPr>
            <a:spLocks noGrp="1" noChangeArrowheads="1"/>
          </p:cNvSpPr>
          <p:nvPr>
            <p:ph type="body" idx="1"/>
          </p:nvPr>
        </p:nvSpPr>
        <p:spPr>
          <a:xfrm>
            <a:off x="652463" y="1376363"/>
            <a:ext cx="7929562" cy="3343275"/>
          </a:xfrm>
        </p:spPr>
        <p:txBody>
          <a:bodyPr/>
          <a:lstStyle/>
          <a:p>
            <a:pPr marL="419100" indent="-419100" eaLnBrk="1" hangingPunct="1">
              <a:buClr>
                <a:schemeClr val="tx1"/>
              </a:buClr>
              <a:buSzTx/>
              <a:buFont typeface="Wingdings" pitchFamily="2" charset="2"/>
              <a:buNone/>
              <a:defRPr/>
            </a:pPr>
            <a:r>
              <a:rPr lang="en-US" altLang="zh-CN" b="1" dirty="0" smtClean="0"/>
              <a:t>1.  eNodeB</a:t>
            </a:r>
            <a:r>
              <a:rPr lang="zh-CN" altLang="en-US" b="1" dirty="0" smtClean="0"/>
              <a:t>传输类故障处理概述</a:t>
            </a:r>
          </a:p>
          <a:p>
            <a:pPr marL="782638" lvl="1" indent="-381000" eaLnBrk="1" hangingPunct="1">
              <a:buFont typeface="Wingdings" pitchFamily="2" charset="2"/>
              <a:buNone/>
              <a:defRPr/>
            </a:pPr>
            <a:r>
              <a:rPr lang="en-US" altLang="zh-CN" dirty="0" smtClean="0">
                <a:solidFill>
                  <a:srgbClr val="777777"/>
                </a:solidFill>
              </a:rPr>
              <a:t>1.1 eNodeB</a:t>
            </a:r>
            <a:r>
              <a:rPr lang="zh-CN" altLang="en-US" dirty="0" smtClean="0">
                <a:solidFill>
                  <a:srgbClr val="777777"/>
                </a:solidFill>
              </a:rPr>
              <a:t>传输类故障处理流程</a:t>
            </a:r>
            <a:endParaRPr lang="en-US" altLang="zh-CN" dirty="0" smtClean="0">
              <a:solidFill>
                <a:srgbClr val="777777"/>
              </a:solidFill>
            </a:endParaRPr>
          </a:p>
          <a:p>
            <a:pPr marL="782638" lvl="1" indent="-381000" eaLnBrk="1" hangingPunct="1">
              <a:buFont typeface="Wingdings" pitchFamily="2" charset="2"/>
              <a:buNone/>
              <a:defRPr/>
            </a:pPr>
            <a:r>
              <a:rPr lang="en-US" altLang="zh-CN" b="1" dirty="0" smtClean="0"/>
              <a:t>1.2 eNodeB</a:t>
            </a:r>
            <a:r>
              <a:rPr lang="zh-CN" altLang="en-US" b="1" dirty="0" smtClean="0"/>
              <a:t>传输类故障定位方法</a:t>
            </a:r>
            <a:endParaRPr lang="en-US" altLang="zh-CN" b="1" dirty="0" smtClean="0"/>
          </a:p>
          <a:p>
            <a:pPr marL="782638" lvl="1" indent="-381000" eaLnBrk="1" hangingPunct="1">
              <a:buFont typeface="Wingdings" pitchFamily="2" charset="2"/>
              <a:buNone/>
              <a:defRPr/>
            </a:pPr>
            <a:r>
              <a:rPr lang="en-US" altLang="zh-CN" dirty="0" smtClean="0">
                <a:solidFill>
                  <a:srgbClr val="777777"/>
                </a:solidFill>
              </a:rPr>
              <a:t>1.3 eNodeB</a:t>
            </a:r>
            <a:r>
              <a:rPr lang="zh-CN" altLang="en-US" dirty="0" smtClean="0">
                <a:solidFill>
                  <a:srgbClr val="777777"/>
                </a:solidFill>
              </a:rPr>
              <a:t>传输类故障信息采集方法</a:t>
            </a:r>
          </a:p>
          <a:p>
            <a:pPr marL="782638" lvl="1" indent="-381000" eaLnBrk="1" hangingPunct="1">
              <a:buFont typeface="Wingdings" pitchFamily="2" charset="2"/>
              <a:buNone/>
              <a:defRPr/>
            </a:pPr>
            <a:endParaRPr lang="en-US" altLang="zh-CN" dirty="0" smtClean="0">
              <a:solidFill>
                <a:srgbClr val="777777"/>
              </a:solidFill>
            </a:endParaRPr>
          </a:p>
          <a:p>
            <a:pPr marL="782638" lvl="1" indent="-381000" eaLnBrk="1" hangingPunct="1">
              <a:buFont typeface="Wingdings" pitchFamily="2" charset="2"/>
              <a:buNone/>
              <a:defRPr/>
            </a:pPr>
            <a:endParaRPr lang="en-US" altLang="zh-CN" dirty="0" smtClean="0">
              <a:solidFill>
                <a:srgbClr val="777777"/>
              </a:solidFill>
            </a:endParaRPr>
          </a:p>
          <a:p>
            <a:pPr marL="782638" lvl="1" indent="-381000" eaLnBrk="1" hangingPunct="1">
              <a:buFont typeface="Wingdings" pitchFamily="2" charset="2"/>
              <a:buNone/>
              <a:defRPr/>
            </a:pPr>
            <a:endParaRPr lang="zh-CN" altLang="en-US" dirty="0" smtClean="0">
              <a:solidFill>
                <a:srgbClr val="777777"/>
              </a:solidFill>
            </a:endParaRPr>
          </a:p>
          <a:p>
            <a:pPr marL="771525" lvl="1" indent="-419100" eaLnBrk="1" hangingPunct="1">
              <a:buClr>
                <a:schemeClr val="tx1"/>
              </a:buClr>
              <a:buSzTx/>
              <a:buFont typeface="Wingdings" pitchFamily="2" charset="2"/>
              <a:buNone/>
              <a:defRPr/>
            </a:pPr>
            <a:endParaRPr lang="zh-CN" altLang="en-US" dirty="0" smtClean="0"/>
          </a:p>
          <a:p>
            <a:pPr marL="419100" indent="-419100" eaLnBrk="1" hangingPunct="1">
              <a:buClr>
                <a:schemeClr val="tx1"/>
              </a:buClr>
              <a:buSzTx/>
              <a:buFont typeface="Wingdings" pitchFamily="2" charset="2"/>
              <a:buNone/>
              <a:defRPr/>
            </a:pPr>
            <a:endParaRPr lang="zh-CN" altLang="en-US" dirty="0" smtClean="0"/>
          </a:p>
        </p:txBody>
      </p:sp>
      <p:pic>
        <p:nvPicPr>
          <p:cNvPr id="20485" name="Picture 19" descr="目录 copy"/>
          <p:cNvPicPr>
            <a:picLocks noChangeAspect="1" noChangeArrowheads="1"/>
          </p:cNvPicPr>
          <p:nvPr/>
        </p:nvPicPr>
        <p:blipFill>
          <a:blip r:embed="rId3" cstate="print"/>
          <a:srcRect/>
          <a:stretch>
            <a:fillRect/>
          </a:stretch>
        </p:blipFill>
        <p:spPr bwMode="auto">
          <a:xfrm>
            <a:off x="704850" y="468313"/>
            <a:ext cx="615950" cy="619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p:cNvSpPr>
            <a:spLocks noGrp="1"/>
          </p:cNvSpPr>
          <p:nvPr>
            <p:ph type="title"/>
          </p:nvPr>
        </p:nvSpPr>
        <p:spPr/>
        <p:txBody>
          <a:bodyPr/>
          <a:lstStyle/>
          <a:p>
            <a:pPr marL="342900" indent="-342900"/>
            <a:r>
              <a:rPr lang="zh-CN" altLang="en-US" smtClean="0"/>
              <a:t>检查</a:t>
            </a:r>
            <a:r>
              <a:rPr lang="en-US" altLang="zh-CN" smtClean="0"/>
              <a:t>SCTP</a:t>
            </a:r>
            <a:r>
              <a:rPr lang="zh-CN" altLang="en-US" smtClean="0"/>
              <a:t>配置</a:t>
            </a:r>
          </a:p>
        </p:txBody>
      </p:sp>
      <p:sp>
        <p:nvSpPr>
          <p:cNvPr id="81923" name="内容占位符 2"/>
          <p:cNvSpPr>
            <a:spLocks noGrp="1"/>
          </p:cNvSpPr>
          <p:nvPr>
            <p:ph idx="1"/>
          </p:nvPr>
        </p:nvSpPr>
        <p:spPr>
          <a:xfrm>
            <a:off x="652463" y="1376363"/>
            <a:ext cx="4035651" cy="4195762"/>
          </a:xfrm>
        </p:spPr>
        <p:txBody>
          <a:bodyPr/>
          <a:lstStyle/>
          <a:p>
            <a:r>
              <a:rPr lang="zh-CN" altLang="en-US" dirty="0" smtClean="0"/>
              <a:t>查看以下参数是否与</a:t>
            </a:r>
            <a:r>
              <a:rPr lang="en-US" altLang="zh-CN" dirty="0" smtClean="0"/>
              <a:t>MME</a:t>
            </a:r>
            <a:r>
              <a:rPr lang="zh-CN" altLang="en-US" dirty="0" smtClean="0"/>
              <a:t>保持一致</a:t>
            </a:r>
            <a:endParaRPr lang="en-US" altLang="zh-CN" dirty="0" smtClean="0"/>
          </a:p>
          <a:p>
            <a:pPr lvl="1"/>
            <a:r>
              <a:rPr lang="en-US" altLang="zh-CN" dirty="0" smtClean="0"/>
              <a:t>SCTP</a:t>
            </a:r>
            <a:r>
              <a:rPr lang="zh-CN" altLang="en-US" dirty="0" smtClean="0"/>
              <a:t>层信息：本</a:t>
            </a:r>
            <a:r>
              <a:rPr lang="en-US" altLang="zh-CN" dirty="0" smtClean="0"/>
              <a:t>/</a:t>
            </a:r>
            <a:r>
              <a:rPr lang="zh-CN" altLang="en-US" dirty="0" smtClean="0"/>
              <a:t>对端</a:t>
            </a:r>
            <a:r>
              <a:rPr lang="en-US" altLang="zh-CN" dirty="0" smtClean="0"/>
              <a:t>IP</a:t>
            </a:r>
            <a:r>
              <a:rPr lang="zh-CN" altLang="en-US" dirty="0" smtClean="0"/>
              <a:t>地址、本</a:t>
            </a:r>
            <a:r>
              <a:rPr lang="en-US" altLang="zh-CN" dirty="0" smtClean="0"/>
              <a:t>/</a:t>
            </a:r>
            <a:r>
              <a:rPr lang="zh-CN" altLang="en-US" dirty="0" smtClean="0"/>
              <a:t>对端端口号</a:t>
            </a:r>
          </a:p>
        </p:txBody>
      </p:sp>
      <p:sp>
        <p:nvSpPr>
          <p:cNvPr id="81924" name="灯片编号占位符 3"/>
          <p:cNvSpPr>
            <a:spLocks noGrp="1"/>
          </p:cNvSpPr>
          <p:nvPr>
            <p:ph type="sldNum" sz="quarter" idx="10"/>
          </p:nvPr>
        </p:nvSpPr>
        <p:spPr>
          <a:noFill/>
        </p:spPr>
        <p:txBody>
          <a:bodyPr/>
          <a:lstStyle/>
          <a:p>
            <a:r>
              <a:rPr lang="en-US" altLang="zh-CN" smtClean="0"/>
              <a:t>Page</a:t>
            </a:r>
            <a:fld id="{1F88A153-E92D-41CE-BF66-7B2693AC0189}" type="slidenum">
              <a:rPr lang="en-US" altLang="zh-CN" smtClean="0"/>
              <a:pPr/>
              <a:t>79</a:t>
            </a:fld>
            <a:endParaRPr lang="en-US" altLang="zh-CN" smtClean="0"/>
          </a:p>
        </p:txBody>
      </p:sp>
      <p:pic>
        <p:nvPicPr>
          <p:cNvPr id="81925" name="Picture 3"/>
          <p:cNvPicPr>
            <a:picLocks noChangeAspect="1" noChangeArrowheads="1"/>
          </p:cNvPicPr>
          <p:nvPr/>
        </p:nvPicPr>
        <p:blipFill>
          <a:blip r:embed="rId2" cstate="print"/>
          <a:srcRect/>
          <a:stretch>
            <a:fillRect/>
          </a:stretch>
        </p:blipFill>
        <p:spPr bwMode="auto">
          <a:xfrm>
            <a:off x="5325156" y="1758270"/>
            <a:ext cx="2432050" cy="4392612"/>
          </a:xfrm>
          <a:prstGeom prst="rect">
            <a:avLst/>
          </a:prstGeom>
          <a:noFill/>
          <a:ln w="9525" algn="ctr">
            <a:solidFill>
              <a:schemeClr val="tx1"/>
            </a:solidFill>
            <a:miter lim="800000"/>
            <a:headEnd/>
            <a:tailEnd/>
          </a:ln>
        </p:spPr>
      </p:pic>
      <p:sp>
        <p:nvSpPr>
          <p:cNvPr id="81926" name="圆角矩形 7"/>
          <p:cNvSpPr>
            <a:spLocks noChangeArrowheads="1"/>
          </p:cNvSpPr>
          <p:nvPr/>
        </p:nvSpPr>
        <p:spPr bwMode="auto">
          <a:xfrm>
            <a:off x="5687559" y="2564946"/>
            <a:ext cx="1778000" cy="936625"/>
          </a:xfrm>
          <a:prstGeom prst="roundRect">
            <a:avLst>
              <a:gd name="adj" fmla="val 16667"/>
            </a:avLst>
          </a:prstGeom>
          <a:noFill/>
          <a:ln w="12700" algn="ctr">
            <a:solidFill>
              <a:srgbClr val="C00000"/>
            </a:solidFill>
            <a:prstDash val="dash"/>
            <a:round/>
            <a:headEnd/>
            <a:tailEnd/>
          </a:ln>
        </p:spPr>
        <p:txBody>
          <a:bodyPr/>
          <a:lstStyle/>
          <a:p>
            <a:endParaRPr lang="zh-CN" altLang="en-US"/>
          </a:p>
        </p:txBody>
      </p:sp>
      <p:cxnSp>
        <p:nvCxnSpPr>
          <p:cNvPr id="81927" name="直接箭头连接符 9"/>
          <p:cNvCxnSpPr>
            <a:cxnSpLocks noChangeShapeType="1"/>
          </p:cNvCxnSpPr>
          <p:nvPr/>
        </p:nvCxnSpPr>
        <p:spPr bwMode="auto">
          <a:xfrm flipH="1">
            <a:off x="3972605" y="3069318"/>
            <a:ext cx="1584325" cy="1368425"/>
          </a:xfrm>
          <a:prstGeom prst="straightConnector1">
            <a:avLst/>
          </a:prstGeom>
          <a:noFill/>
          <a:ln w="9525" algn="ctr">
            <a:solidFill>
              <a:schemeClr val="tx1"/>
            </a:solidFill>
            <a:round/>
            <a:headEnd/>
            <a:tailEnd type="arrow" w="med" len="med"/>
          </a:ln>
        </p:spPr>
      </p:cxnSp>
      <p:sp>
        <p:nvSpPr>
          <p:cNvPr id="81928" name="矩形 10"/>
          <p:cNvSpPr>
            <a:spLocks noChangeArrowheads="1"/>
          </p:cNvSpPr>
          <p:nvPr/>
        </p:nvSpPr>
        <p:spPr bwMode="auto">
          <a:xfrm>
            <a:off x="2165124" y="4321628"/>
            <a:ext cx="1873250" cy="720725"/>
          </a:xfrm>
          <a:prstGeom prst="rect">
            <a:avLst/>
          </a:prstGeom>
          <a:noFill/>
          <a:ln w="9525" algn="ctr">
            <a:noFill/>
            <a:round/>
            <a:headEnd/>
            <a:tailEnd/>
          </a:ln>
        </p:spPr>
        <p:txBody>
          <a:bodyPr/>
          <a:lstStyle/>
          <a:p>
            <a:r>
              <a:rPr lang="zh-CN" altLang="en-US" dirty="0"/>
              <a:t>需要与</a:t>
            </a:r>
            <a:r>
              <a:rPr lang="en-US" altLang="zh-CN" dirty="0"/>
              <a:t>MME</a:t>
            </a:r>
            <a:r>
              <a:rPr lang="zh-CN" altLang="en-US" dirty="0"/>
              <a:t>保持一致</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p:cNvSpPr>
          <p:nvPr>
            <p:ph type="title"/>
          </p:nvPr>
        </p:nvSpPr>
        <p:spPr/>
        <p:txBody>
          <a:bodyPr/>
          <a:lstStyle/>
          <a:p>
            <a:pPr marL="342900" indent="-342900"/>
            <a:r>
              <a:rPr lang="zh-CN" altLang="en-US" smtClean="0"/>
              <a:t>检查基站全局数据配置</a:t>
            </a:r>
          </a:p>
        </p:txBody>
      </p:sp>
      <p:sp>
        <p:nvSpPr>
          <p:cNvPr id="82947" name="内容占位符 2"/>
          <p:cNvSpPr>
            <a:spLocks noGrp="1"/>
          </p:cNvSpPr>
          <p:nvPr>
            <p:ph idx="1"/>
          </p:nvPr>
        </p:nvSpPr>
        <p:spPr/>
        <p:txBody>
          <a:bodyPr/>
          <a:lstStyle/>
          <a:p>
            <a:r>
              <a:rPr lang="en-US" altLang="zh-CN" smtClean="0"/>
              <a:t>LST CNOPERATOR </a:t>
            </a:r>
            <a:r>
              <a:rPr lang="zh-CN" altLang="en-US" smtClean="0"/>
              <a:t>检查</a:t>
            </a:r>
            <a:r>
              <a:rPr lang="en-US" altLang="zh-CN" smtClean="0"/>
              <a:t>MNC</a:t>
            </a:r>
            <a:r>
              <a:rPr lang="zh-CN" altLang="en-US" smtClean="0"/>
              <a:t>、</a:t>
            </a:r>
            <a:r>
              <a:rPr lang="en-US" altLang="zh-CN" smtClean="0"/>
              <a:t>MCC</a:t>
            </a:r>
            <a:r>
              <a:rPr lang="zh-CN" altLang="en-US" smtClean="0"/>
              <a:t>配置</a:t>
            </a:r>
            <a:endParaRPr lang="en-US" altLang="zh-CN" smtClean="0"/>
          </a:p>
          <a:p>
            <a:endParaRPr lang="en-US" altLang="zh-CN" smtClean="0"/>
          </a:p>
          <a:p>
            <a:endParaRPr lang="en-US" altLang="zh-CN" smtClean="0"/>
          </a:p>
          <a:p>
            <a:endParaRPr lang="en-US" altLang="zh-CN" smtClean="0"/>
          </a:p>
          <a:p>
            <a:endParaRPr lang="en-US" altLang="zh-CN" smtClean="0"/>
          </a:p>
          <a:p>
            <a:r>
              <a:rPr lang="en-US" altLang="zh-CN" smtClean="0"/>
              <a:t>LST CNOPERATORTA</a:t>
            </a:r>
            <a:r>
              <a:rPr lang="zh-CN" altLang="en-US" smtClean="0"/>
              <a:t>检查</a:t>
            </a:r>
            <a:r>
              <a:rPr lang="en-US" altLang="zh-CN" smtClean="0"/>
              <a:t>TA</a:t>
            </a:r>
            <a:r>
              <a:rPr lang="zh-CN" altLang="en-US" smtClean="0"/>
              <a:t>配置</a:t>
            </a:r>
          </a:p>
        </p:txBody>
      </p:sp>
      <p:sp>
        <p:nvSpPr>
          <p:cNvPr id="82948" name="灯片编号占位符 3"/>
          <p:cNvSpPr>
            <a:spLocks noGrp="1"/>
          </p:cNvSpPr>
          <p:nvPr>
            <p:ph type="sldNum" sz="quarter" idx="10"/>
          </p:nvPr>
        </p:nvSpPr>
        <p:spPr>
          <a:noFill/>
        </p:spPr>
        <p:txBody>
          <a:bodyPr/>
          <a:lstStyle/>
          <a:p>
            <a:r>
              <a:rPr lang="en-US" altLang="zh-CN" smtClean="0"/>
              <a:t>Page</a:t>
            </a:r>
            <a:fld id="{C5EFF63A-1703-467C-B18B-7D25C8EE1B90}" type="slidenum">
              <a:rPr lang="en-US" altLang="zh-CN" smtClean="0"/>
              <a:pPr/>
              <a:t>80</a:t>
            </a:fld>
            <a:endParaRPr lang="en-US" altLang="zh-CN" smtClean="0"/>
          </a:p>
        </p:txBody>
      </p:sp>
      <p:pic>
        <p:nvPicPr>
          <p:cNvPr id="82949" name="Picture 5"/>
          <p:cNvPicPr>
            <a:picLocks noChangeAspect="1" noChangeArrowheads="1"/>
          </p:cNvPicPr>
          <p:nvPr/>
        </p:nvPicPr>
        <p:blipFill>
          <a:blip r:embed="rId2" cstate="print"/>
          <a:srcRect/>
          <a:stretch>
            <a:fillRect/>
          </a:stretch>
        </p:blipFill>
        <p:spPr bwMode="auto">
          <a:xfrm>
            <a:off x="1331913" y="2060575"/>
            <a:ext cx="3840162" cy="2073275"/>
          </a:xfrm>
          <a:prstGeom prst="rect">
            <a:avLst/>
          </a:prstGeom>
          <a:noFill/>
          <a:ln w="9525" algn="ctr">
            <a:solidFill>
              <a:schemeClr val="tx1"/>
            </a:solidFill>
            <a:miter lim="800000"/>
            <a:headEnd/>
            <a:tailEnd/>
          </a:ln>
        </p:spPr>
      </p:pic>
      <p:pic>
        <p:nvPicPr>
          <p:cNvPr id="82950" name="Picture 6"/>
          <p:cNvPicPr>
            <a:picLocks noChangeAspect="1" noChangeArrowheads="1"/>
          </p:cNvPicPr>
          <p:nvPr/>
        </p:nvPicPr>
        <p:blipFill>
          <a:blip r:embed="rId3" cstate="print"/>
          <a:srcRect/>
          <a:stretch>
            <a:fillRect/>
          </a:stretch>
        </p:blipFill>
        <p:spPr bwMode="auto">
          <a:xfrm>
            <a:off x="1331913" y="4724400"/>
            <a:ext cx="2809875" cy="1438275"/>
          </a:xfrm>
          <a:prstGeom prst="rect">
            <a:avLst/>
          </a:prstGeom>
          <a:noFill/>
          <a:ln w="9525" algn="ctr">
            <a:solidFill>
              <a:schemeClr val="tx1"/>
            </a:solidFill>
            <a:miter lim="800000"/>
            <a:headEnd/>
            <a:tailEnd/>
          </a:ln>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p:cNvSpPr>
            <a:spLocks noGrp="1"/>
          </p:cNvSpPr>
          <p:nvPr>
            <p:ph type="title"/>
          </p:nvPr>
        </p:nvSpPr>
        <p:spPr/>
        <p:txBody>
          <a:bodyPr/>
          <a:lstStyle/>
          <a:p>
            <a:pPr marL="342900" indent="-342900"/>
            <a:r>
              <a:rPr lang="zh-CN" altLang="en-US" smtClean="0"/>
              <a:t>查看信令业务的</a:t>
            </a:r>
            <a:r>
              <a:rPr lang="en-US" altLang="zh-CN" smtClean="0"/>
              <a:t>Qos</a:t>
            </a:r>
            <a:endParaRPr lang="zh-CN" altLang="en-US" smtClean="0"/>
          </a:p>
        </p:txBody>
      </p:sp>
      <p:sp>
        <p:nvSpPr>
          <p:cNvPr id="83971" name="内容占位符 2"/>
          <p:cNvSpPr>
            <a:spLocks noGrp="1"/>
          </p:cNvSpPr>
          <p:nvPr>
            <p:ph idx="1"/>
          </p:nvPr>
        </p:nvSpPr>
        <p:spPr/>
        <p:txBody>
          <a:bodyPr/>
          <a:lstStyle/>
          <a:p>
            <a:r>
              <a:rPr lang="zh-CN" altLang="en-US" smtClean="0"/>
              <a:t>执行</a:t>
            </a:r>
            <a:r>
              <a:rPr lang="en-US" altLang="zh-CN" smtClean="0"/>
              <a:t>LST DIFPRI</a:t>
            </a:r>
            <a:r>
              <a:rPr lang="zh-CN" altLang="zh-CN" smtClean="0"/>
              <a:t>查看信令类业务的</a:t>
            </a:r>
            <a:r>
              <a:rPr lang="en-US" altLang="zh-CN" smtClean="0"/>
              <a:t>DSCP</a:t>
            </a:r>
            <a:r>
              <a:rPr lang="zh-CN" altLang="en-US" smtClean="0"/>
              <a:t>是否与传输网络一致</a:t>
            </a:r>
            <a:endParaRPr lang="en-US" altLang="zh-CN" smtClean="0"/>
          </a:p>
          <a:p>
            <a:endParaRPr lang="zh-CN" altLang="en-US" smtClean="0"/>
          </a:p>
        </p:txBody>
      </p:sp>
      <p:sp>
        <p:nvSpPr>
          <p:cNvPr id="83972" name="灯片编号占位符 3"/>
          <p:cNvSpPr>
            <a:spLocks noGrp="1"/>
          </p:cNvSpPr>
          <p:nvPr>
            <p:ph type="sldNum" sz="quarter" idx="10"/>
          </p:nvPr>
        </p:nvSpPr>
        <p:spPr>
          <a:noFill/>
        </p:spPr>
        <p:txBody>
          <a:bodyPr/>
          <a:lstStyle/>
          <a:p>
            <a:r>
              <a:rPr lang="en-US" altLang="zh-CN" smtClean="0"/>
              <a:t>Page</a:t>
            </a:r>
            <a:fld id="{39939E77-F7AC-423C-926C-C3CEA55F272F}" type="slidenum">
              <a:rPr lang="en-US" altLang="zh-CN" smtClean="0"/>
              <a:pPr/>
              <a:t>81</a:t>
            </a:fld>
            <a:endParaRPr lang="en-US" altLang="zh-CN" smtClean="0"/>
          </a:p>
        </p:txBody>
      </p:sp>
      <p:pic>
        <p:nvPicPr>
          <p:cNvPr id="83973" name="Picture 2"/>
          <p:cNvPicPr>
            <a:picLocks noChangeAspect="1" noChangeArrowheads="1"/>
          </p:cNvPicPr>
          <p:nvPr/>
        </p:nvPicPr>
        <p:blipFill>
          <a:blip r:embed="rId3" cstate="print"/>
          <a:srcRect t="19354"/>
          <a:stretch>
            <a:fillRect/>
          </a:stretch>
        </p:blipFill>
        <p:spPr bwMode="auto">
          <a:xfrm>
            <a:off x="1638300" y="2133600"/>
            <a:ext cx="5976938" cy="3760788"/>
          </a:xfrm>
          <a:prstGeom prst="rect">
            <a:avLst/>
          </a:prstGeom>
          <a:noFill/>
          <a:ln w="9525">
            <a:solidFill>
              <a:schemeClr val="tx1"/>
            </a:solidFill>
            <a:miter lim="800000"/>
            <a:headEnd/>
            <a:tailEnd/>
          </a:ln>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p:cNvSpPr>
          <p:nvPr>
            <p:ph type="title"/>
          </p:nvPr>
        </p:nvSpPr>
        <p:spPr/>
        <p:txBody>
          <a:bodyPr/>
          <a:lstStyle/>
          <a:p>
            <a:r>
              <a:rPr lang="en-US" altLang="zh-CN" dirty="0" smtClean="0"/>
              <a:t>SCTP</a:t>
            </a:r>
            <a:r>
              <a:rPr lang="zh-CN" altLang="en-US" dirty="0" smtClean="0"/>
              <a:t>信息跟踪</a:t>
            </a:r>
          </a:p>
        </p:txBody>
      </p:sp>
      <p:sp>
        <p:nvSpPr>
          <p:cNvPr id="56323" name="内容占位符 2"/>
          <p:cNvSpPr>
            <a:spLocks noGrp="1"/>
          </p:cNvSpPr>
          <p:nvPr>
            <p:ph idx="1"/>
          </p:nvPr>
        </p:nvSpPr>
        <p:spPr/>
        <p:txBody>
          <a:bodyPr/>
          <a:lstStyle/>
          <a:p>
            <a:r>
              <a:rPr lang="en-US" altLang="zh-CN" dirty="0" smtClean="0">
                <a:solidFill>
                  <a:srgbClr val="000000"/>
                </a:solidFill>
              </a:rPr>
              <a:t>SCTP</a:t>
            </a:r>
            <a:r>
              <a:rPr lang="zh-CN" altLang="en-US" dirty="0" smtClean="0">
                <a:solidFill>
                  <a:srgbClr val="000000"/>
                </a:solidFill>
              </a:rPr>
              <a:t>拆链原则</a:t>
            </a:r>
            <a:endParaRPr lang="en-US" altLang="zh-CN" dirty="0" smtClean="0">
              <a:solidFill>
                <a:srgbClr val="000000"/>
              </a:solidFill>
            </a:endParaRPr>
          </a:p>
          <a:p>
            <a:pPr lvl="1"/>
            <a:r>
              <a:rPr lang="zh-CN" altLang="en-US" dirty="0" smtClean="0">
                <a:solidFill>
                  <a:srgbClr val="000000"/>
                </a:solidFill>
              </a:rPr>
              <a:t>长时间未收到心跳响应，发送</a:t>
            </a:r>
            <a:r>
              <a:rPr lang="en-US" altLang="zh-CN" dirty="0" smtClean="0">
                <a:solidFill>
                  <a:srgbClr val="000000"/>
                </a:solidFill>
              </a:rPr>
              <a:t>ABORT</a:t>
            </a:r>
            <a:r>
              <a:rPr lang="zh-CN" altLang="en-US" dirty="0" smtClean="0">
                <a:solidFill>
                  <a:srgbClr val="000000"/>
                </a:solidFill>
              </a:rPr>
              <a:t>消息主动拆掉链路 </a:t>
            </a:r>
            <a:endParaRPr lang="en-US" altLang="zh-CN" dirty="0" smtClean="0">
              <a:solidFill>
                <a:srgbClr val="000000"/>
              </a:solidFill>
            </a:endParaRPr>
          </a:p>
          <a:p>
            <a:pPr lvl="1"/>
            <a:r>
              <a:rPr lang="zh-CN" altLang="en-US" sz="1800" dirty="0" smtClean="0"/>
              <a:t>长时间未收到数据消息应答响应，发送</a:t>
            </a:r>
            <a:r>
              <a:rPr lang="en-US" altLang="zh-CN" sz="1800" dirty="0" smtClean="0"/>
              <a:t>ABORT</a:t>
            </a:r>
            <a:r>
              <a:rPr lang="zh-CN" altLang="en-US" sz="1800" dirty="0" smtClean="0"/>
              <a:t>消息主动拆掉链路 </a:t>
            </a:r>
          </a:p>
          <a:p>
            <a:endParaRPr lang="en-US" altLang="zh-CN" dirty="0" smtClean="0">
              <a:solidFill>
                <a:srgbClr val="000000"/>
              </a:solidFill>
            </a:endParaRPr>
          </a:p>
          <a:p>
            <a:pPr lvl="1"/>
            <a:endParaRPr lang="zh-CN" altLang="en-US" dirty="0" smtClean="0">
              <a:solidFill>
                <a:srgbClr val="000000"/>
              </a:solidFill>
            </a:endParaRPr>
          </a:p>
          <a:p>
            <a:pPr>
              <a:buFont typeface="Wingdings" pitchFamily="2" charset="2"/>
              <a:buNone/>
            </a:pPr>
            <a:endParaRPr lang="zh-CN" altLang="en-US" dirty="0" smtClean="0"/>
          </a:p>
          <a:p>
            <a:endParaRPr lang="zh-CN" altLang="en-US" dirty="0" smtClean="0"/>
          </a:p>
        </p:txBody>
      </p:sp>
      <p:sp>
        <p:nvSpPr>
          <p:cNvPr id="56324" name="灯片编号占位符 3"/>
          <p:cNvSpPr>
            <a:spLocks noGrp="1"/>
          </p:cNvSpPr>
          <p:nvPr>
            <p:ph type="sldNum" sz="quarter" idx="10"/>
          </p:nvPr>
        </p:nvSpPr>
        <p:spPr>
          <a:noFill/>
        </p:spPr>
        <p:txBody>
          <a:bodyPr/>
          <a:lstStyle/>
          <a:p>
            <a:r>
              <a:rPr lang="en-US" altLang="zh-CN" smtClean="0"/>
              <a:t>Page</a:t>
            </a:r>
            <a:fld id="{8E8C13E5-732C-4DCD-81FF-F8BD0115308A}" type="slidenum">
              <a:rPr lang="en-US" altLang="zh-CN" smtClean="0"/>
              <a:pPr/>
              <a:t>82</a:t>
            </a:fld>
            <a:endParaRPr lang="en-US" altLang="zh-CN" smtClean="0"/>
          </a:p>
        </p:txBody>
      </p:sp>
      <p:pic>
        <p:nvPicPr>
          <p:cNvPr id="56325" name="Picture 3"/>
          <p:cNvPicPr>
            <a:picLocks noChangeAspect="1" noChangeArrowheads="1"/>
          </p:cNvPicPr>
          <p:nvPr/>
        </p:nvPicPr>
        <p:blipFill>
          <a:blip r:embed="rId3" cstate="print"/>
          <a:srcRect/>
          <a:stretch>
            <a:fillRect/>
          </a:stretch>
        </p:blipFill>
        <p:spPr bwMode="auto">
          <a:xfrm>
            <a:off x="590550" y="3219450"/>
            <a:ext cx="3694113" cy="2400300"/>
          </a:xfrm>
          <a:prstGeom prst="rect">
            <a:avLst/>
          </a:prstGeom>
          <a:noFill/>
          <a:ln w="9525" algn="ctr">
            <a:solidFill>
              <a:schemeClr val="tx1"/>
            </a:solidFill>
            <a:miter lim="800000"/>
            <a:headEnd/>
            <a:tailEnd/>
          </a:ln>
        </p:spPr>
      </p:pic>
      <p:pic>
        <p:nvPicPr>
          <p:cNvPr id="56326" name="Picture 4"/>
          <p:cNvPicPr>
            <a:picLocks noChangeAspect="1" noChangeArrowheads="1"/>
          </p:cNvPicPr>
          <p:nvPr/>
        </p:nvPicPr>
        <p:blipFill>
          <a:blip r:embed="rId4" cstate="print"/>
          <a:srcRect/>
          <a:stretch>
            <a:fillRect/>
          </a:stretch>
        </p:blipFill>
        <p:spPr bwMode="auto">
          <a:xfrm>
            <a:off x="4716463" y="3219450"/>
            <a:ext cx="3865562" cy="2400300"/>
          </a:xfrm>
          <a:prstGeom prst="rect">
            <a:avLst/>
          </a:prstGeom>
          <a:noFill/>
          <a:ln w="9525" algn="ctr">
            <a:solidFill>
              <a:schemeClr val="tx1"/>
            </a:solidFill>
            <a:miter lim="800000"/>
            <a:headEnd/>
            <a:tailEnd/>
          </a:ln>
        </p:spPr>
      </p:pic>
      <p:sp>
        <p:nvSpPr>
          <p:cNvPr id="56327" name="圆角矩形 8"/>
          <p:cNvSpPr>
            <a:spLocks noChangeArrowheads="1"/>
          </p:cNvSpPr>
          <p:nvPr/>
        </p:nvSpPr>
        <p:spPr bwMode="auto">
          <a:xfrm>
            <a:off x="4679950" y="5475288"/>
            <a:ext cx="3902075" cy="144462"/>
          </a:xfrm>
          <a:prstGeom prst="roundRect">
            <a:avLst>
              <a:gd name="adj" fmla="val 16667"/>
            </a:avLst>
          </a:prstGeom>
          <a:noFill/>
          <a:ln w="19050" algn="ctr">
            <a:solidFill>
              <a:srgbClr val="C00000"/>
            </a:solidFill>
            <a:prstDash val="dash"/>
            <a:round/>
            <a:headEnd/>
            <a:tailEnd/>
          </a:ln>
        </p:spPr>
        <p:txBody>
          <a:bodyPr/>
          <a:lstStyle/>
          <a:p>
            <a:endParaRPr lang="zh-CN" altLang="en-US"/>
          </a:p>
        </p:txBody>
      </p:sp>
      <p:sp>
        <p:nvSpPr>
          <p:cNvPr id="56328" name="圆角矩形 8"/>
          <p:cNvSpPr>
            <a:spLocks noChangeArrowheads="1"/>
          </p:cNvSpPr>
          <p:nvPr/>
        </p:nvSpPr>
        <p:spPr bwMode="auto">
          <a:xfrm>
            <a:off x="590550" y="5427663"/>
            <a:ext cx="3694113" cy="192087"/>
          </a:xfrm>
          <a:prstGeom prst="roundRect">
            <a:avLst>
              <a:gd name="adj" fmla="val 16667"/>
            </a:avLst>
          </a:prstGeom>
          <a:noFill/>
          <a:ln w="19050" algn="ctr">
            <a:solidFill>
              <a:srgbClr val="C00000"/>
            </a:solidFill>
            <a:prstDash val="dash"/>
            <a:round/>
            <a:headEnd/>
            <a:tailEnd/>
          </a:ln>
        </p:spPr>
        <p:txBody>
          <a:bodyPr/>
          <a:lstStyle/>
          <a:p>
            <a:endParaRPr lang="zh-CN" altLang="en-US"/>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
          <p:cNvPicPr>
            <a:picLocks noChangeAspect="1" noChangeArrowheads="1"/>
          </p:cNvPicPr>
          <p:nvPr/>
        </p:nvPicPr>
        <p:blipFill>
          <a:blip r:embed="rId3" cstate="print"/>
          <a:srcRect/>
          <a:stretch>
            <a:fillRect/>
          </a:stretch>
        </p:blipFill>
        <p:spPr bwMode="auto">
          <a:xfrm>
            <a:off x="1037991" y="2250321"/>
            <a:ext cx="7200982" cy="3535882"/>
          </a:xfrm>
          <a:prstGeom prst="rect">
            <a:avLst/>
          </a:prstGeom>
          <a:noFill/>
          <a:ln w="9525">
            <a:noFill/>
            <a:miter lim="800000"/>
            <a:headEnd/>
            <a:tailEnd/>
          </a:ln>
        </p:spPr>
      </p:pic>
      <p:sp>
        <p:nvSpPr>
          <p:cNvPr id="57346" name="标题 1"/>
          <p:cNvSpPr>
            <a:spLocks noGrp="1"/>
          </p:cNvSpPr>
          <p:nvPr>
            <p:ph type="title"/>
          </p:nvPr>
        </p:nvSpPr>
        <p:spPr/>
        <p:txBody>
          <a:bodyPr/>
          <a:lstStyle/>
          <a:p>
            <a:r>
              <a:rPr lang="en-US" altLang="zh-CN" smtClean="0"/>
              <a:t>MTU</a:t>
            </a:r>
            <a:r>
              <a:rPr lang="zh-CN" altLang="en-US" smtClean="0"/>
              <a:t>值检查</a:t>
            </a:r>
          </a:p>
        </p:txBody>
      </p:sp>
      <p:sp>
        <p:nvSpPr>
          <p:cNvPr id="57347" name="内容占位符 2"/>
          <p:cNvSpPr>
            <a:spLocks noGrp="1"/>
          </p:cNvSpPr>
          <p:nvPr>
            <p:ph idx="1"/>
          </p:nvPr>
        </p:nvSpPr>
        <p:spPr>
          <a:xfrm>
            <a:off x="652463" y="1341438"/>
            <a:ext cx="7929562" cy="4195762"/>
          </a:xfrm>
        </p:spPr>
        <p:txBody>
          <a:bodyPr/>
          <a:lstStyle/>
          <a:p>
            <a:r>
              <a:rPr lang="zh-CN" altLang="en-US" smtClean="0"/>
              <a:t>通过不断设置</a:t>
            </a:r>
            <a:r>
              <a:rPr lang="en-US" altLang="zh-CN" smtClean="0"/>
              <a:t>PING</a:t>
            </a:r>
            <a:r>
              <a:rPr lang="zh-CN" altLang="en-US" smtClean="0"/>
              <a:t>包的大小，判断承载网</a:t>
            </a:r>
            <a:r>
              <a:rPr lang="en-US" altLang="zh-CN" smtClean="0"/>
              <a:t>MTU</a:t>
            </a:r>
            <a:r>
              <a:rPr lang="zh-CN" altLang="en-US" smtClean="0"/>
              <a:t>设置是否合适</a:t>
            </a:r>
          </a:p>
        </p:txBody>
      </p:sp>
      <p:sp>
        <p:nvSpPr>
          <p:cNvPr id="57348" name="灯片编号占位符 3"/>
          <p:cNvSpPr>
            <a:spLocks noGrp="1"/>
          </p:cNvSpPr>
          <p:nvPr>
            <p:ph type="sldNum" sz="quarter" idx="10"/>
          </p:nvPr>
        </p:nvSpPr>
        <p:spPr>
          <a:noFill/>
        </p:spPr>
        <p:txBody>
          <a:bodyPr/>
          <a:lstStyle/>
          <a:p>
            <a:r>
              <a:rPr lang="en-US" altLang="zh-CN" smtClean="0"/>
              <a:t>Page</a:t>
            </a:r>
            <a:fld id="{9ED8757E-CE01-45D9-96E0-BA9DB806985C}" type="slidenum">
              <a:rPr lang="en-US" altLang="zh-CN" smtClean="0"/>
              <a:pPr/>
              <a:t>83</a:t>
            </a:fld>
            <a:endParaRPr lang="en-US" altLang="zh-CN" smtClean="0"/>
          </a:p>
        </p:txBody>
      </p:sp>
      <p:sp>
        <p:nvSpPr>
          <p:cNvPr id="57350" name="圆角矩形 9"/>
          <p:cNvSpPr>
            <a:spLocks noChangeArrowheads="1"/>
          </p:cNvSpPr>
          <p:nvPr/>
        </p:nvSpPr>
        <p:spPr bwMode="auto">
          <a:xfrm flipV="1">
            <a:off x="2472571" y="3823689"/>
            <a:ext cx="1800225" cy="288925"/>
          </a:xfrm>
          <a:prstGeom prst="roundRect">
            <a:avLst>
              <a:gd name="adj" fmla="val 16667"/>
            </a:avLst>
          </a:prstGeom>
          <a:noFill/>
          <a:ln w="12700" algn="ctr">
            <a:solidFill>
              <a:srgbClr val="C00000"/>
            </a:solidFill>
            <a:prstDash val="dash"/>
            <a:round/>
            <a:headEnd/>
            <a:tailEnd/>
          </a:ln>
        </p:spPr>
        <p:txBody>
          <a:bodyPr/>
          <a:lstStyle/>
          <a:p>
            <a:endParaRPr lang="zh-CN" altLang="en-US"/>
          </a:p>
        </p:txBody>
      </p:sp>
      <p:cxnSp>
        <p:nvCxnSpPr>
          <p:cNvPr id="57351" name="直接箭头连接符 12"/>
          <p:cNvCxnSpPr>
            <a:cxnSpLocks noChangeShapeType="1"/>
            <a:stCxn id="57352" idx="2"/>
            <a:endCxn id="57350" idx="1"/>
          </p:cNvCxnSpPr>
          <p:nvPr/>
        </p:nvCxnSpPr>
        <p:spPr bwMode="auto">
          <a:xfrm>
            <a:off x="1026618" y="3438056"/>
            <a:ext cx="1445953" cy="530095"/>
          </a:xfrm>
          <a:prstGeom prst="straightConnector1">
            <a:avLst/>
          </a:prstGeom>
          <a:noFill/>
          <a:ln w="9525" algn="ctr">
            <a:solidFill>
              <a:schemeClr val="tx1"/>
            </a:solidFill>
            <a:round/>
            <a:headEnd/>
            <a:tailEnd type="arrow" w="med" len="med"/>
          </a:ln>
        </p:spPr>
      </p:cxnSp>
      <p:sp>
        <p:nvSpPr>
          <p:cNvPr id="57352" name="TextBox 9"/>
          <p:cNvSpPr txBox="1">
            <a:spLocks noChangeArrowheads="1"/>
          </p:cNvSpPr>
          <p:nvPr/>
        </p:nvSpPr>
        <p:spPr bwMode="auto">
          <a:xfrm>
            <a:off x="461468" y="2791944"/>
            <a:ext cx="1130300" cy="646112"/>
          </a:xfrm>
          <a:prstGeom prst="rect">
            <a:avLst/>
          </a:prstGeom>
          <a:noFill/>
          <a:ln w="9525">
            <a:noFill/>
            <a:miter lim="800000"/>
            <a:headEnd/>
            <a:tailEnd/>
          </a:ln>
        </p:spPr>
        <p:txBody>
          <a:bodyPr>
            <a:spAutoFit/>
          </a:bodyPr>
          <a:lstStyle/>
          <a:p>
            <a:r>
              <a:rPr lang="en-US" altLang="zh-CN" dirty="0"/>
              <a:t>PING</a:t>
            </a:r>
            <a:r>
              <a:rPr lang="zh-CN" altLang="en-US" dirty="0"/>
              <a:t>包大小设置</a:t>
            </a: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p:cNvSpPr>
            <a:spLocks noGrp="1"/>
          </p:cNvSpPr>
          <p:nvPr>
            <p:ph type="title"/>
          </p:nvPr>
        </p:nvSpPr>
        <p:spPr>
          <a:xfrm>
            <a:off x="687070" y="358775"/>
            <a:ext cx="7731125" cy="868363"/>
          </a:xfrm>
        </p:spPr>
        <p:txBody>
          <a:bodyPr/>
          <a:lstStyle/>
          <a:p>
            <a:r>
              <a:rPr lang="zh-CN" altLang="zh-CN" dirty="0" smtClean="0"/>
              <a:t>端口重镜像</a:t>
            </a:r>
            <a:r>
              <a:rPr lang="en-US" altLang="zh-CN" dirty="0" smtClean="0"/>
              <a:t>WireShark</a:t>
            </a:r>
            <a:r>
              <a:rPr lang="zh-CN" altLang="en-US" dirty="0" smtClean="0"/>
              <a:t>抓包</a:t>
            </a:r>
          </a:p>
        </p:txBody>
      </p:sp>
      <p:sp>
        <p:nvSpPr>
          <p:cNvPr id="86019" name="灯片编号占位符 3"/>
          <p:cNvSpPr>
            <a:spLocks noGrp="1"/>
          </p:cNvSpPr>
          <p:nvPr>
            <p:ph type="sldNum" sz="quarter" idx="10"/>
          </p:nvPr>
        </p:nvSpPr>
        <p:spPr>
          <a:noFill/>
        </p:spPr>
        <p:txBody>
          <a:bodyPr/>
          <a:lstStyle/>
          <a:p>
            <a:r>
              <a:rPr lang="en-US" altLang="zh-CN" smtClean="0"/>
              <a:t>Page</a:t>
            </a:r>
            <a:fld id="{B420AA39-33D0-48FA-890C-1395969FE2F8}" type="slidenum">
              <a:rPr lang="en-US" altLang="zh-CN" smtClean="0"/>
              <a:pPr/>
              <a:t>84</a:t>
            </a:fld>
            <a:endParaRPr lang="en-US" altLang="zh-CN" smtClean="0"/>
          </a:p>
        </p:txBody>
      </p:sp>
      <p:pic>
        <p:nvPicPr>
          <p:cNvPr id="86020" name="Picture 3"/>
          <p:cNvPicPr>
            <a:picLocks noChangeAspect="1" noChangeArrowheads="1"/>
          </p:cNvPicPr>
          <p:nvPr/>
        </p:nvPicPr>
        <p:blipFill>
          <a:blip r:embed="rId3" cstate="print"/>
          <a:srcRect r="14268" b="12090"/>
          <a:stretch>
            <a:fillRect/>
          </a:stretch>
        </p:blipFill>
        <p:spPr bwMode="auto">
          <a:xfrm>
            <a:off x="769938" y="2001002"/>
            <a:ext cx="6487478" cy="4175008"/>
          </a:xfrm>
          <a:prstGeom prst="rect">
            <a:avLst/>
          </a:prstGeom>
          <a:noFill/>
          <a:ln w="9525" algn="ctr">
            <a:solidFill>
              <a:schemeClr val="tx1"/>
            </a:solidFill>
            <a:miter lim="800000"/>
            <a:headEnd/>
            <a:tailEnd/>
          </a:ln>
        </p:spPr>
      </p:pic>
      <p:sp>
        <p:nvSpPr>
          <p:cNvPr id="86021" name="圆角矩形 6"/>
          <p:cNvSpPr>
            <a:spLocks noChangeArrowheads="1"/>
          </p:cNvSpPr>
          <p:nvPr/>
        </p:nvSpPr>
        <p:spPr bwMode="auto">
          <a:xfrm>
            <a:off x="755650" y="5029200"/>
            <a:ext cx="2232025" cy="289560"/>
          </a:xfrm>
          <a:prstGeom prst="roundRect">
            <a:avLst>
              <a:gd name="adj" fmla="val 16667"/>
            </a:avLst>
          </a:prstGeom>
          <a:noFill/>
          <a:ln w="19050" algn="ctr">
            <a:solidFill>
              <a:srgbClr val="C00000"/>
            </a:solidFill>
            <a:prstDash val="dash"/>
            <a:round/>
            <a:headEnd/>
            <a:tailEnd/>
          </a:ln>
        </p:spPr>
        <p:txBody>
          <a:bodyPr/>
          <a:lstStyle/>
          <a:p>
            <a:endParaRPr lang="zh-CN" altLang="en-US"/>
          </a:p>
        </p:txBody>
      </p:sp>
      <p:sp>
        <p:nvSpPr>
          <p:cNvPr id="86022" name="圆角矩形 7"/>
          <p:cNvSpPr>
            <a:spLocks noChangeArrowheads="1"/>
          </p:cNvSpPr>
          <p:nvPr/>
        </p:nvSpPr>
        <p:spPr bwMode="auto">
          <a:xfrm>
            <a:off x="755650" y="5386388"/>
            <a:ext cx="2232025" cy="287337"/>
          </a:xfrm>
          <a:prstGeom prst="roundRect">
            <a:avLst>
              <a:gd name="adj" fmla="val 16667"/>
            </a:avLst>
          </a:prstGeom>
          <a:noFill/>
          <a:ln w="19050" algn="ctr">
            <a:solidFill>
              <a:srgbClr val="C00000"/>
            </a:solidFill>
            <a:prstDash val="dash"/>
            <a:round/>
            <a:headEnd/>
            <a:tailEnd/>
          </a:ln>
        </p:spPr>
        <p:txBody>
          <a:bodyPr/>
          <a:lstStyle/>
          <a:p>
            <a:endParaRPr lang="zh-CN" altLang="en-US"/>
          </a:p>
        </p:txBody>
      </p:sp>
      <p:cxnSp>
        <p:nvCxnSpPr>
          <p:cNvPr id="86023" name="直接箭头连接符 7"/>
          <p:cNvCxnSpPr>
            <a:cxnSpLocks noChangeShapeType="1"/>
          </p:cNvCxnSpPr>
          <p:nvPr/>
        </p:nvCxnSpPr>
        <p:spPr bwMode="auto">
          <a:xfrm flipV="1">
            <a:off x="3033395" y="4604703"/>
            <a:ext cx="1296988" cy="431800"/>
          </a:xfrm>
          <a:prstGeom prst="straightConnector1">
            <a:avLst/>
          </a:prstGeom>
          <a:noFill/>
          <a:ln w="9525" algn="ctr">
            <a:solidFill>
              <a:schemeClr val="tx1"/>
            </a:solidFill>
            <a:round/>
            <a:headEnd/>
            <a:tailEnd type="arrow" w="med" len="med"/>
          </a:ln>
        </p:spPr>
      </p:cxnSp>
      <p:cxnSp>
        <p:nvCxnSpPr>
          <p:cNvPr id="86024" name="直接箭头连接符 9"/>
          <p:cNvCxnSpPr>
            <a:cxnSpLocks noChangeShapeType="1"/>
          </p:cNvCxnSpPr>
          <p:nvPr/>
        </p:nvCxnSpPr>
        <p:spPr bwMode="auto">
          <a:xfrm>
            <a:off x="2987675" y="5445125"/>
            <a:ext cx="2016125" cy="0"/>
          </a:xfrm>
          <a:prstGeom prst="straightConnector1">
            <a:avLst/>
          </a:prstGeom>
          <a:noFill/>
          <a:ln w="9525" algn="ctr">
            <a:solidFill>
              <a:schemeClr val="tx1"/>
            </a:solidFill>
            <a:round/>
            <a:headEnd/>
            <a:tailEnd type="arrow" w="med" len="med"/>
          </a:ln>
        </p:spPr>
      </p:cxnSp>
      <p:sp>
        <p:nvSpPr>
          <p:cNvPr id="86025" name="矩形 10"/>
          <p:cNvSpPr>
            <a:spLocks noChangeArrowheads="1"/>
          </p:cNvSpPr>
          <p:nvPr/>
        </p:nvSpPr>
        <p:spPr bwMode="auto">
          <a:xfrm>
            <a:off x="4398963" y="4222750"/>
            <a:ext cx="2549525" cy="501650"/>
          </a:xfrm>
          <a:prstGeom prst="rect">
            <a:avLst/>
          </a:prstGeom>
          <a:noFill/>
          <a:ln w="9525" algn="ctr">
            <a:noFill/>
            <a:round/>
            <a:headEnd/>
            <a:tailEnd/>
          </a:ln>
        </p:spPr>
        <p:txBody>
          <a:bodyPr/>
          <a:lstStyle/>
          <a:p>
            <a:r>
              <a:rPr lang="zh-CN" altLang="en-US"/>
              <a:t>本端</a:t>
            </a:r>
            <a:r>
              <a:rPr lang="en-US" altLang="zh-CN"/>
              <a:t>IP</a:t>
            </a:r>
            <a:r>
              <a:rPr lang="zh-CN" altLang="en-US"/>
              <a:t>、对端</a:t>
            </a:r>
            <a:r>
              <a:rPr lang="en-US" altLang="zh-CN"/>
              <a:t>IP</a:t>
            </a:r>
            <a:endParaRPr lang="zh-CN" altLang="en-US"/>
          </a:p>
        </p:txBody>
      </p:sp>
      <p:sp>
        <p:nvSpPr>
          <p:cNvPr id="86026" name="矩形 11"/>
          <p:cNvSpPr>
            <a:spLocks noChangeArrowheads="1"/>
          </p:cNvSpPr>
          <p:nvPr/>
        </p:nvSpPr>
        <p:spPr bwMode="auto">
          <a:xfrm>
            <a:off x="5076825" y="5302250"/>
            <a:ext cx="2549525" cy="287338"/>
          </a:xfrm>
          <a:prstGeom prst="rect">
            <a:avLst/>
          </a:prstGeom>
          <a:noFill/>
          <a:ln w="9525" algn="ctr">
            <a:noFill/>
            <a:round/>
            <a:headEnd/>
            <a:tailEnd/>
          </a:ln>
        </p:spPr>
        <p:txBody>
          <a:bodyPr/>
          <a:lstStyle/>
          <a:p>
            <a:r>
              <a:rPr lang="zh-CN" altLang="en-US"/>
              <a:t>源端口号、目的端口号</a:t>
            </a:r>
          </a:p>
        </p:txBody>
      </p:sp>
      <p:sp>
        <p:nvSpPr>
          <p:cNvPr id="11" name="内容占位符 2"/>
          <p:cNvSpPr>
            <a:spLocks noGrp="1"/>
          </p:cNvSpPr>
          <p:nvPr>
            <p:ph idx="1"/>
          </p:nvPr>
        </p:nvSpPr>
        <p:spPr>
          <a:xfrm>
            <a:off x="652463" y="1376363"/>
            <a:ext cx="7805737" cy="2540317"/>
          </a:xfrm>
        </p:spPr>
        <p:txBody>
          <a:bodyPr/>
          <a:lstStyle/>
          <a:p>
            <a:r>
              <a:rPr lang="en-US" altLang="zh-CN" dirty="0" smtClean="0"/>
              <a:t>eNodeB</a:t>
            </a:r>
            <a:r>
              <a:rPr lang="zh-CN" altLang="zh-CN" dirty="0" smtClean="0"/>
              <a:t>上通过启用端口重镜像</a:t>
            </a:r>
            <a:r>
              <a:rPr lang="en-US" altLang="zh-CN" dirty="0" smtClean="0"/>
              <a:t>,</a:t>
            </a:r>
            <a:r>
              <a:rPr lang="zh-CN" altLang="en-US" dirty="0" smtClean="0"/>
              <a:t>进行抓包跟踪</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灯片编号占位符 3"/>
          <p:cNvSpPr>
            <a:spLocks noGrp="1"/>
          </p:cNvSpPr>
          <p:nvPr>
            <p:ph type="sldNum" sz="quarter" idx="10"/>
          </p:nvPr>
        </p:nvSpPr>
        <p:spPr>
          <a:noFill/>
        </p:spPr>
        <p:txBody>
          <a:bodyPr/>
          <a:lstStyle/>
          <a:p>
            <a:pPr defTabSz="877888"/>
            <a:r>
              <a:rPr lang="en-US" altLang="zh-CN" smtClean="0"/>
              <a:t>Page</a:t>
            </a:r>
            <a:fld id="{EC5BFFBA-35DC-476D-BD25-95335046623C}" type="slidenum">
              <a:rPr lang="en-US" altLang="zh-CN" smtClean="0"/>
              <a:pPr defTabSz="877888"/>
              <a:t>85</a:t>
            </a:fld>
            <a:endParaRPr lang="en-US" altLang="zh-CN" smtClean="0"/>
          </a:p>
        </p:txBody>
      </p:sp>
      <p:sp>
        <p:nvSpPr>
          <p:cNvPr id="61443" name="Rectangle 2"/>
          <p:cNvSpPr>
            <a:spLocks noGrp="1" noChangeArrowheads="1"/>
          </p:cNvSpPr>
          <p:nvPr>
            <p:ph type="title"/>
          </p:nvPr>
        </p:nvSpPr>
        <p:spPr>
          <a:xfrm>
            <a:off x="1317625" y="358775"/>
            <a:ext cx="7054850" cy="868363"/>
          </a:xfrm>
        </p:spPr>
        <p:txBody>
          <a:bodyPr/>
          <a:lstStyle/>
          <a:p>
            <a:pPr eaLnBrk="1" hangingPunct="1"/>
            <a:r>
              <a:rPr lang="zh-CN" altLang="en-US" smtClean="0"/>
              <a:t>目  录</a:t>
            </a:r>
          </a:p>
        </p:txBody>
      </p:sp>
      <p:sp>
        <p:nvSpPr>
          <p:cNvPr id="8196" name="Rectangle 3"/>
          <p:cNvSpPr>
            <a:spLocks noGrp="1" noChangeArrowheads="1"/>
          </p:cNvSpPr>
          <p:nvPr>
            <p:ph type="body" idx="1"/>
          </p:nvPr>
        </p:nvSpPr>
        <p:spPr>
          <a:xfrm>
            <a:off x="652463" y="1376363"/>
            <a:ext cx="7929562" cy="3343275"/>
          </a:xfrm>
        </p:spPr>
        <p:txBody>
          <a:bodyPr/>
          <a:lstStyle/>
          <a:p>
            <a:pPr marL="419100" indent="-419100" eaLnBrk="1" hangingPunct="1">
              <a:buClr>
                <a:schemeClr val="tx1"/>
              </a:buClr>
              <a:buSzTx/>
              <a:buFont typeface="Wingdings" pitchFamily="2" charset="2"/>
              <a:buNone/>
              <a:defRPr/>
            </a:pPr>
            <a:r>
              <a:rPr lang="en-US" altLang="zh-CN" b="1" dirty="0" smtClean="0"/>
              <a:t>2.  eNodeB</a:t>
            </a:r>
            <a:r>
              <a:rPr lang="zh-CN" altLang="en-US" b="1" dirty="0" smtClean="0"/>
              <a:t> 传输故障定位分析</a:t>
            </a:r>
          </a:p>
          <a:p>
            <a:pPr marL="782638" lvl="1" indent="-381000">
              <a:buNone/>
              <a:defRPr/>
            </a:pPr>
            <a:r>
              <a:rPr lang="en-US" altLang="zh-CN" dirty="0" smtClean="0">
                <a:solidFill>
                  <a:srgbClr val="777777"/>
                </a:solidFill>
              </a:rPr>
              <a:t>2.1 IP</a:t>
            </a:r>
            <a:r>
              <a:rPr lang="zh-CN" altLang="en-US" dirty="0" smtClean="0">
                <a:solidFill>
                  <a:srgbClr val="777777"/>
                </a:solidFill>
              </a:rPr>
              <a:t>传输类故障定位</a:t>
            </a:r>
            <a:endParaRPr lang="en-US" altLang="zh-CN" dirty="0" smtClean="0">
              <a:solidFill>
                <a:srgbClr val="777777"/>
              </a:solidFill>
            </a:endParaRPr>
          </a:p>
          <a:p>
            <a:pPr marL="782638" lvl="1" indent="-381000">
              <a:buNone/>
              <a:defRPr/>
            </a:pPr>
            <a:r>
              <a:rPr lang="en-US" altLang="zh-CN" b="1" dirty="0" smtClean="0"/>
              <a:t>2.2 </a:t>
            </a:r>
            <a:r>
              <a:rPr lang="zh-CN" altLang="en-US" b="1" dirty="0" smtClean="0"/>
              <a:t>应用层故障定位</a:t>
            </a:r>
            <a:endParaRPr lang="en-US" altLang="zh-CN" b="1" dirty="0" smtClean="0"/>
          </a:p>
          <a:p>
            <a:pPr marL="1131888" lvl="2" indent="-381000">
              <a:buNone/>
              <a:defRPr/>
            </a:pPr>
            <a:r>
              <a:rPr lang="en-US" altLang="zh-CN" dirty="0" smtClean="0">
                <a:solidFill>
                  <a:srgbClr val="777777"/>
                </a:solidFill>
              </a:rPr>
              <a:t>2.2.1 SCTP</a:t>
            </a:r>
            <a:r>
              <a:rPr lang="zh-CN" altLang="en-US" dirty="0" smtClean="0">
                <a:solidFill>
                  <a:srgbClr val="777777"/>
                </a:solidFill>
              </a:rPr>
              <a:t>控制面故障处理</a:t>
            </a:r>
            <a:endParaRPr lang="en-US" altLang="zh-CN" dirty="0" smtClean="0">
              <a:solidFill>
                <a:srgbClr val="777777"/>
              </a:solidFill>
            </a:endParaRPr>
          </a:p>
          <a:p>
            <a:pPr marL="1131888" lvl="2" indent="-381000">
              <a:buNone/>
              <a:defRPr/>
            </a:pPr>
            <a:r>
              <a:rPr lang="en-US" altLang="zh-CN" b="1" dirty="0" smtClean="0"/>
              <a:t>2.2.2 GTPU</a:t>
            </a:r>
            <a:r>
              <a:rPr lang="zh-CN" altLang="en-US" b="1" dirty="0" smtClean="0"/>
              <a:t>用户面</a:t>
            </a:r>
            <a:r>
              <a:rPr lang="zh-CN" altLang="en-US" b="1" dirty="0"/>
              <a:t>故障</a:t>
            </a:r>
            <a:r>
              <a:rPr lang="zh-CN" altLang="en-US" b="1" dirty="0" smtClean="0"/>
              <a:t>处理</a:t>
            </a:r>
            <a:endParaRPr lang="en-US" altLang="zh-CN" b="1" dirty="0" smtClean="0"/>
          </a:p>
          <a:p>
            <a:pPr marL="1131888" lvl="2" indent="-381000">
              <a:buNone/>
              <a:defRPr/>
            </a:pPr>
            <a:r>
              <a:rPr lang="en-US" altLang="zh-CN" dirty="0">
                <a:solidFill>
                  <a:srgbClr val="777777"/>
                </a:solidFill>
              </a:rPr>
              <a:t>2.2.3 OM</a:t>
            </a:r>
            <a:r>
              <a:rPr lang="zh-CN" altLang="en-US" dirty="0">
                <a:solidFill>
                  <a:srgbClr val="777777"/>
                </a:solidFill>
              </a:rPr>
              <a:t>故障处理</a:t>
            </a:r>
            <a:endParaRPr lang="en-US" altLang="zh-CN" dirty="0">
              <a:solidFill>
                <a:srgbClr val="777777"/>
              </a:solidFill>
            </a:endParaRPr>
          </a:p>
          <a:p>
            <a:pPr marL="782638" lvl="1" indent="-381000" eaLnBrk="1" hangingPunct="1">
              <a:buFont typeface="Wingdings" pitchFamily="2" charset="2"/>
              <a:buNone/>
              <a:defRPr/>
            </a:pPr>
            <a:endParaRPr lang="en-US" altLang="zh-CN" dirty="0" smtClean="0">
              <a:solidFill>
                <a:srgbClr val="777777"/>
              </a:solidFill>
            </a:endParaRPr>
          </a:p>
          <a:p>
            <a:pPr marL="782638" lvl="1" indent="-381000" eaLnBrk="1" hangingPunct="1">
              <a:buFont typeface="Wingdings" pitchFamily="2" charset="2"/>
              <a:buNone/>
              <a:defRPr/>
            </a:pPr>
            <a:endParaRPr lang="zh-CN" altLang="en-US" dirty="0" smtClean="0">
              <a:solidFill>
                <a:srgbClr val="777777"/>
              </a:solidFill>
            </a:endParaRPr>
          </a:p>
          <a:p>
            <a:pPr marL="771525" lvl="1" indent="-419100" eaLnBrk="1" hangingPunct="1">
              <a:buClr>
                <a:schemeClr val="tx1"/>
              </a:buClr>
              <a:buSzTx/>
              <a:buFont typeface="Wingdings" pitchFamily="2" charset="2"/>
              <a:buNone/>
              <a:defRPr/>
            </a:pPr>
            <a:endParaRPr lang="zh-CN" altLang="en-US" dirty="0" smtClean="0"/>
          </a:p>
          <a:p>
            <a:pPr marL="419100" indent="-419100" eaLnBrk="1" hangingPunct="1">
              <a:buClr>
                <a:schemeClr val="tx1"/>
              </a:buClr>
              <a:buSzTx/>
              <a:buFont typeface="Wingdings" pitchFamily="2" charset="2"/>
              <a:buNone/>
              <a:defRPr/>
            </a:pPr>
            <a:endParaRPr lang="zh-CN" altLang="en-US" dirty="0" smtClean="0"/>
          </a:p>
        </p:txBody>
      </p:sp>
      <p:pic>
        <p:nvPicPr>
          <p:cNvPr id="61445" name="Picture 19" descr="目录 copy"/>
          <p:cNvPicPr>
            <a:picLocks noChangeAspect="1" noChangeArrowheads="1"/>
          </p:cNvPicPr>
          <p:nvPr/>
        </p:nvPicPr>
        <p:blipFill>
          <a:blip r:embed="rId3" cstate="print"/>
          <a:srcRect/>
          <a:stretch>
            <a:fillRect/>
          </a:stretch>
        </p:blipFill>
        <p:spPr bwMode="auto">
          <a:xfrm>
            <a:off x="704850" y="468313"/>
            <a:ext cx="615950" cy="619125"/>
          </a:xfrm>
          <a:prstGeom prst="rect">
            <a:avLst/>
          </a:prstGeom>
          <a:noFill/>
          <a:ln w="9525">
            <a:noFill/>
            <a:miter lim="800000"/>
            <a:headEnd/>
            <a:tailEnd/>
          </a:ln>
        </p:spPr>
      </p:pic>
    </p:spTree>
    <p:extLst>
      <p:ext uri="{BB962C8B-B14F-4D97-AF65-F5344CB8AC3E}">
        <p14:creationId xmlns:p14="http://schemas.microsoft.com/office/powerpoint/2010/main" val="402325838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GTPU </a:t>
            </a:r>
            <a:r>
              <a:rPr lang="zh-CN" altLang="en-US" dirty="0" smtClean="0"/>
              <a:t>在</a:t>
            </a:r>
            <a:r>
              <a:rPr lang="en-US" altLang="zh-CN" dirty="0"/>
              <a:t>TCP/IP</a:t>
            </a:r>
            <a:r>
              <a:rPr lang="zh-CN" altLang="en-US" dirty="0"/>
              <a:t>模型中的位置</a:t>
            </a:r>
          </a:p>
        </p:txBody>
      </p:sp>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02979" y="1549562"/>
            <a:ext cx="5637076" cy="3877144"/>
          </a:xfrm>
          <a:ln>
            <a:solidFill>
              <a:schemeClr val="tx1"/>
            </a:solidFill>
          </a:ln>
        </p:spPr>
      </p:pic>
      <p:sp>
        <p:nvSpPr>
          <p:cNvPr id="4" name="灯片编号占位符 3"/>
          <p:cNvSpPr>
            <a:spLocks noGrp="1"/>
          </p:cNvSpPr>
          <p:nvPr>
            <p:ph type="sldNum" sz="quarter" idx="10"/>
          </p:nvPr>
        </p:nvSpPr>
        <p:spPr/>
        <p:txBody>
          <a:bodyPr/>
          <a:lstStyle/>
          <a:p>
            <a:r>
              <a:rPr lang="en-US" altLang="zh-CN" smtClean="0"/>
              <a:t>Page</a:t>
            </a:r>
            <a:fld id="{B77D227A-1AE4-4BCD-9973-754D0181BA73}" type="slidenum">
              <a:rPr lang="en-US" altLang="zh-CN" smtClean="0"/>
              <a:pPr/>
              <a:t>86</a:t>
            </a:fld>
            <a:endParaRPr lang="en-US" altLang="zh-CN"/>
          </a:p>
        </p:txBody>
      </p:sp>
    </p:spTree>
    <p:extLst>
      <p:ext uri="{BB962C8B-B14F-4D97-AF65-F5344CB8AC3E}">
        <p14:creationId xmlns:p14="http://schemas.microsoft.com/office/powerpoint/2010/main" val="323551097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GTPU ECHO </a:t>
            </a:r>
            <a:r>
              <a:rPr lang="zh-CN" altLang="en-US" dirty="0" smtClean="0"/>
              <a:t>检测原理</a:t>
            </a:r>
            <a:endParaRPr lang="zh-CN" altLang="en-US" dirty="0"/>
          </a:p>
        </p:txBody>
      </p:sp>
      <p:sp>
        <p:nvSpPr>
          <p:cNvPr id="3" name="内容占位符 2"/>
          <p:cNvSpPr>
            <a:spLocks noGrp="1"/>
          </p:cNvSpPr>
          <p:nvPr>
            <p:ph idx="1"/>
          </p:nvPr>
        </p:nvSpPr>
        <p:spPr/>
        <p:txBody>
          <a:bodyPr/>
          <a:lstStyle/>
          <a:p>
            <a:r>
              <a:rPr lang="zh-CN" altLang="en-US" dirty="0"/>
              <a:t>当采用</a:t>
            </a:r>
            <a:r>
              <a:rPr lang="en-US" altLang="zh-CN" dirty="0"/>
              <a:t>endpoint </a:t>
            </a:r>
            <a:r>
              <a:rPr lang="zh-CN" altLang="en-US" dirty="0"/>
              <a:t>方式配置</a:t>
            </a:r>
            <a:r>
              <a:rPr lang="en-US" altLang="zh-CN" dirty="0"/>
              <a:t>S1 interface</a:t>
            </a:r>
            <a:r>
              <a:rPr lang="zh-CN" altLang="en-US" dirty="0"/>
              <a:t>时。 传输自建立模式下，开启</a:t>
            </a:r>
            <a:r>
              <a:rPr lang="en-US" altLang="zh-CN" dirty="0"/>
              <a:t>GTP-U</a:t>
            </a:r>
            <a:r>
              <a:rPr lang="zh-CN" altLang="en-US" dirty="0"/>
              <a:t>静态检测功能，当基站检测到承载上层业务的用户面承载链路本端无法和对端正常通讯时，产生此告警（ </a:t>
            </a:r>
            <a:r>
              <a:rPr lang="en-US" altLang="zh-CN" b="1" dirty="0"/>
              <a:t>ALM-25952</a:t>
            </a:r>
            <a:r>
              <a:rPr lang="zh-CN" altLang="en-US" b="1" dirty="0"/>
              <a:t> </a:t>
            </a:r>
            <a:r>
              <a:rPr lang="zh-CN" altLang="en-US" b="1" dirty="0" smtClean="0"/>
              <a:t>用户面承载链路故障告警</a:t>
            </a:r>
            <a:r>
              <a:rPr lang="zh-CN" altLang="en-US" dirty="0" smtClean="0"/>
              <a:t>）</a:t>
            </a:r>
            <a:endParaRPr lang="en-US" altLang="zh-CN" dirty="0" smtClean="0"/>
          </a:p>
          <a:p>
            <a:r>
              <a:rPr lang="zh-CN" altLang="en-US" dirty="0" smtClean="0"/>
              <a:t>告警检测机制：系统</a:t>
            </a:r>
            <a:r>
              <a:rPr lang="zh-CN" altLang="en-US" dirty="0"/>
              <a:t>每</a:t>
            </a:r>
            <a:r>
              <a:rPr lang="en-US" altLang="zh-CN" dirty="0"/>
              <a:t>1</a:t>
            </a:r>
            <a:r>
              <a:rPr lang="zh-CN" altLang="en-US" dirty="0"/>
              <a:t>分钟发送一次</a:t>
            </a:r>
            <a:r>
              <a:rPr lang="en-US" altLang="zh-CN" dirty="0"/>
              <a:t>ECHO</a:t>
            </a:r>
            <a:r>
              <a:rPr lang="zh-CN" altLang="en-US" dirty="0"/>
              <a:t>帧，如果在配置的</a:t>
            </a:r>
            <a:r>
              <a:rPr lang="en-US" altLang="zh-CN" dirty="0"/>
              <a:t>ECHO</a:t>
            </a:r>
            <a:r>
              <a:rPr lang="zh-CN" altLang="en-US" dirty="0"/>
              <a:t>帧超时时长内，接收不到</a:t>
            </a:r>
            <a:r>
              <a:rPr lang="en-US" altLang="zh-CN" dirty="0"/>
              <a:t>ECHO</a:t>
            </a:r>
            <a:r>
              <a:rPr lang="zh-CN" altLang="en-US" dirty="0"/>
              <a:t>响应帧，则认为超时一次，超过</a:t>
            </a:r>
            <a:r>
              <a:rPr lang="en-US" altLang="zh-CN" dirty="0"/>
              <a:t>ECHO</a:t>
            </a:r>
            <a:r>
              <a:rPr lang="zh-CN" altLang="en-US" dirty="0"/>
              <a:t>帧超时次数则上报告警；</a:t>
            </a:r>
            <a:r>
              <a:rPr lang="en-US" altLang="zh-CN" dirty="0"/>
              <a:t>ECHO</a:t>
            </a:r>
            <a:r>
              <a:rPr lang="zh-CN" altLang="en-US" dirty="0"/>
              <a:t>帧超时时长和</a:t>
            </a:r>
            <a:r>
              <a:rPr lang="en-US" altLang="zh-CN" dirty="0"/>
              <a:t>ECHO</a:t>
            </a:r>
            <a:r>
              <a:rPr lang="zh-CN" altLang="en-US" dirty="0"/>
              <a:t>帧超时次数可通过</a:t>
            </a:r>
            <a:r>
              <a:rPr lang="en-US" altLang="zh-CN" dirty="0">
                <a:hlinkClick r:id="rId2"/>
              </a:rPr>
              <a:t>MOD GTPU</a:t>
            </a:r>
            <a:r>
              <a:rPr lang="zh-CN" altLang="en-US" dirty="0"/>
              <a:t>配置，默认值为</a:t>
            </a:r>
            <a:r>
              <a:rPr lang="en-US" altLang="zh-CN" dirty="0"/>
              <a:t>5000</a:t>
            </a:r>
            <a:r>
              <a:rPr lang="zh-CN" altLang="en-US" dirty="0"/>
              <a:t>毫秒和</a:t>
            </a:r>
            <a:r>
              <a:rPr lang="en-US" altLang="zh-CN" dirty="0"/>
              <a:t>3</a:t>
            </a:r>
            <a:r>
              <a:rPr lang="zh-CN" altLang="en-US" dirty="0" smtClean="0"/>
              <a:t>次</a:t>
            </a:r>
            <a:endParaRPr lang="zh-CN" altLang="en-US" dirty="0"/>
          </a:p>
        </p:txBody>
      </p:sp>
      <p:sp>
        <p:nvSpPr>
          <p:cNvPr id="4" name="灯片编号占位符 3"/>
          <p:cNvSpPr>
            <a:spLocks noGrp="1"/>
          </p:cNvSpPr>
          <p:nvPr>
            <p:ph type="sldNum" sz="quarter" idx="10"/>
          </p:nvPr>
        </p:nvSpPr>
        <p:spPr/>
        <p:txBody>
          <a:bodyPr/>
          <a:lstStyle/>
          <a:p>
            <a:r>
              <a:rPr lang="en-US" altLang="zh-CN" smtClean="0"/>
              <a:t>Page</a:t>
            </a:r>
            <a:fld id="{B77D227A-1AE4-4BCD-9973-754D0181BA73}" type="slidenum">
              <a:rPr lang="en-US" altLang="zh-CN" smtClean="0"/>
              <a:pPr/>
              <a:t>87</a:t>
            </a:fld>
            <a:endParaRPr lang="en-US" altLang="zh-CN"/>
          </a:p>
        </p:txBody>
      </p:sp>
    </p:spTree>
    <p:extLst>
      <p:ext uri="{BB962C8B-B14F-4D97-AF65-F5344CB8AC3E}">
        <p14:creationId xmlns:p14="http://schemas.microsoft.com/office/powerpoint/2010/main" val="245550754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GTPU </a:t>
            </a:r>
            <a:r>
              <a:rPr lang="zh-CN" altLang="en-US" dirty="0" smtClean="0"/>
              <a:t>用户面故障处理</a:t>
            </a:r>
            <a:endParaRPr lang="zh-CN" altLang="en-US" dirty="0"/>
          </a:p>
        </p:txBody>
      </p:sp>
      <p:sp>
        <p:nvSpPr>
          <p:cNvPr id="3" name="内容占位符 2"/>
          <p:cNvSpPr>
            <a:spLocks noGrp="1"/>
          </p:cNvSpPr>
          <p:nvPr>
            <p:ph idx="1"/>
          </p:nvPr>
        </p:nvSpPr>
        <p:spPr/>
        <p:txBody>
          <a:bodyPr/>
          <a:lstStyle/>
          <a:p>
            <a:r>
              <a:rPr lang="zh-CN" altLang="en-US" dirty="0" smtClean="0"/>
              <a:t>故障现象</a:t>
            </a:r>
            <a:endParaRPr lang="en-US" altLang="zh-CN" dirty="0" smtClean="0"/>
          </a:p>
          <a:p>
            <a:pPr lvl="1"/>
            <a:r>
              <a:rPr lang="zh-CN" altLang="en-US" dirty="0" smtClean="0"/>
              <a:t>用户不能上网</a:t>
            </a:r>
            <a:endParaRPr lang="en-US" altLang="zh-CN" dirty="0" smtClean="0"/>
          </a:p>
          <a:p>
            <a:pPr lvl="1"/>
            <a:r>
              <a:rPr lang="en-US" altLang="zh-CN" dirty="0" err="1" smtClean="0"/>
              <a:t>eNodeB</a:t>
            </a:r>
            <a:r>
              <a:rPr lang="zh-CN" altLang="en-US" dirty="0" smtClean="0"/>
              <a:t>上报 </a:t>
            </a:r>
            <a:r>
              <a:rPr lang="en-US" altLang="zh-CN" dirty="0"/>
              <a:t>ALM-25952 </a:t>
            </a:r>
            <a:r>
              <a:rPr lang="zh-CN" altLang="en-US" dirty="0"/>
              <a:t>用户面承载链路故障</a:t>
            </a:r>
            <a:r>
              <a:rPr lang="zh-CN" altLang="en-US" dirty="0" smtClean="0"/>
              <a:t>告警</a:t>
            </a:r>
            <a:endParaRPr lang="en-US" altLang="zh-CN" dirty="0" smtClean="0"/>
          </a:p>
          <a:p>
            <a:r>
              <a:rPr lang="zh-CN" altLang="en-US" dirty="0" smtClean="0"/>
              <a:t>可能原因</a:t>
            </a:r>
            <a:endParaRPr lang="en-US" altLang="zh-CN" dirty="0" smtClean="0"/>
          </a:p>
          <a:p>
            <a:pPr lvl="1"/>
            <a:r>
              <a:rPr lang="zh-CN" altLang="en-US" dirty="0" smtClean="0"/>
              <a:t>传输问题</a:t>
            </a:r>
            <a:endParaRPr lang="en-US" altLang="zh-CN" dirty="0" smtClean="0"/>
          </a:p>
          <a:p>
            <a:pPr lvl="1"/>
            <a:r>
              <a:rPr lang="en-US" altLang="zh-CN" dirty="0" smtClean="0"/>
              <a:t>GTPU </a:t>
            </a:r>
            <a:r>
              <a:rPr lang="zh-CN" altLang="en-US" dirty="0" smtClean="0"/>
              <a:t>检测开关有没有打开</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r>
              <a:rPr lang="en-US" altLang="zh-CN" smtClean="0"/>
              <a:t>Page</a:t>
            </a:r>
            <a:fld id="{B77D227A-1AE4-4BCD-9973-754D0181BA73}" type="slidenum">
              <a:rPr lang="en-US" altLang="zh-CN" smtClean="0"/>
              <a:pPr/>
              <a:t>88</a:t>
            </a:fld>
            <a:endParaRPr lang="en-US" altLang="zh-CN"/>
          </a:p>
        </p:txBody>
      </p:sp>
    </p:spTree>
    <p:extLst>
      <p:ext uri="{BB962C8B-B14F-4D97-AF65-F5344CB8AC3E}">
        <p14:creationId xmlns:p14="http://schemas.microsoft.com/office/powerpoint/2010/main" val="25734175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日期占位符 3"/>
          <p:cNvSpPr>
            <a:spLocks noGrp="1"/>
          </p:cNvSpPr>
          <p:nvPr>
            <p:ph type="dt" sz="quarter" idx="10"/>
          </p:nvPr>
        </p:nvSpPr>
        <p:spPr>
          <a:noFill/>
        </p:spPr>
        <p:txBody>
          <a:bodyPr/>
          <a:lstStyle/>
          <a:p>
            <a:pPr defTabSz="784225"/>
            <a:r>
              <a:rPr lang="de-DE" altLang="zh-CN">
                <a:latin typeface="FrutigerNext LT Regular" pitchFamily="34" charset="0"/>
              </a:rPr>
              <a:t>Page </a:t>
            </a:r>
            <a:fld id="{D4EF690B-2E52-437A-B691-98417C5B345B}" type="slidenum">
              <a:rPr lang="de-DE" altLang="zh-CN">
                <a:latin typeface="FrutigerNext LT Regular" pitchFamily="34" charset="0"/>
              </a:rPr>
              <a:pPr defTabSz="784225"/>
              <a:t>8</a:t>
            </a:fld>
            <a:endParaRPr lang="en-GB" altLang="zh-CN">
              <a:latin typeface="FrutigerNext LT Regular" pitchFamily="34" charset="0"/>
            </a:endParaRPr>
          </a:p>
        </p:txBody>
      </p:sp>
      <p:sp>
        <p:nvSpPr>
          <p:cNvPr id="1030" name="Rectangle 2"/>
          <p:cNvSpPr>
            <a:spLocks noGrp="1" noChangeArrowheads="1"/>
          </p:cNvSpPr>
          <p:nvPr>
            <p:ph type="title" idx="4294967295"/>
          </p:nvPr>
        </p:nvSpPr>
        <p:spPr>
          <a:xfrm>
            <a:off x="649518" y="446310"/>
            <a:ext cx="7543800" cy="685800"/>
          </a:xfrm>
        </p:spPr>
        <p:txBody>
          <a:bodyPr/>
          <a:lstStyle/>
          <a:p>
            <a:r>
              <a:rPr lang="en-US" altLang="zh-CN" dirty="0" smtClean="0"/>
              <a:t>LTE </a:t>
            </a:r>
            <a:r>
              <a:rPr lang="zh-CN" altLang="en-US" dirty="0" smtClean="0"/>
              <a:t>传输网络各接口</a:t>
            </a:r>
            <a:endParaRPr lang="en-US" altLang="zh-CN" dirty="0" smtClean="0"/>
          </a:p>
        </p:txBody>
      </p:sp>
      <p:grpSp>
        <p:nvGrpSpPr>
          <p:cNvPr id="2" name="Group 118"/>
          <p:cNvGrpSpPr>
            <a:grpSpLocks/>
          </p:cNvGrpSpPr>
          <p:nvPr/>
        </p:nvGrpSpPr>
        <p:grpSpPr bwMode="auto">
          <a:xfrm>
            <a:off x="625155" y="1205310"/>
            <a:ext cx="8298490" cy="5045075"/>
            <a:chOff x="748" y="791"/>
            <a:chExt cx="4860" cy="3178"/>
          </a:xfrm>
        </p:grpSpPr>
        <p:grpSp>
          <p:nvGrpSpPr>
            <p:cNvPr id="3" name="Group 4"/>
            <p:cNvGrpSpPr>
              <a:grpSpLocks/>
            </p:cNvGrpSpPr>
            <p:nvPr/>
          </p:nvGrpSpPr>
          <p:grpSpPr bwMode="auto">
            <a:xfrm>
              <a:off x="1531" y="944"/>
              <a:ext cx="3453" cy="2331"/>
              <a:chOff x="2352" y="1486"/>
              <a:chExt cx="3453" cy="2331"/>
            </a:xfrm>
          </p:grpSpPr>
          <p:sp>
            <p:nvSpPr>
              <p:cNvPr id="238" name="Text Box 5"/>
              <p:cNvSpPr txBox="1">
                <a:spLocks noChangeArrowheads="1"/>
              </p:cNvSpPr>
              <p:nvPr/>
            </p:nvSpPr>
            <p:spPr bwMode="auto">
              <a:xfrm>
                <a:off x="3082" y="1493"/>
                <a:ext cx="539" cy="273"/>
              </a:xfrm>
              <a:prstGeom prst="rect">
                <a:avLst/>
              </a:prstGeom>
              <a:solidFill>
                <a:srgbClr val="CCFFFF"/>
              </a:solidFill>
              <a:ln w="9525" algn="ctr">
                <a:solidFill>
                  <a:schemeClr val="tx1"/>
                </a:solidFill>
                <a:miter lim="800000"/>
                <a:headEnd/>
                <a:tailEnd/>
              </a:ln>
            </p:spPr>
            <p:txBody>
              <a:bodyPr lIns="36000" tIns="108000" rIns="36000" bIns="108000" anchor="ctr">
                <a:spAutoFit/>
              </a:bodyPr>
              <a:lstStyle/>
              <a:p>
                <a:pPr algn="ctr" defTabSz="877888"/>
                <a:r>
                  <a:rPr lang="en-US" altLang="zh-CN" sz="1400" b="1" dirty="0">
                    <a:latin typeface="FrutigerNext LT Regular" pitchFamily="34" charset="0"/>
                  </a:rPr>
                  <a:t>S-GW</a:t>
                </a:r>
              </a:p>
            </p:txBody>
          </p:sp>
          <p:sp>
            <p:nvSpPr>
              <p:cNvPr id="239" name="Text Box 6"/>
              <p:cNvSpPr txBox="1">
                <a:spLocks noChangeArrowheads="1"/>
              </p:cNvSpPr>
              <p:nvPr/>
            </p:nvSpPr>
            <p:spPr bwMode="auto">
              <a:xfrm>
                <a:off x="2410" y="3681"/>
                <a:ext cx="537" cy="136"/>
              </a:xfrm>
              <a:prstGeom prst="rect">
                <a:avLst/>
              </a:prstGeom>
              <a:noFill/>
              <a:ln w="9525">
                <a:noFill/>
                <a:miter lim="800000"/>
                <a:headEnd/>
                <a:tailEnd/>
              </a:ln>
            </p:spPr>
            <p:txBody>
              <a:bodyPr lIns="0" tIns="0" rIns="0" bIns="0">
                <a:spAutoFit/>
              </a:bodyPr>
              <a:lstStyle/>
              <a:p>
                <a:pPr algn="ctr" defTabSz="1066800" eaLnBrk="1" hangingPunct="1"/>
                <a:r>
                  <a:rPr kumimoji="1" lang="en-GB" altLang="zh-CN" sz="1400" b="1" dirty="0" err="1">
                    <a:latin typeface="FrutigerNext LT Regular" pitchFamily="34" charset="0"/>
                    <a:ea typeface="宋体" charset="-122"/>
                  </a:rPr>
                  <a:t>eNode</a:t>
                </a:r>
                <a:r>
                  <a:rPr kumimoji="1" lang="en-GB" altLang="zh-CN" sz="1400" b="1" dirty="0">
                    <a:latin typeface="FrutigerNext LT Regular" pitchFamily="34" charset="0"/>
                    <a:ea typeface="宋体" charset="-122"/>
                  </a:rPr>
                  <a:t> B</a:t>
                </a:r>
                <a:endParaRPr kumimoji="1" lang="en-US" altLang="zh-CN" sz="1400" b="1" dirty="0">
                  <a:latin typeface="FrutigerNext LT Regular" pitchFamily="34" charset="0"/>
                  <a:ea typeface="宋体" charset="-122"/>
                </a:endParaRPr>
              </a:p>
            </p:txBody>
          </p:sp>
          <p:grpSp>
            <p:nvGrpSpPr>
              <p:cNvPr id="4" name="Group 7"/>
              <p:cNvGrpSpPr>
                <a:grpSpLocks/>
              </p:cNvGrpSpPr>
              <p:nvPr/>
            </p:nvGrpSpPr>
            <p:grpSpPr bwMode="auto">
              <a:xfrm>
                <a:off x="2352" y="3065"/>
                <a:ext cx="703" cy="516"/>
                <a:chOff x="1350" y="1299"/>
                <a:chExt cx="703" cy="516"/>
              </a:xfrm>
            </p:grpSpPr>
            <p:sp>
              <p:nvSpPr>
                <p:cNvPr id="282" name="Oval 8"/>
                <p:cNvSpPr>
                  <a:spLocks noChangeArrowheads="1"/>
                </p:cNvSpPr>
                <p:nvPr/>
              </p:nvSpPr>
              <p:spPr bwMode="auto">
                <a:xfrm>
                  <a:off x="1350" y="1611"/>
                  <a:ext cx="703" cy="204"/>
                </a:xfrm>
                <a:prstGeom prst="ellipse">
                  <a:avLst/>
                </a:prstGeom>
                <a:gradFill rotWithShape="1">
                  <a:gsLst>
                    <a:gs pos="0">
                      <a:srgbClr val="66FFFF">
                        <a:gamma/>
                        <a:shade val="46275"/>
                        <a:invGamma/>
                      </a:srgbClr>
                    </a:gs>
                    <a:gs pos="100000">
                      <a:srgbClr val="66FFFF"/>
                    </a:gs>
                  </a:gsLst>
                  <a:path path="shape">
                    <a:fillToRect l="50000" t="50000" r="50000" b="50000"/>
                  </a:path>
                </a:gradFill>
                <a:ln w="9525" algn="ctr">
                  <a:solidFill>
                    <a:schemeClr val="bg2"/>
                  </a:solidFill>
                  <a:round/>
                  <a:headEnd/>
                  <a:tailEnd/>
                </a:ln>
                <a:effectLst>
                  <a:outerShdw dist="35921" dir="2700000" algn="ctr" rotWithShape="0">
                    <a:srgbClr val="808080"/>
                  </a:outerShdw>
                </a:effectLst>
              </p:spPr>
              <p:txBody>
                <a:bodyPr lIns="91425" tIns="45712" rIns="91425" bIns="45712" anchor="ctr">
                  <a:spAutoFit/>
                </a:bodyPr>
                <a:lstStyle/>
                <a:p>
                  <a:pPr>
                    <a:defRPr/>
                  </a:pPr>
                  <a:endParaRPr lang="zh-CN" altLang="en-US" sz="900">
                    <a:latin typeface="FrutigerNext LT Regular" pitchFamily="34" charset="0"/>
                  </a:endParaRPr>
                </a:p>
              </p:txBody>
            </p:sp>
            <p:grpSp>
              <p:nvGrpSpPr>
                <p:cNvPr id="5" name="Group 9"/>
                <p:cNvGrpSpPr>
                  <a:grpSpLocks/>
                </p:cNvGrpSpPr>
                <p:nvPr/>
              </p:nvGrpSpPr>
              <p:grpSpPr bwMode="auto">
                <a:xfrm>
                  <a:off x="1604" y="1299"/>
                  <a:ext cx="224" cy="476"/>
                  <a:chOff x="1718" y="1253"/>
                  <a:chExt cx="224" cy="476"/>
                </a:xfrm>
              </p:grpSpPr>
              <p:pic>
                <p:nvPicPr>
                  <p:cNvPr id="284" name="Picture 10" descr="天线"/>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718" y="1253"/>
                    <a:ext cx="224" cy="468"/>
                  </a:xfrm>
                  <a:prstGeom prst="rect">
                    <a:avLst/>
                  </a:prstGeom>
                  <a:noFill/>
                  <a:ln w="9525">
                    <a:noFill/>
                    <a:miter lim="800000"/>
                    <a:headEnd/>
                    <a:tailEnd/>
                  </a:ln>
                </p:spPr>
              </p:pic>
              <p:pic>
                <p:nvPicPr>
                  <p:cNvPr id="285" name="Picture 11"/>
                  <p:cNvPicPr>
                    <a:picLocks noChangeAspect="1" noChangeArrowheads="1"/>
                  </p:cNvPicPr>
                  <p:nvPr/>
                </p:nvPicPr>
                <p:blipFill>
                  <a:blip r:embed="rId5" cstate="print"/>
                  <a:srcRect/>
                  <a:stretch>
                    <a:fillRect/>
                  </a:stretch>
                </p:blipFill>
                <p:spPr bwMode="auto">
                  <a:xfrm>
                    <a:off x="1759" y="1580"/>
                    <a:ext cx="114" cy="149"/>
                  </a:xfrm>
                  <a:prstGeom prst="rect">
                    <a:avLst/>
                  </a:prstGeom>
                  <a:noFill/>
                  <a:ln w="9525">
                    <a:noFill/>
                    <a:miter lim="800000"/>
                    <a:headEnd/>
                    <a:tailEnd/>
                  </a:ln>
                </p:spPr>
              </p:pic>
            </p:grpSp>
          </p:grpSp>
          <p:grpSp>
            <p:nvGrpSpPr>
              <p:cNvPr id="6" name="Group 12"/>
              <p:cNvGrpSpPr>
                <a:grpSpLocks/>
              </p:cNvGrpSpPr>
              <p:nvPr/>
            </p:nvGrpSpPr>
            <p:grpSpPr bwMode="auto">
              <a:xfrm>
                <a:off x="5102" y="3059"/>
                <a:ext cx="703" cy="745"/>
                <a:chOff x="3569" y="2548"/>
                <a:chExt cx="703" cy="745"/>
              </a:xfrm>
            </p:grpSpPr>
            <p:sp>
              <p:nvSpPr>
                <p:cNvPr id="276" name="Text Box 13"/>
                <p:cNvSpPr txBox="1">
                  <a:spLocks noChangeArrowheads="1"/>
                </p:cNvSpPr>
                <p:nvPr/>
              </p:nvSpPr>
              <p:spPr bwMode="auto">
                <a:xfrm>
                  <a:off x="3670" y="3157"/>
                  <a:ext cx="492" cy="136"/>
                </a:xfrm>
                <a:prstGeom prst="rect">
                  <a:avLst/>
                </a:prstGeom>
                <a:noFill/>
                <a:ln w="9525">
                  <a:noFill/>
                  <a:miter lim="800000"/>
                  <a:headEnd/>
                  <a:tailEnd/>
                </a:ln>
              </p:spPr>
              <p:txBody>
                <a:bodyPr lIns="0" tIns="0" rIns="0" bIns="0">
                  <a:spAutoFit/>
                </a:bodyPr>
                <a:lstStyle/>
                <a:p>
                  <a:pPr algn="ctr" defTabSz="1066800" eaLnBrk="1" hangingPunct="1"/>
                  <a:r>
                    <a:rPr kumimoji="1" lang="en-GB" altLang="zh-CN" sz="1400" b="1" dirty="0" err="1">
                      <a:latin typeface="FrutigerNext LT Regular" pitchFamily="34" charset="0"/>
                      <a:ea typeface="宋体" charset="-122"/>
                    </a:rPr>
                    <a:t>eNode</a:t>
                  </a:r>
                  <a:r>
                    <a:rPr kumimoji="1" lang="en-GB" altLang="zh-CN" sz="1400" b="1" dirty="0">
                      <a:latin typeface="FrutigerNext LT Regular" pitchFamily="34" charset="0"/>
                      <a:ea typeface="宋体" charset="-122"/>
                    </a:rPr>
                    <a:t> B</a:t>
                  </a:r>
                </a:p>
              </p:txBody>
            </p:sp>
            <p:grpSp>
              <p:nvGrpSpPr>
                <p:cNvPr id="7" name="Group 14"/>
                <p:cNvGrpSpPr>
                  <a:grpSpLocks/>
                </p:cNvGrpSpPr>
                <p:nvPr/>
              </p:nvGrpSpPr>
              <p:grpSpPr bwMode="auto">
                <a:xfrm>
                  <a:off x="3569" y="2548"/>
                  <a:ext cx="703" cy="528"/>
                  <a:chOff x="2077" y="1753"/>
                  <a:chExt cx="703" cy="528"/>
                </a:xfrm>
              </p:grpSpPr>
              <p:sp>
                <p:nvSpPr>
                  <p:cNvPr id="278" name="Oval 15"/>
                  <p:cNvSpPr>
                    <a:spLocks noChangeArrowheads="1"/>
                  </p:cNvSpPr>
                  <p:nvPr/>
                </p:nvSpPr>
                <p:spPr bwMode="auto">
                  <a:xfrm>
                    <a:off x="2077" y="2077"/>
                    <a:ext cx="703" cy="204"/>
                  </a:xfrm>
                  <a:prstGeom prst="ellipse">
                    <a:avLst/>
                  </a:prstGeom>
                  <a:gradFill rotWithShape="1">
                    <a:gsLst>
                      <a:gs pos="0">
                        <a:srgbClr val="66FFFF">
                          <a:gamma/>
                          <a:shade val="46275"/>
                          <a:invGamma/>
                        </a:srgbClr>
                      </a:gs>
                      <a:gs pos="100000">
                        <a:srgbClr val="66FFFF"/>
                      </a:gs>
                    </a:gsLst>
                    <a:path path="shape">
                      <a:fillToRect l="50000" t="50000" r="50000" b="50000"/>
                    </a:path>
                  </a:gradFill>
                  <a:ln w="9525" algn="ctr">
                    <a:solidFill>
                      <a:schemeClr val="bg2"/>
                    </a:solidFill>
                    <a:round/>
                    <a:headEnd/>
                    <a:tailEnd/>
                  </a:ln>
                  <a:effectLst>
                    <a:outerShdw dist="35921" dir="2700000" algn="ctr" rotWithShape="0">
                      <a:srgbClr val="808080"/>
                    </a:outerShdw>
                  </a:effectLst>
                </p:spPr>
                <p:txBody>
                  <a:bodyPr lIns="91425" tIns="45712" rIns="91425" bIns="45712" anchor="ctr">
                    <a:spAutoFit/>
                  </a:bodyPr>
                  <a:lstStyle/>
                  <a:p>
                    <a:pPr>
                      <a:defRPr/>
                    </a:pPr>
                    <a:endParaRPr lang="zh-CN" altLang="en-US" sz="900">
                      <a:latin typeface="FrutigerNext LT Regular" pitchFamily="34" charset="0"/>
                    </a:endParaRPr>
                  </a:p>
                </p:txBody>
              </p:sp>
              <p:grpSp>
                <p:nvGrpSpPr>
                  <p:cNvPr id="8" name="Group 16"/>
                  <p:cNvGrpSpPr>
                    <a:grpSpLocks/>
                  </p:cNvGrpSpPr>
                  <p:nvPr/>
                </p:nvGrpSpPr>
                <p:grpSpPr bwMode="auto">
                  <a:xfrm>
                    <a:off x="2303" y="1753"/>
                    <a:ext cx="224" cy="476"/>
                    <a:chOff x="1718" y="1253"/>
                    <a:chExt cx="224" cy="476"/>
                  </a:xfrm>
                </p:grpSpPr>
                <p:pic>
                  <p:nvPicPr>
                    <p:cNvPr id="280" name="Picture 17" descr="天线"/>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718" y="1253"/>
                      <a:ext cx="224" cy="468"/>
                    </a:xfrm>
                    <a:prstGeom prst="rect">
                      <a:avLst/>
                    </a:prstGeom>
                    <a:noFill/>
                    <a:ln w="9525">
                      <a:noFill/>
                      <a:miter lim="800000"/>
                      <a:headEnd/>
                      <a:tailEnd/>
                    </a:ln>
                  </p:spPr>
                </p:pic>
                <p:pic>
                  <p:nvPicPr>
                    <p:cNvPr id="281" name="Picture 18"/>
                    <p:cNvPicPr>
                      <a:picLocks noChangeAspect="1" noChangeArrowheads="1"/>
                    </p:cNvPicPr>
                    <p:nvPr/>
                  </p:nvPicPr>
                  <p:blipFill>
                    <a:blip r:embed="rId5" cstate="print"/>
                    <a:srcRect/>
                    <a:stretch>
                      <a:fillRect/>
                    </a:stretch>
                  </p:blipFill>
                  <p:spPr bwMode="auto">
                    <a:xfrm>
                      <a:off x="1759" y="1580"/>
                      <a:ext cx="114" cy="149"/>
                    </a:xfrm>
                    <a:prstGeom prst="rect">
                      <a:avLst/>
                    </a:prstGeom>
                    <a:noFill/>
                    <a:ln w="9525">
                      <a:noFill/>
                      <a:miter lim="800000"/>
                      <a:headEnd/>
                      <a:tailEnd/>
                    </a:ln>
                  </p:spPr>
                </p:pic>
              </p:grpSp>
            </p:grpSp>
          </p:grpSp>
          <p:sp>
            <p:nvSpPr>
              <p:cNvPr id="242" name="Text Box 19"/>
              <p:cNvSpPr txBox="1">
                <a:spLocks noChangeArrowheads="1"/>
              </p:cNvSpPr>
              <p:nvPr/>
            </p:nvSpPr>
            <p:spPr bwMode="auto">
              <a:xfrm>
                <a:off x="4036" y="1486"/>
                <a:ext cx="597" cy="273"/>
              </a:xfrm>
              <a:prstGeom prst="rect">
                <a:avLst/>
              </a:prstGeom>
              <a:solidFill>
                <a:srgbClr val="CCFFFF"/>
              </a:solidFill>
              <a:ln w="9525" algn="ctr">
                <a:solidFill>
                  <a:schemeClr val="tx1"/>
                </a:solidFill>
                <a:miter lim="800000"/>
                <a:headEnd/>
                <a:tailEnd/>
              </a:ln>
            </p:spPr>
            <p:txBody>
              <a:bodyPr lIns="36000" tIns="108000" rIns="36000" bIns="108000">
                <a:spAutoFit/>
              </a:bodyPr>
              <a:lstStyle/>
              <a:p>
                <a:pPr algn="ctr" defTabSz="877888"/>
                <a:r>
                  <a:rPr lang="en-US" altLang="zh-CN" sz="1400" b="1" dirty="0">
                    <a:latin typeface="FrutigerNext LT Regular" pitchFamily="34" charset="0"/>
                  </a:rPr>
                  <a:t>MME</a:t>
                </a:r>
              </a:p>
            </p:txBody>
          </p:sp>
          <p:sp>
            <p:nvSpPr>
              <p:cNvPr id="243" name="AutoShape 20"/>
              <p:cNvSpPr>
                <a:spLocks noChangeArrowheads="1"/>
              </p:cNvSpPr>
              <p:nvPr/>
            </p:nvSpPr>
            <p:spPr bwMode="auto">
              <a:xfrm>
                <a:off x="2801" y="1956"/>
                <a:ext cx="2234" cy="1610"/>
              </a:xfrm>
              <a:prstGeom prst="cloudCallout">
                <a:avLst>
                  <a:gd name="adj1" fmla="val 9356"/>
                  <a:gd name="adj2" fmla="val 2796"/>
                </a:avLst>
              </a:prstGeom>
              <a:solidFill>
                <a:srgbClr val="FFFFCC"/>
              </a:solidFill>
              <a:ln w="3175">
                <a:noFill/>
                <a:round/>
                <a:headEnd/>
                <a:tailEnd/>
              </a:ln>
              <a:effectLst>
                <a:outerShdw dist="35921" dir="2700000" algn="ctr" rotWithShape="0">
                  <a:schemeClr val="bg2"/>
                </a:outerShdw>
              </a:effectLst>
            </p:spPr>
            <p:txBody>
              <a:bodyPr anchor="ctr"/>
              <a:lstStyle/>
              <a:p>
                <a:pPr algn="ctr" defTabSz="820738">
                  <a:defRPr/>
                </a:pPr>
                <a:endParaRPr lang="en-US" altLang="zh-CN" sz="900" dirty="0">
                  <a:latin typeface="FrutigerNext LT Regular" pitchFamily="34" charset="0"/>
                </a:endParaRPr>
              </a:p>
              <a:p>
                <a:pPr algn="ctr" defTabSz="820738">
                  <a:defRPr/>
                </a:pPr>
                <a:endParaRPr lang="en-US" altLang="zh-CN" sz="900" dirty="0">
                  <a:latin typeface="FrutigerNext LT Regular" pitchFamily="34" charset="0"/>
                </a:endParaRPr>
              </a:p>
              <a:p>
                <a:pPr algn="ctr" defTabSz="820738">
                  <a:defRPr/>
                </a:pPr>
                <a:endParaRPr lang="en-US" altLang="zh-CN" sz="900" dirty="0">
                  <a:latin typeface="FrutigerNext LT Regular" pitchFamily="34" charset="0"/>
                </a:endParaRPr>
              </a:p>
              <a:p>
                <a:pPr algn="ctr" defTabSz="820738">
                  <a:defRPr/>
                </a:pPr>
                <a:r>
                  <a:rPr lang="en-US" altLang="zh-CN" b="1" dirty="0">
                    <a:latin typeface="FrutigerNext LT Regular" pitchFamily="34" charset="0"/>
                  </a:rPr>
                  <a:t>       LTE</a:t>
                </a:r>
                <a:r>
                  <a:rPr lang="zh-CN" altLang="en-US" b="1" dirty="0">
                    <a:latin typeface="FrutigerNext LT Regular" pitchFamily="34" charset="0"/>
                  </a:rPr>
                  <a:t> </a:t>
                </a:r>
                <a:r>
                  <a:rPr lang="en-US" altLang="zh-CN" b="1" dirty="0">
                    <a:latin typeface="FrutigerNext LT Regular" pitchFamily="34" charset="0"/>
                  </a:rPr>
                  <a:t>backhaul</a:t>
                </a:r>
              </a:p>
            </p:txBody>
          </p:sp>
          <p:cxnSp>
            <p:nvCxnSpPr>
              <p:cNvPr id="244" name="AutoShape 21"/>
              <p:cNvCxnSpPr>
                <a:cxnSpLocks noChangeShapeType="1"/>
                <a:endCxn id="242" idx="2"/>
              </p:cNvCxnSpPr>
              <p:nvPr/>
            </p:nvCxnSpPr>
            <p:spPr bwMode="auto">
              <a:xfrm flipV="1">
                <a:off x="2761" y="1759"/>
                <a:ext cx="1573" cy="1708"/>
              </a:xfrm>
              <a:prstGeom prst="straightConnector1">
                <a:avLst/>
              </a:prstGeom>
              <a:noFill/>
              <a:ln w="9525">
                <a:solidFill>
                  <a:srgbClr val="CC3300"/>
                </a:solidFill>
                <a:round/>
                <a:headEnd/>
                <a:tailEnd/>
              </a:ln>
            </p:spPr>
          </p:cxnSp>
          <p:cxnSp>
            <p:nvCxnSpPr>
              <p:cNvPr id="245" name="AutoShape 22"/>
              <p:cNvCxnSpPr>
                <a:cxnSpLocks noChangeShapeType="1"/>
                <a:stCxn id="238" idx="2"/>
              </p:cNvCxnSpPr>
              <p:nvPr/>
            </p:nvCxnSpPr>
            <p:spPr bwMode="auto">
              <a:xfrm flipH="1">
                <a:off x="2761" y="1767"/>
                <a:ext cx="590" cy="1700"/>
              </a:xfrm>
              <a:prstGeom prst="straightConnector1">
                <a:avLst/>
              </a:prstGeom>
              <a:noFill/>
              <a:ln w="28575">
                <a:solidFill>
                  <a:schemeClr val="tx1"/>
                </a:solidFill>
                <a:round/>
                <a:headEnd/>
                <a:tailEnd/>
              </a:ln>
            </p:spPr>
          </p:cxnSp>
          <p:cxnSp>
            <p:nvCxnSpPr>
              <p:cNvPr id="246" name="AutoShape 23"/>
              <p:cNvCxnSpPr>
                <a:cxnSpLocks noChangeShapeType="1"/>
                <a:stCxn id="238" idx="2"/>
              </p:cNvCxnSpPr>
              <p:nvPr/>
            </p:nvCxnSpPr>
            <p:spPr bwMode="auto">
              <a:xfrm>
                <a:off x="3352" y="1767"/>
                <a:ext cx="2017" cy="1694"/>
              </a:xfrm>
              <a:prstGeom prst="straightConnector1">
                <a:avLst/>
              </a:prstGeom>
              <a:noFill/>
              <a:ln w="28575">
                <a:solidFill>
                  <a:schemeClr val="tx1"/>
                </a:solidFill>
                <a:round/>
                <a:headEnd/>
                <a:tailEnd/>
              </a:ln>
            </p:spPr>
          </p:cxnSp>
          <p:cxnSp>
            <p:nvCxnSpPr>
              <p:cNvPr id="247" name="AutoShape 24"/>
              <p:cNvCxnSpPr>
                <a:cxnSpLocks noChangeShapeType="1"/>
                <a:stCxn id="242" idx="2"/>
              </p:cNvCxnSpPr>
              <p:nvPr/>
            </p:nvCxnSpPr>
            <p:spPr bwMode="auto">
              <a:xfrm>
                <a:off x="4334" y="1759"/>
                <a:ext cx="1035" cy="1702"/>
              </a:xfrm>
              <a:prstGeom prst="straightConnector1">
                <a:avLst/>
              </a:prstGeom>
              <a:noFill/>
              <a:ln w="9525">
                <a:solidFill>
                  <a:srgbClr val="CC3300"/>
                </a:solidFill>
                <a:round/>
                <a:headEnd/>
                <a:tailEnd/>
              </a:ln>
            </p:spPr>
          </p:cxnSp>
          <p:cxnSp>
            <p:nvCxnSpPr>
              <p:cNvPr id="248" name="AutoShape 25"/>
              <p:cNvCxnSpPr>
                <a:cxnSpLocks noChangeShapeType="1"/>
              </p:cNvCxnSpPr>
              <p:nvPr/>
            </p:nvCxnSpPr>
            <p:spPr bwMode="auto">
              <a:xfrm flipV="1">
                <a:off x="2761" y="3461"/>
                <a:ext cx="2608" cy="6"/>
              </a:xfrm>
              <a:prstGeom prst="straightConnector1">
                <a:avLst/>
              </a:prstGeom>
              <a:noFill/>
              <a:ln w="19050">
                <a:solidFill>
                  <a:schemeClr val="tx1"/>
                </a:solidFill>
                <a:round/>
                <a:headEnd/>
                <a:tailEnd/>
              </a:ln>
            </p:spPr>
          </p:cxnSp>
          <p:sp>
            <p:nvSpPr>
              <p:cNvPr id="249" name="Line 26"/>
              <p:cNvSpPr>
                <a:spLocks noChangeShapeType="1"/>
              </p:cNvSpPr>
              <p:nvPr/>
            </p:nvSpPr>
            <p:spPr bwMode="auto">
              <a:xfrm>
                <a:off x="3018" y="2561"/>
                <a:ext cx="115" cy="37"/>
              </a:xfrm>
              <a:prstGeom prst="line">
                <a:avLst/>
              </a:prstGeom>
              <a:noFill/>
              <a:ln w="3175">
                <a:solidFill>
                  <a:schemeClr val="tx1"/>
                </a:solidFill>
                <a:round/>
                <a:headEnd/>
                <a:tailEnd/>
              </a:ln>
            </p:spPr>
            <p:txBody>
              <a:bodyPr/>
              <a:lstStyle/>
              <a:p>
                <a:endParaRPr lang="zh-CN" altLang="en-US" sz="900">
                  <a:latin typeface="FrutigerNext LT Regular" pitchFamily="34" charset="0"/>
                </a:endParaRPr>
              </a:p>
            </p:txBody>
          </p:sp>
          <p:sp>
            <p:nvSpPr>
              <p:cNvPr id="250" name="Line 27"/>
              <p:cNvSpPr>
                <a:spLocks noChangeShapeType="1"/>
              </p:cNvSpPr>
              <p:nvPr/>
            </p:nvSpPr>
            <p:spPr bwMode="auto">
              <a:xfrm>
                <a:off x="3607" y="2465"/>
                <a:ext cx="79" cy="76"/>
              </a:xfrm>
              <a:prstGeom prst="line">
                <a:avLst/>
              </a:prstGeom>
              <a:noFill/>
              <a:ln w="3175">
                <a:solidFill>
                  <a:schemeClr val="tx1"/>
                </a:solidFill>
                <a:round/>
                <a:headEnd/>
                <a:tailEnd/>
              </a:ln>
            </p:spPr>
            <p:txBody>
              <a:bodyPr/>
              <a:lstStyle/>
              <a:p>
                <a:endParaRPr lang="zh-CN" altLang="en-US" sz="900">
                  <a:latin typeface="FrutigerNext LT Regular" pitchFamily="34" charset="0"/>
                </a:endParaRPr>
              </a:p>
            </p:txBody>
          </p:sp>
          <p:sp>
            <p:nvSpPr>
              <p:cNvPr id="251" name="Line 28"/>
              <p:cNvSpPr>
                <a:spLocks noChangeShapeType="1"/>
              </p:cNvSpPr>
              <p:nvPr/>
            </p:nvSpPr>
            <p:spPr bwMode="auto">
              <a:xfrm rot="-5400000">
                <a:off x="4137" y="2423"/>
                <a:ext cx="87" cy="69"/>
              </a:xfrm>
              <a:prstGeom prst="line">
                <a:avLst/>
              </a:prstGeom>
              <a:noFill/>
              <a:ln w="3175">
                <a:solidFill>
                  <a:schemeClr val="tx1"/>
                </a:solidFill>
                <a:round/>
                <a:headEnd/>
                <a:tailEnd/>
              </a:ln>
            </p:spPr>
            <p:txBody>
              <a:bodyPr/>
              <a:lstStyle/>
              <a:p>
                <a:endParaRPr lang="zh-CN" altLang="en-US" sz="900">
                  <a:latin typeface="FrutigerNext LT Regular" pitchFamily="34" charset="0"/>
                </a:endParaRPr>
              </a:p>
            </p:txBody>
          </p:sp>
          <p:sp>
            <p:nvSpPr>
              <p:cNvPr id="252" name="Line 29"/>
              <p:cNvSpPr>
                <a:spLocks noChangeShapeType="1"/>
              </p:cNvSpPr>
              <p:nvPr/>
            </p:nvSpPr>
            <p:spPr bwMode="auto">
              <a:xfrm rot="-5400000">
                <a:off x="4626" y="2251"/>
                <a:ext cx="58" cy="84"/>
              </a:xfrm>
              <a:prstGeom prst="line">
                <a:avLst/>
              </a:prstGeom>
              <a:noFill/>
              <a:ln w="3175">
                <a:solidFill>
                  <a:schemeClr val="tx1"/>
                </a:solidFill>
                <a:round/>
                <a:headEnd/>
                <a:tailEnd/>
              </a:ln>
            </p:spPr>
            <p:txBody>
              <a:bodyPr/>
              <a:lstStyle/>
              <a:p>
                <a:endParaRPr lang="zh-CN" altLang="en-US" sz="900">
                  <a:latin typeface="FrutigerNext LT Regular" pitchFamily="34" charset="0"/>
                </a:endParaRPr>
              </a:p>
            </p:txBody>
          </p:sp>
          <p:sp>
            <p:nvSpPr>
              <p:cNvPr id="253" name="Line 30"/>
              <p:cNvSpPr>
                <a:spLocks noChangeShapeType="1"/>
              </p:cNvSpPr>
              <p:nvPr/>
            </p:nvSpPr>
            <p:spPr bwMode="auto">
              <a:xfrm>
                <a:off x="3944" y="3407"/>
                <a:ext cx="0" cy="96"/>
              </a:xfrm>
              <a:prstGeom prst="line">
                <a:avLst/>
              </a:prstGeom>
              <a:noFill/>
              <a:ln w="3175">
                <a:solidFill>
                  <a:schemeClr val="tx1"/>
                </a:solidFill>
                <a:round/>
                <a:headEnd/>
                <a:tailEnd/>
              </a:ln>
            </p:spPr>
            <p:txBody>
              <a:bodyPr/>
              <a:lstStyle/>
              <a:p>
                <a:endParaRPr lang="zh-CN" altLang="en-US" sz="900">
                  <a:latin typeface="FrutigerNext LT Regular" pitchFamily="34" charset="0"/>
                </a:endParaRPr>
              </a:p>
            </p:txBody>
          </p:sp>
          <p:sp>
            <p:nvSpPr>
              <p:cNvPr id="254" name="Text Box 31"/>
              <p:cNvSpPr txBox="1">
                <a:spLocks noChangeArrowheads="1"/>
              </p:cNvSpPr>
              <p:nvPr/>
            </p:nvSpPr>
            <p:spPr bwMode="auto">
              <a:xfrm>
                <a:off x="3107" y="2551"/>
                <a:ext cx="271" cy="116"/>
              </a:xfrm>
              <a:prstGeom prst="rect">
                <a:avLst/>
              </a:prstGeom>
              <a:noFill/>
              <a:ln w="9525">
                <a:noFill/>
                <a:miter lim="800000"/>
                <a:headEnd/>
                <a:tailEnd/>
              </a:ln>
            </p:spPr>
            <p:txBody>
              <a:bodyPr lIns="0" tIns="0" rIns="0" bIns="0"/>
              <a:lstStyle/>
              <a:p>
                <a:pPr algn="ctr" defTabSz="1066800" eaLnBrk="1" hangingPunct="1"/>
                <a:r>
                  <a:rPr kumimoji="1" lang="en-GB" altLang="zh-CN" sz="1100" dirty="0">
                    <a:solidFill>
                      <a:srgbClr val="3333FF"/>
                    </a:solidFill>
                    <a:latin typeface="FrutigerNext LT Regular" pitchFamily="34" charset="0"/>
                    <a:ea typeface="宋体" charset="-122"/>
                  </a:rPr>
                  <a:t>S1-U</a:t>
                </a:r>
                <a:endParaRPr kumimoji="1" lang="zh-CN" altLang="en-US" sz="1100" dirty="0">
                  <a:solidFill>
                    <a:srgbClr val="3333FF"/>
                  </a:solidFill>
                  <a:latin typeface="FrutigerNext LT Regular" pitchFamily="34" charset="0"/>
                  <a:ea typeface="宋体" charset="-122"/>
                </a:endParaRPr>
              </a:p>
            </p:txBody>
          </p:sp>
          <p:sp>
            <p:nvSpPr>
              <p:cNvPr id="255" name="Text Box 32"/>
              <p:cNvSpPr txBox="1">
                <a:spLocks noChangeArrowheads="1"/>
              </p:cNvSpPr>
              <p:nvPr/>
            </p:nvSpPr>
            <p:spPr bwMode="auto">
              <a:xfrm>
                <a:off x="3436" y="2352"/>
                <a:ext cx="271" cy="116"/>
              </a:xfrm>
              <a:prstGeom prst="rect">
                <a:avLst/>
              </a:prstGeom>
              <a:noFill/>
              <a:ln w="9525">
                <a:noFill/>
                <a:miter lim="800000"/>
                <a:headEnd/>
                <a:tailEnd/>
              </a:ln>
            </p:spPr>
            <p:txBody>
              <a:bodyPr lIns="0" tIns="0" rIns="0" bIns="0"/>
              <a:lstStyle/>
              <a:p>
                <a:pPr algn="ctr" defTabSz="1066800" eaLnBrk="1" hangingPunct="1"/>
                <a:r>
                  <a:rPr kumimoji="1" lang="en-GB" altLang="zh-CN" sz="1100">
                    <a:solidFill>
                      <a:srgbClr val="3333FF"/>
                    </a:solidFill>
                    <a:latin typeface="FrutigerNext LT Regular" pitchFamily="34" charset="0"/>
                    <a:ea typeface="宋体" charset="-122"/>
                  </a:rPr>
                  <a:t>S1-C</a:t>
                </a:r>
                <a:endParaRPr kumimoji="1" lang="zh-CN" altLang="en-US" sz="1100">
                  <a:solidFill>
                    <a:srgbClr val="3333FF"/>
                  </a:solidFill>
                  <a:latin typeface="FrutigerNext LT Regular" pitchFamily="34" charset="0"/>
                  <a:ea typeface="宋体" charset="-122"/>
                </a:endParaRPr>
              </a:p>
            </p:txBody>
          </p:sp>
          <p:sp>
            <p:nvSpPr>
              <p:cNvPr id="256" name="Text Box 33"/>
              <p:cNvSpPr txBox="1">
                <a:spLocks noChangeArrowheads="1"/>
              </p:cNvSpPr>
              <p:nvPr/>
            </p:nvSpPr>
            <p:spPr bwMode="auto">
              <a:xfrm>
                <a:off x="4679" y="2229"/>
                <a:ext cx="271" cy="116"/>
              </a:xfrm>
              <a:prstGeom prst="rect">
                <a:avLst/>
              </a:prstGeom>
              <a:noFill/>
              <a:ln w="9525">
                <a:noFill/>
                <a:miter lim="800000"/>
                <a:headEnd/>
                <a:tailEnd/>
              </a:ln>
            </p:spPr>
            <p:txBody>
              <a:bodyPr lIns="0" tIns="0" rIns="0" bIns="0"/>
              <a:lstStyle/>
              <a:p>
                <a:pPr algn="ctr" defTabSz="1066800" eaLnBrk="1" hangingPunct="1"/>
                <a:r>
                  <a:rPr kumimoji="1" lang="en-GB" altLang="zh-CN" sz="1100" dirty="0">
                    <a:solidFill>
                      <a:srgbClr val="3333FF"/>
                    </a:solidFill>
                    <a:latin typeface="FrutigerNext LT Regular" pitchFamily="34" charset="0"/>
                    <a:ea typeface="宋体" charset="-122"/>
                  </a:rPr>
                  <a:t>S1-C</a:t>
                </a:r>
                <a:endParaRPr kumimoji="1" lang="zh-CN" altLang="en-US" sz="1100" dirty="0">
                  <a:solidFill>
                    <a:srgbClr val="3333FF"/>
                  </a:solidFill>
                  <a:latin typeface="FrutigerNext LT Regular" pitchFamily="34" charset="0"/>
                  <a:ea typeface="宋体" charset="-122"/>
                </a:endParaRPr>
              </a:p>
            </p:txBody>
          </p:sp>
          <p:sp>
            <p:nvSpPr>
              <p:cNvPr id="257" name="Text Box 34"/>
              <p:cNvSpPr txBox="1">
                <a:spLocks noChangeArrowheads="1"/>
              </p:cNvSpPr>
              <p:nvPr/>
            </p:nvSpPr>
            <p:spPr bwMode="auto">
              <a:xfrm>
                <a:off x="4189" y="2314"/>
                <a:ext cx="271" cy="116"/>
              </a:xfrm>
              <a:prstGeom prst="rect">
                <a:avLst/>
              </a:prstGeom>
              <a:noFill/>
              <a:ln w="9525">
                <a:noFill/>
                <a:miter lim="800000"/>
                <a:headEnd/>
                <a:tailEnd/>
              </a:ln>
            </p:spPr>
            <p:txBody>
              <a:bodyPr lIns="0" tIns="0" rIns="0" bIns="0"/>
              <a:lstStyle/>
              <a:p>
                <a:pPr algn="ctr" defTabSz="1066800" eaLnBrk="1" hangingPunct="1"/>
                <a:r>
                  <a:rPr kumimoji="1" lang="en-GB" altLang="zh-CN" sz="1100" dirty="0">
                    <a:solidFill>
                      <a:srgbClr val="3333FF"/>
                    </a:solidFill>
                    <a:latin typeface="FrutigerNext LT Regular" pitchFamily="34" charset="0"/>
                    <a:ea typeface="宋体" charset="-122"/>
                  </a:rPr>
                  <a:t>S1-U</a:t>
                </a:r>
                <a:endParaRPr kumimoji="1" lang="zh-CN" altLang="en-US" sz="1100" dirty="0">
                  <a:solidFill>
                    <a:srgbClr val="3333FF"/>
                  </a:solidFill>
                  <a:latin typeface="FrutigerNext LT Regular" pitchFamily="34" charset="0"/>
                  <a:ea typeface="宋体" charset="-122"/>
                </a:endParaRPr>
              </a:p>
            </p:txBody>
          </p:sp>
          <p:sp>
            <p:nvSpPr>
              <p:cNvPr id="258" name="Text Box 35"/>
              <p:cNvSpPr txBox="1">
                <a:spLocks noChangeArrowheads="1"/>
              </p:cNvSpPr>
              <p:nvPr/>
            </p:nvSpPr>
            <p:spPr bwMode="auto">
              <a:xfrm>
                <a:off x="3819" y="3280"/>
                <a:ext cx="271" cy="116"/>
              </a:xfrm>
              <a:prstGeom prst="rect">
                <a:avLst/>
              </a:prstGeom>
              <a:noFill/>
              <a:ln w="9525">
                <a:noFill/>
                <a:miter lim="800000"/>
                <a:headEnd/>
                <a:tailEnd/>
              </a:ln>
            </p:spPr>
            <p:txBody>
              <a:bodyPr lIns="0" tIns="0" rIns="0" bIns="0"/>
              <a:lstStyle/>
              <a:p>
                <a:pPr algn="ctr" defTabSz="1066800" eaLnBrk="1" hangingPunct="1"/>
                <a:r>
                  <a:rPr kumimoji="1" lang="en-GB" altLang="zh-CN" sz="1100" dirty="0">
                    <a:solidFill>
                      <a:srgbClr val="3333FF"/>
                    </a:solidFill>
                    <a:latin typeface="FrutigerNext LT Regular" pitchFamily="34" charset="0"/>
                    <a:ea typeface="宋体" charset="-122"/>
                  </a:rPr>
                  <a:t>X2</a:t>
                </a:r>
                <a:endParaRPr kumimoji="1" lang="zh-CN" altLang="en-US" sz="1100" dirty="0">
                  <a:solidFill>
                    <a:srgbClr val="3333FF"/>
                  </a:solidFill>
                  <a:latin typeface="FrutigerNext LT Regular" pitchFamily="34" charset="0"/>
                  <a:ea typeface="宋体" charset="-122"/>
                </a:endParaRPr>
              </a:p>
            </p:txBody>
          </p:sp>
          <p:grpSp>
            <p:nvGrpSpPr>
              <p:cNvPr id="9" name="Group 36"/>
              <p:cNvGrpSpPr>
                <a:grpSpLocks/>
              </p:cNvGrpSpPr>
              <p:nvPr/>
            </p:nvGrpSpPr>
            <p:grpSpPr bwMode="auto">
              <a:xfrm>
                <a:off x="4856" y="1686"/>
                <a:ext cx="711" cy="221"/>
                <a:chOff x="2132" y="672"/>
                <a:chExt cx="1008" cy="348"/>
              </a:xfrm>
            </p:grpSpPr>
            <p:pic>
              <p:nvPicPr>
                <p:cNvPr id="263" name="Picture 37" descr="003"/>
                <p:cNvPicPr>
                  <a:picLocks noChangeAspect="1" noChangeArrowheads="1"/>
                </p:cNvPicPr>
                <p:nvPr/>
              </p:nvPicPr>
              <p:blipFill>
                <a:blip r:embed="rId6" cstate="print">
                  <a:clrChange>
                    <a:clrFrom>
                      <a:srgbClr val="FFFFFF"/>
                    </a:clrFrom>
                    <a:clrTo>
                      <a:srgbClr val="FFFFFF">
                        <a:alpha val="0"/>
                      </a:srgbClr>
                    </a:clrTo>
                  </a:clrChange>
                  <a:lum bright="-12000"/>
                </a:blip>
                <a:srcRect/>
                <a:stretch>
                  <a:fillRect/>
                </a:stretch>
              </p:blipFill>
              <p:spPr bwMode="auto">
                <a:xfrm>
                  <a:off x="2132" y="768"/>
                  <a:ext cx="1008" cy="252"/>
                </a:xfrm>
                <a:prstGeom prst="rect">
                  <a:avLst/>
                </a:prstGeom>
                <a:noFill/>
                <a:ln w="9525">
                  <a:noFill/>
                  <a:miter lim="800000"/>
                  <a:headEnd/>
                  <a:tailEnd/>
                </a:ln>
              </p:spPr>
            </p:pic>
            <p:sp>
              <p:nvSpPr>
                <p:cNvPr id="264" name="Line 38"/>
                <p:cNvSpPr>
                  <a:spLocks noChangeShapeType="1"/>
                </p:cNvSpPr>
                <p:nvPr/>
              </p:nvSpPr>
              <p:spPr bwMode="auto">
                <a:xfrm flipH="1">
                  <a:off x="2382" y="828"/>
                  <a:ext cx="353" cy="0"/>
                </a:xfrm>
                <a:prstGeom prst="line">
                  <a:avLst/>
                </a:prstGeom>
                <a:noFill/>
                <a:ln w="9525">
                  <a:solidFill>
                    <a:schemeClr val="tx1"/>
                  </a:solidFill>
                  <a:round/>
                  <a:headEnd/>
                  <a:tailEnd/>
                </a:ln>
              </p:spPr>
              <p:txBody>
                <a:bodyPr/>
                <a:lstStyle/>
                <a:p>
                  <a:endParaRPr lang="zh-CN" altLang="en-US" sz="900">
                    <a:latin typeface="FrutigerNext LT Regular" pitchFamily="34" charset="0"/>
                  </a:endParaRPr>
                </a:p>
              </p:txBody>
            </p:sp>
            <p:sp>
              <p:nvSpPr>
                <p:cNvPr id="265" name="Line 39"/>
                <p:cNvSpPr>
                  <a:spLocks noChangeShapeType="1"/>
                </p:cNvSpPr>
                <p:nvPr/>
              </p:nvSpPr>
              <p:spPr bwMode="auto">
                <a:xfrm flipV="1">
                  <a:off x="2465" y="761"/>
                  <a:ext cx="0" cy="67"/>
                </a:xfrm>
                <a:prstGeom prst="line">
                  <a:avLst/>
                </a:prstGeom>
                <a:noFill/>
                <a:ln w="9525">
                  <a:solidFill>
                    <a:schemeClr val="tx1"/>
                  </a:solidFill>
                  <a:round/>
                  <a:headEnd/>
                  <a:tailEnd/>
                </a:ln>
              </p:spPr>
              <p:txBody>
                <a:bodyPr/>
                <a:lstStyle/>
                <a:p>
                  <a:endParaRPr lang="zh-CN" altLang="en-US" sz="900">
                    <a:latin typeface="FrutigerNext LT Regular" pitchFamily="34" charset="0"/>
                  </a:endParaRPr>
                </a:p>
              </p:txBody>
            </p:sp>
            <p:sp>
              <p:nvSpPr>
                <p:cNvPr id="266" name="Line 40"/>
                <p:cNvSpPr>
                  <a:spLocks noChangeShapeType="1"/>
                </p:cNvSpPr>
                <p:nvPr/>
              </p:nvSpPr>
              <p:spPr bwMode="auto">
                <a:xfrm flipV="1">
                  <a:off x="2619" y="739"/>
                  <a:ext cx="0" cy="89"/>
                </a:xfrm>
                <a:prstGeom prst="line">
                  <a:avLst/>
                </a:prstGeom>
                <a:noFill/>
                <a:ln w="9525">
                  <a:solidFill>
                    <a:schemeClr val="tx1"/>
                  </a:solidFill>
                  <a:round/>
                  <a:headEnd/>
                  <a:tailEnd/>
                </a:ln>
              </p:spPr>
              <p:txBody>
                <a:bodyPr/>
                <a:lstStyle/>
                <a:p>
                  <a:endParaRPr lang="zh-CN" altLang="en-US" sz="900">
                    <a:latin typeface="FrutigerNext LT Regular" pitchFamily="34" charset="0"/>
                  </a:endParaRPr>
                </a:p>
              </p:txBody>
            </p:sp>
            <p:sp>
              <p:nvSpPr>
                <p:cNvPr id="267" name="Line 41"/>
                <p:cNvSpPr>
                  <a:spLocks noChangeShapeType="1"/>
                </p:cNvSpPr>
                <p:nvPr/>
              </p:nvSpPr>
              <p:spPr bwMode="auto">
                <a:xfrm>
                  <a:off x="2530" y="828"/>
                  <a:ext cx="0" cy="89"/>
                </a:xfrm>
                <a:prstGeom prst="line">
                  <a:avLst/>
                </a:prstGeom>
                <a:noFill/>
                <a:ln w="9525">
                  <a:solidFill>
                    <a:schemeClr val="tx1"/>
                  </a:solidFill>
                  <a:round/>
                  <a:headEnd/>
                  <a:tailEnd/>
                </a:ln>
              </p:spPr>
              <p:txBody>
                <a:bodyPr/>
                <a:lstStyle/>
                <a:p>
                  <a:endParaRPr lang="zh-CN" altLang="en-US" sz="900">
                    <a:latin typeface="FrutigerNext LT Regular" pitchFamily="34" charset="0"/>
                  </a:endParaRPr>
                </a:p>
              </p:txBody>
            </p:sp>
            <p:pic>
              <p:nvPicPr>
                <p:cNvPr id="268" name="Picture 42" descr="PC Blue"/>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2576" y="678"/>
                  <a:ext cx="112" cy="111"/>
                </a:xfrm>
                <a:prstGeom prst="rect">
                  <a:avLst/>
                </a:prstGeom>
                <a:noFill/>
                <a:ln w="9525">
                  <a:noFill/>
                  <a:miter lim="800000"/>
                  <a:headEnd/>
                  <a:tailEnd/>
                </a:ln>
              </p:spPr>
            </p:pic>
            <p:grpSp>
              <p:nvGrpSpPr>
                <p:cNvPr id="10" name="Group 43"/>
                <p:cNvGrpSpPr>
                  <a:grpSpLocks/>
                </p:cNvGrpSpPr>
                <p:nvPr/>
              </p:nvGrpSpPr>
              <p:grpSpPr bwMode="auto">
                <a:xfrm>
                  <a:off x="2688" y="672"/>
                  <a:ext cx="291" cy="307"/>
                  <a:chOff x="2256" y="2419"/>
                  <a:chExt cx="336" cy="355"/>
                </a:xfrm>
              </p:grpSpPr>
              <p:pic>
                <p:nvPicPr>
                  <p:cNvPr id="272" name="Picture 44" descr="fuwuqi"/>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2352" y="2419"/>
                    <a:ext cx="240" cy="317"/>
                  </a:xfrm>
                  <a:prstGeom prst="rect">
                    <a:avLst/>
                  </a:prstGeom>
                  <a:noFill/>
                  <a:ln w="9525">
                    <a:noFill/>
                    <a:miter lim="800000"/>
                    <a:headEnd/>
                    <a:tailEnd/>
                  </a:ln>
                </p:spPr>
              </p:pic>
              <p:grpSp>
                <p:nvGrpSpPr>
                  <p:cNvPr id="11" name="Group 45"/>
                  <p:cNvGrpSpPr>
                    <a:grpSpLocks/>
                  </p:cNvGrpSpPr>
                  <p:nvPr/>
                </p:nvGrpSpPr>
                <p:grpSpPr bwMode="auto">
                  <a:xfrm>
                    <a:off x="2256" y="2544"/>
                    <a:ext cx="211" cy="230"/>
                    <a:chOff x="4896" y="1968"/>
                    <a:chExt cx="672" cy="651"/>
                  </a:xfrm>
                </p:grpSpPr>
                <p:pic>
                  <p:nvPicPr>
                    <p:cNvPr id="274" name="Picture 46" descr="整套电脑-2"/>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4896" y="1968"/>
                      <a:ext cx="672" cy="651"/>
                    </a:xfrm>
                    <a:prstGeom prst="rect">
                      <a:avLst/>
                    </a:prstGeom>
                    <a:noFill/>
                    <a:ln w="9525">
                      <a:noFill/>
                      <a:miter lim="800000"/>
                      <a:headEnd/>
                      <a:tailEnd/>
                    </a:ln>
                  </p:spPr>
                </p:pic>
                <p:graphicFrame>
                  <p:nvGraphicFramePr>
                    <p:cNvPr id="275" name="Object 47"/>
                    <p:cNvGraphicFramePr>
                      <a:graphicFrameLocks noChangeAspect="1"/>
                    </p:cNvGraphicFramePr>
                    <p:nvPr/>
                  </p:nvGraphicFramePr>
                  <p:xfrm>
                    <a:off x="5056" y="2076"/>
                    <a:ext cx="328" cy="236"/>
                  </p:xfrm>
                  <a:graphic>
                    <a:graphicData uri="http://schemas.openxmlformats.org/presentationml/2006/ole">
                      <mc:AlternateContent xmlns:mc="http://schemas.openxmlformats.org/markup-compatibility/2006">
                        <mc:Choice xmlns:v="urn:schemas-microsoft-com:vml" Requires="v">
                          <p:oleObj spid="_x0000_s123941" name="BMP 图象" r:id="rId10" imgW="5714286" imgH="3933333" progId="PBrush">
                            <p:embed/>
                          </p:oleObj>
                        </mc:Choice>
                        <mc:Fallback>
                          <p:oleObj name="BMP 图象" r:id="rId10" imgW="5714286" imgH="3933333" progId="PBrush">
                            <p:embed/>
                            <p:pic>
                              <p:nvPicPr>
                                <p:cNvPr id="0"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56" y="2076"/>
                                  <a:ext cx="328" cy="236"/>
                                </a:xfrm>
                                <a:prstGeom prst="rect">
                                  <a:avLst/>
                                </a:prstGeom>
                                <a:solidFill>
                                  <a:schemeClr val="bg1"/>
                                </a:solidFill>
                                <a:ln>
                                  <a:noFill/>
                                </a:ln>
                                <a:extLst>
                                  <a:ext uri="{91240B29-F687-4F45-9708-019B960494DF}">
                                    <a14:hiddenLine xmlns:a14="http://schemas.microsoft.com/office/drawing/2010/main" w="12700">
                                      <a:solidFill>
                                        <a:srgbClr val="FF00FF"/>
                                      </a:solidFill>
                                      <a:miter lim="800000"/>
                                      <a:headEnd/>
                                      <a:tailEnd/>
                                    </a14:hiddenLine>
                                  </a:ext>
                                </a:extLst>
                              </p:spPr>
                            </p:pic>
                          </p:oleObj>
                        </mc:Fallback>
                      </mc:AlternateContent>
                    </a:graphicData>
                  </a:graphic>
                </p:graphicFrame>
              </p:grpSp>
            </p:grpSp>
            <p:pic>
              <p:nvPicPr>
                <p:cNvPr id="270" name="Picture 48" descr="PC Blue"/>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2416" y="672"/>
                  <a:ext cx="112" cy="111"/>
                </a:xfrm>
                <a:prstGeom prst="rect">
                  <a:avLst/>
                </a:prstGeom>
                <a:noFill/>
                <a:ln w="9525">
                  <a:noFill/>
                  <a:miter lim="800000"/>
                  <a:headEnd/>
                  <a:tailEnd/>
                </a:ln>
              </p:spPr>
            </p:pic>
            <p:pic>
              <p:nvPicPr>
                <p:cNvPr id="271" name="Picture 49" descr="PC Blue"/>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2468" y="864"/>
                  <a:ext cx="112" cy="111"/>
                </a:xfrm>
                <a:prstGeom prst="rect">
                  <a:avLst/>
                </a:prstGeom>
                <a:noFill/>
                <a:ln w="9525">
                  <a:noFill/>
                  <a:miter lim="800000"/>
                  <a:headEnd/>
                  <a:tailEnd/>
                </a:ln>
              </p:spPr>
            </p:pic>
          </p:grpSp>
          <p:cxnSp>
            <p:nvCxnSpPr>
              <p:cNvPr id="260" name="AutoShape 50"/>
              <p:cNvCxnSpPr>
                <a:cxnSpLocks noChangeShapeType="1"/>
              </p:cNvCxnSpPr>
              <p:nvPr/>
            </p:nvCxnSpPr>
            <p:spPr bwMode="auto">
              <a:xfrm flipV="1">
                <a:off x="2761" y="1907"/>
                <a:ext cx="2451" cy="1560"/>
              </a:xfrm>
              <a:prstGeom prst="straightConnector1">
                <a:avLst/>
              </a:prstGeom>
              <a:noFill/>
              <a:ln w="3175">
                <a:solidFill>
                  <a:schemeClr val="tx1"/>
                </a:solidFill>
                <a:prstDash val="dash"/>
                <a:round/>
                <a:headEnd/>
                <a:tailEnd/>
              </a:ln>
            </p:spPr>
          </p:cxnSp>
          <p:cxnSp>
            <p:nvCxnSpPr>
              <p:cNvPr id="261" name="AutoShape 51"/>
              <p:cNvCxnSpPr>
                <a:cxnSpLocks noChangeShapeType="1"/>
              </p:cNvCxnSpPr>
              <p:nvPr/>
            </p:nvCxnSpPr>
            <p:spPr bwMode="auto">
              <a:xfrm flipH="1" flipV="1">
                <a:off x="5212" y="1907"/>
                <a:ext cx="157" cy="1554"/>
              </a:xfrm>
              <a:prstGeom prst="straightConnector1">
                <a:avLst/>
              </a:prstGeom>
              <a:noFill/>
              <a:ln w="3175">
                <a:solidFill>
                  <a:schemeClr val="tx1"/>
                </a:solidFill>
                <a:prstDash val="dash"/>
                <a:round/>
                <a:headEnd/>
                <a:tailEnd/>
              </a:ln>
            </p:spPr>
          </p:cxnSp>
          <p:sp>
            <p:nvSpPr>
              <p:cNvPr id="262" name="Rectangle 52"/>
              <p:cNvSpPr>
                <a:spLocks noChangeArrowheads="1"/>
              </p:cNvSpPr>
              <p:nvPr/>
            </p:nvSpPr>
            <p:spPr bwMode="auto">
              <a:xfrm>
                <a:off x="5008" y="1904"/>
                <a:ext cx="487" cy="145"/>
              </a:xfrm>
              <a:prstGeom prst="rect">
                <a:avLst/>
              </a:prstGeom>
              <a:noFill/>
              <a:ln w="3175" algn="ctr">
                <a:noFill/>
                <a:miter lim="800000"/>
                <a:headEnd/>
                <a:tailEnd/>
              </a:ln>
            </p:spPr>
            <p:txBody>
              <a:bodyPr wrap="none">
                <a:spAutoFit/>
              </a:bodyPr>
              <a:lstStyle/>
              <a:p>
                <a:pPr algn="ctr" defTabSz="820738" eaLnBrk="1" hangingPunct="1">
                  <a:spcBef>
                    <a:spcPct val="50000"/>
                  </a:spcBef>
                </a:pPr>
                <a:r>
                  <a:rPr kumimoji="1" lang="en-US" altLang="zh-CN" sz="900" dirty="0" smtClean="0">
                    <a:latin typeface="FrutigerNext LT Regular" pitchFamily="34" charset="0"/>
                    <a:ea typeface="宋体" charset="-122"/>
                  </a:rPr>
                  <a:t>NMS(U2000)</a:t>
                </a:r>
                <a:endParaRPr kumimoji="1" lang="en-US" altLang="zh-CN" sz="900" dirty="0">
                  <a:latin typeface="FrutigerNext LT Regular" pitchFamily="34" charset="0"/>
                  <a:ea typeface="宋体" charset="-122"/>
                </a:endParaRPr>
              </a:p>
            </p:txBody>
          </p:sp>
        </p:grpSp>
        <p:grpSp>
          <p:nvGrpSpPr>
            <p:cNvPr id="12" name="Group 53"/>
            <p:cNvGrpSpPr>
              <a:grpSpLocks/>
            </p:cNvGrpSpPr>
            <p:nvPr/>
          </p:nvGrpSpPr>
          <p:grpSpPr bwMode="auto">
            <a:xfrm>
              <a:off x="982" y="791"/>
              <a:ext cx="731" cy="858"/>
              <a:chOff x="626" y="2010"/>
              <a:chExt cx="765" cy="858"/>
            </a:xfrm>
          </p:grpSpPr>
          <p:grpSp>
            <p:nvGrpSpPr>
              <p:cNvPr id="13" name="Group 54"/>
              <p:cNvGrpSpPr>
                <a:grpSpLocks/>
              </p:cNvGrpSpPr>
              <p:nvPr/>
            </p:nvGrpSpPr>
            <p:grpSpPr bwMode="auto">
              <a:xfrm>
                <a:off x="682" y="2159"/>
                <a:ext cx="567" cy="709"/>
                <a:chOff x="1703" y="2812"/>
                <a:chExt cx="567" cy="709"/>
              </a:xfrm>
            </p:grpSpPr>
            <p:sp>
              <p:nvSpPr>
                <p:cNvPr id="232" name="Text Box 55"/>
                <p:cNvSpPr txBox="1">
                  <a:spLocks noChangeArrowheads="1"/>
                </p:cNvSpPr>
                <p:nvPr/>
              </p:nvSpPr>
              <p:spPr bwMode="auto">
                <a:xfrm>
                  <a:off x="1703" y="2812"/>
                  <a:ext cx="567" cy="113"/>
                </a:xfrm>
                <a:prstGeom prst="rect">
                  <a:avLst/>
                </a:prstGeom>
                <a:noFill/>
                <a:ln w="9525" algn="ctr">
                  <a:solidFill>
                    <a:schemeClr val="tx1"/>
                  </a:solidFill>
                  <a:miter lim="800000"/>
                  <a:headEnd/>
                  <a:tailEnd/>
                </a:ln>
              </p:spPr>
              <p:txBody>
                <a:bodyPr anchor="ctr"/>
                <a:lstStyle/>
                <a:p>
                  <a:pPr algn="ctr" defTabSz="820738">
                    <a:spcBef>
                      <a:spcPct val="50000"/>
                    </a:spcBef>
                  </a:pPr>
                  <a:r>
                    <a:rPr lang="en-US" altLang="zh-CN" sz="900">
                      <a:latin typeface="FrutigerNext LT Regular" pitchFamily="34" charset="0"/>
                      <a:ea typeface="宋体" charset="-122"/>
                    </a:rPr>
                    <a:t>S1-AP</a:t>
                  </a:r>
                </a:p>
              </p:txBody>
            </p:sp>
            <p:sp>
              <p:nvSpPr>
                <p:cNvPr id="233" name="Text Box 56"/>
                <p:cNvSpPr txBox="1">
                  <a:spLocks noChangeArrowheads="1"/>
                </p:cNvSpPr>
                <p:nvPr/>
              </p:nvSpPr>
              <p:spPr bwMode="auto">
                <a:xfrm>
                  <a:off x="1703" y="3068"/>
                  <a:ext cx="567" cy="113"/>
                </a:xfrm>
                <a:prstGeom prst="rect">
                  <a:avLst/>
                </a:prstGeom>
                <a:noFill/>
                <a:ln w="9525" algn="ctr">
                  <a:solidFill>
                    <a:schemeClr val="tx1"/>
                  </a:solidFill>
                  <a:miter lim="800000"/>
                  <a:headEnd/>
                  <a:tailEnd/>
                </a:ln>
              </p:spPr>
              <p:txBody>
                <a:bodyPr anchor="ctr"/>
                <a:lstStyle/>
                <a:p>
                  <a:pPr algn="ctr" defTabSz="820738">
                    <a:spcBef>
                      <a:spcPct val="50000"/>
                    </a:spcBef>
                  </a:pPr>
                  <a:r>
                    <a:rPr lang="en-US" altLang="zh-CN" sz="900">
                      <a:latin typeface="FrutigerNext LT Regular" pitchFamily="34" charset="0"/>
                      <a:ea typeface="宋体" charset="-122"/>
                    </a:rPr>
                    <a:t>SCTP</a:t>
                  </a:r>
                </a:p>
              </p:txBody>
            </p:sp>
            <p:cxnSp>
              <p:nvCxnSpPr>
                <p:cNvPr id="234" name="AutoShape 57"/>
                <p:cNvCxnSpPr>
                  <a:cxnSpLocks noChangeShapeType="1"/>
                  <a:stCxn id="232" idx="2"/>
                  <a:endCxn id="233" idx="0"/>
                </p:cNvCxnSpPr>
                <p:nvPr/>
              </p:nvCxnSpPr>
              <p:spPr bwMode="auto">
                <a:xfrm>
                  <a:off x="1987" y="2925"/>
                  <a:ext cx="0" cy="143"/>
                </a:xfrm>
                <a:prstGeom prst="straightConnector1">
                  <a:avLst/>
                </a:prstGeom>
                <a:noFill/>
                <a:ln w="9525">
                  <a:solidFill>
                    <a:schemeClr val="tx1"/>
                  </a:solidFill>
                  <a:round/>
                  <a:headEnd type="triangle" w="sm" len="med"/>
                  <a:tailEnd type="triangle" w="sm" len="med"/>
                </a:ln>
              </p:spPr>
            </p:cxnSp>
            <p:sp>
              <p:nvSpPr>
                <p:cNvPr id="235" name="Text Box 58"/>
                <p:cNvSpPr txBox="1">
                  <a:spLocks noChangeArrowheads="1"/>
                </p:cNvSpPr>
                <p:nvPr/>
              </p:nvSpPr>
              <p:spPr bwMode="auto">
                <a:xfrm>
                  <a:off x="1703" y="3181"/>
                  <a:ext cx="567" cy="113"/>
                </a:xfrm>
                <a:prstGeom prst="rect">
                  <a:avLst/>
                </a:prstGeom>
                <a:solidFill>
                  <a:srgbClr val="FFCC99"/>
                </a:solidFill>
                <a:ln w="9525" algn="ctr">
                  <a:solidFill>
                    <a:schemeClr val="tx1"/>
                  </a:solidFill>
                  <a:miter lim="800000"/>
                  <a:headEnd/>
                  <a:tailEnd/>
                </a:ln>
              </p:spPr>
              <p:txBody>
                <a:bodyPr anchor="ctr"/>
                <a:lstStyle/>
                <a:p>
                  <a:pPr algn="ctr" defTabSz="820738">
                    <a:spcBef>
                      <a:spcPct val="50000"/>
                    </a:spcBef>
                  </a:pPr>
                  <a:r>
                    <a:rPr lang="en-US" altLang="zh-CN" sz="900">
                      <a:latin typeface="FrutigerNext LT Regular" pitchFamily="34" charset="0"/>
                      <a:ea typeface="宋体" charset="-122"/>
                    </a:rPr>
                    <a:t>IP</a:t>
                  </a:r>
                </a:p>
              </p:txBody>
            </p:sp>
            <p:sp>
              <p:nvSpPr>
                <p:cNvPr id="236" name="Text Box 59"/>
                <p:cNvSpPr txBox="1">
                  <a:spLocks noChangeArrowheads="1"/>
                </p:cNvSpPr>
                <p:nvPr/>
              </p:nvSpPr>
              <p:spPr bwMode="auto">
                <a:xfrm>
                  <a:off x="1703" y="3294"/>
                  <a:ext cx="567" cy="113"/>
                </a:xfrm>
                <a:prstGeom prst="rect">
                  <a:avLst/>
                </a:prstGeom>
                <a:noFill/>
                <a:ln w="9525" algn="ctr">
                  <a:solidFill>
                    <a:schemeClr val="tx1"/>
                  </a:solidFill>
                  <a:miter lim="800000"/>
                  <a:headEnd/>
                  <a:tailEnd/>
                </a:ln>
              </p:spPr>
              <p:txBody>
                <a:bodyPr anchor="ctr"/>
                <a:lstStyle/>
                <a:p>
                  <a:pPr algn="ctr" defTabSz="820738">
                    <a:spcBef>
                      <a:spcPct val="50000"/>
                    </a:spcBef>
                  </a:pPr>
                  <a:r>
                    <a:rPr lang="en-US" altLang="zh-CN" sz="900">
                      <a:latin typeface="FrutigerNext LT Regular" pitchFamily="34" charset="0"/>
                      <a:ea typeface="宋体" charset="-122"/>
                    </a:rPr>
                    <a:t>Data link layer</a:t>
                  </a:r>
                </a:p>
              </p:txBody>
            </p:sp>
            <p:sp>
              <p:nvSpPr>
                <p:cNvPr id="237" name="Text Box 60"/>
                <p:cNvSpPr txBox="1">
                  <a:spLocks noChangeArrowheads="1"/>
                </p:cNvSpPr>
                <p:nvPr/>
              </p:nvSpPr>
              <p:spPr bwMode="auto">
                <a:xfrm>
                  <a:off x="1703" y="3407"/>
                  <a:ext cx="567" cy="114"/>
                </a:xfrm>
                <a:prstGeom prst="rect">
                  <a:avLst/>
                </a:prstGeom>
                <a:noFill/>
                <a:ln w="9525" algn="ctr">
                  <a:solidFill>
                    <a:schemeClr val="tx1"/>
                  </a:solidFill>
                  <a:miter lim="800000"/>
                  <a:headEnd/>
                  <a:tailEnd/>
                </a:ln>
              </p:spPr>
              <p:txBody>
                <a:bodyPr anchor="ctr"/>
                <a:lstStyle/>
                <a:p>
                  <a:pPr algn="ctr" defTabSz="820738">
                    <a:spcBef>
                      <a:spcPct val="50000"/>
                    </a:spcBef>
                  </a:pPr>
                  <a:r>
                    <a:rPr lang="en-US" altLang="zh-CN" sz="900">
                      <a:latin typeface="FrutigerNext LT Regular" pitchFamily="34" charset="0"/>
                      <a:ea typeface="宋体" charset="-122"/>
                    </a:rPr>
                    <a:t>Physical layer</a:t>
                  </a:r>
                </a:p>
              </p:txBody>
            </p:sp>
          </p:grpSp>
          <p:sp>
            <p:nvSpPr>
              <p:cNvPr id="231" name="Rectangle 61"/>
              <p:cNvSpPr>
                <a:spLocks noChangeArrowheads="1"/>
              </p:cNvSpPr>
              <p:nvPr/>
            </p:nvSpPr>
            <p:spPr bwMode="auto">
              <a:xfrm>
                <a:off x="626" y="2010"/>
                <a:ext cx="765" cy="145"/>
              </a:xfrm>
              <a:prstGeom prst="rect">
                <a:avLst/>
              </a:prstGeom>
              <a:noFill/>
              <a:ln w="3175" algn="ctr">
                <a:noFill/>
                <a:miter lim="800000"/>
                <a:headEnd/>
                <a:tailEnd/>
              </a:ln>
            </p:spPr>
            <p:txBody>
              <a:bodyPr anchor="ctr">
                <a:spAutoFit/>
              </a:bodyPr>
              <a:lstStyle/>
              <a:p>
                <a:pPr algn="l"/>
                <a:r>
                  <a:rPr lang="en-GB" altLang="ja-JP" sz="900">
                    <a:latin typeface="FrutigerNext LT Regular" pitchFamily="34" charset="0"/>
                    <a:ea typeface="宋体" charset="-122"/>
                  </a:rPr>
                  <a:t>S1-</a:t>
                </a:r>
                <a:r>
                  <a:rPr lang="en-GB" altLang="zh-CN" sz="900">
                    <a:latin typeface="FrutigerNext LT Regular" pitchFamily="34" charset="0"/>
                    <a:ea typeface="宋体" charset="-122"/>
                  </a:rPr>
                  <a:t>C(eNB-MME)</a:t>
                </a:r>
                <a:endParaRPr lang="zh-CN" altLang="en-US" sz="900">
                  <a:latin typeface="FrutigerNext LT Regular" pitchFamily="34" charset="0"/>
                  <a:ea typeface="宋体" charset="-122"/>
                </a:endParaRPr>
              </a:p>
            </p:txBody>
          </p:sp>
        </p:grpSp>
        <p:sp>
          <p:nvSpPr>
            <p:cNvPr id="175" name="Text Box 62"/>
            <p:cNvSpPr txBox="1">
              <a:spLocks noChangeArrowheads="1"/>
            </p:cNvSpPr>
            <p:nvPr/>
          </p:nvSpPr>
          <p:spPr bwMode="auto">
            <a:xfrm>
              <a:off x="2959" y="3214"/>
              <a:ext cx="483" cy="97"/>
            </a:xfrm>
            <a:prstGeom prst="rect">
              <a:avLst/>
            </a:prstGeom>
            <a:noFill/>
            <a:ln w="9525" algn="ctr">
              <a:solidFill>
                <a:schemeClr val="tx1"/>
              </a:solidFill>
              <a:miter lim="800000"/>
              <a:headEnd/>
              <a:tailEnd/>
            </a:ln>
          </p:spPr>
          <p:txBody>
            <a:bodyPr lIns="18000" rIns="18000" anchor="ctr"/>
            <a:lstStyle/>
            <a:p>
              <a:pPr algn="ctr" defTabSz="820738">
                <a:spcBef>
                  <a:spcPct val="50000"/>
                </a:spcBef>
              </a:pPr>
              <a:r>
                <a:rPr lang="en-US" altLang="zh-CN" sz="900">
                  <a:latin typeface="FrutigerNext LT Regular" pitchFamily="34" charset="0"/>
                  <a:ea typeface="宋体" charset="-122"/>
                </a:rPr>
                <a:t>X2-AP</a:t>
              </a:r>
            </a:p>
          </p:txBody>
        </p:sp>
        <p:sp>
          <p:nvSpPr>
            <p:cNvPr id="176" name="Text Box 63"/>
            <p:cNvSpPr txBox="1">
              <a:spLocks noChangeArrowheads="1"/>
            </p:cNvSpPr>
            <p:nvPr/>
          </p:nvSpPr>
          <p:spPr bwMode="auto">
            <a:xfrm>
              <a:off x="2959" y="3523"/>
              <a:ext cx="483" cy="97"/>
            </a:xfrm>
            <a:prstGeom prst="rect">
              <a:avLst/>
            </a:prstGeom>
            <a:noFill/>
            <a:ln w="9525" algn="ctr">
              <a:solidFill>
                <a:schemeClr val="tx1"/>
              </a:solidFill>
              <a:miter lim="800000"/>
              <a:headEnd/>
              <a:tailEnd/>
            </a:ln>
          </p:spPr>
          <p:txBody>
            <a:bodyPr lIns="18000" rIns="18000" anchor="ctr"/>
            <a:lstStyle/>
            <a:p>
              <a:pPr algn="ctr" defTabSz="820738">
                <a:spcBef>
                  <a:spcPct val="50000"/>
                </a:spcBef>
              </a:pPr>
              <a:r>
                <a:rPr lang="en-US" altLang="zh-CN" sz="900">
                  <a:latin typeface="FrutigerNext LT Regular" pitchFamily="34" charset="0"/>
                  <a:ea typeface="宋体" charset="-122"/>
                </a:rPr>
                <a:t>SCTP</a:t>
              </a:r>
            </a:p>
          </p:txBody>
        </p:sp>
        <p:cxnSp>
          <p:nvCxnSpPr>
            <p:cNvPr id="177" name="AutoShape 64"/>
            <p:cNvCxnSpPr>
              <a:cxnSpLocks noChangeShapeType="1"/>
              <a:stCxn id="175" idx="2"/>
              <a:endCxn id="176" idx="0"/>
            </p:cNvCxnSpPr>
            <p:nvPr/>
          </p:nvCxnSpPr>
          <p:spPr bwMode="auto">
            <a:xfrm>
              <a:off x="3201" y="3311"/>
              <a:ext cx="0" cy="212"/>
            </a:xfrm>
            <a:prstGeom prst="straightConnector1">
              <a:avLst/>
            </a:prstGeom>
            <a:noFill/>
            <a:ln w="9525">
              <a:solidFill>
                <a:schemeClr val="tx1"/>
              </a:solidFill>
              <a:round/>
              <a:headEnd type="triangle" w="sm" len="med"/>
              <a:tailEnd type="triangle" w="sm" len="med"/>
            </a:ln>
          </p:spPr>
        </p:cxnSp>
        <p:sp>
          <p:nvSpPr>
            <p:cNvPr id="178" name="Text Box 65"/>
            <p:cNvSpPr txBox="1">
              <a:spLocks noChangeArrowheads="1"/>
            </p:cNvSpPr>
            <p:nvPr/>
          </p:nvSpPr>
          <p:spPr bwMode="auto">
            <a:xfrm>
              <a:off x="2959" y="3620"/>
              <a:ext cx="483" cy="97"/>
            </a:xfrm>
            <a:prstGeom prst="rect">
              <a:avLst/>
            </a:prstGeom>
            <a:solidFill>
              <a:srgbClr val="FFCC99"/>
            </a:solidFill>
            <a:ln w="9525" algn="ctr">
              <a:solidFill>
                <a:schemeClr val="tx1"/>
              </a:solidFill>
              <a:miter lim="800000"/>
              <a:headEnd/>
              <a:tailEnd/>
            </a:ln>
          </p:spPr>
          <p:txBody>
            <a:bodyPr lIns="18000" rIns="18000" anchor="ctr"/>
            <a:lstStyle/>
            <a:p>
              <a:pPr algn="ctr" defTabSz="820738">
                <a:spcBef>
                  <a:spcPct val="50000"/>
                </a:spcBef>
              </a:pPr>
              <a:r>
                <a:rPr lang="en-US" altLang="zh-CN" sz="900">
                  <a:latin typeface="FrutigerNext LT Regular" pitchFamily="34" charset="0"/>
                  <a:ea typeface="宋体" charset="-122"/>
                </a:rPr>
                <a:t>IP</a:t>
              </a:r>
            </a:p>
          </p:txBody>
        </p:sp>
        <p:sp>
          <p:nvSpPr>
            <p:cNvPr id="179" name="Text Box 66"/>
            <p:cNvSpPr txBox="1">
              <a:spLocks noChangeArrowheads="1"/>
            </p:cNvSpPr>
            <p:nvPr/>
          </p:nvSpPr>
          <p:spPr bwMode="auto">
            <a:xfrm>
              <a:off x="2959" y="3717"/>
              <a:ext cx="483" cy="96"/>
            </a:xfrm>
            <a:prstGeom prst="rect">
              <a:avLst/>
            </a:prstGeom>
            <a:noFill/>
            <a:ln w="9525" algn="ctr">
              <a:solidFill>
                <a:schemeClr val="tx1"/>
              </a:solidFill>
              <a:miter lim="800000"/>
              <a:headEnd/>
              <a:tailEnd/>
            </a:ln>
          </p:spPr>
          <p:txBody>
            <a:bodyPr lIns="18000" rIns="18000" anchor="ctr"/>
            <a:lstStyle/>
            <a:p>
              <a:pPr algn="ctr" defTabSz="820738">
                <a:spcBef>
                  <a:spcPct val="50000"/>
                </a:spcBef>
              </a:pPr>
              <a:r>
                <a:rPr lang="en-US" altLang="zh-CN" sz="900">
                  <a:latin typeface="FrutigerNext LT Regular" pitchFamily="34" charset="0"/>
                  <a:ea typeface="宋体" charset="-122"/>
                </a:rPr>
                <a:t>Data link layer</a:t>
              </a:r>
            </a:p>
          </p:txBody>
        </p:sp>
        <p:sp>
          <p:nvSpPr>
            <p:cNvPr id="180" name="Text Box 67"/>
            <p:cNvSpPr txBox="1">
              <a:spLocks noChangeArrowheads="1"/>
            </p:cNvSpPr>
            <p:nvPr/>
          </p:nvSpPr>
          <p:spPr bwMode="auto">
            <a:xfrm>
              <a:off x="2959" y="3813"/>
              <a:ext cx="483" cy="98"/>
            </a:xfrm>
            <a:prstGeom prst="rect">
              <a:avLst/>
            </a:prstGeom>
            <a:noFill/>
            <a:ln w="9525" algn="ctr">
              <a:solidFill>
                <a:schemeClr val="tx1"/>
              </a:solidFill>
              <a:miter lim="800000"/>
              <a:headEnd/>
              <a:tailEnd/>
            </a:ln>
          </p:spPr>
          <p:txBody>
            <a:bodyPr lIns="18000" rIns="18000" anchor="ctr"/>
            <a:lstStyle/>
            <a:p>
              <a:pPr algn="ctr" defTabSz="820738">
                <a:spcBef>
                  <a:spcPct val="50000"/>
                </a:spcBef>
              </a:pPr>
              <a:r>
                <a:rPr lang="en-US" altLang="zh-CN" sz="900" dirty="0">
                  <a:latin typeface="FrutigerNext LT Regular" pitchFamily="34" charset="0"/>
                  <a:ea typeface="宋体" charset="-122"/>
                </a:rPr>
                <a:t>Physical layer</a:t>
              </a:r>
            </a:p>
          </p:txBody>
        </p:sp>
        <p:grpSp>
          <p:nvGrpSpPr>
            <p:cNvPr id="14" name="Group 68"/>
            <p:cNvGrpSpPr>
              <a:grpSpLocks/>
            </p:cNvGrpSpPr>
            <p:nvPr/>
          </p:nvGrpSpPr>
          <p:grpSpPr bwMode="auto">
            <a:xfrm>
              <a:off x="979" y="1769"/>
              <a:ext cx="929" cy="979"/>
              <a:chOff x="624" y="1757"/>
              <a:chExt cx="992" cy="979"/>
            </a:xfrm>
          </p:grpSpPr>
          <p:sp>
            <p:nvSpPr>
              <p:cNvPr id="222" name="Text Box 69"/>
              <p:cNvSpPr txBox="1">
                <a:spLocks noChangeArrowheads="1"/>
              </p:cNvSpPr>
              <p:nvPr/>
            </p:nvSpPr>
            <p:spPr bwMode="auto">
              <a:xfrm>
                <a:off x="681" y="1917"/>
                <a:ext cx="567" cy="113"/>
              </a:xfrm>
              <a:prstGeom prst="rect">
                <a:avLst/>
              </a:prstGeom>
              <a:noFill/>
              <a:ln w="9525" algn="ctr">
                <a:solidFill>
                  <a:schemeClr val="tx1"/>
                </a:solidFill>
                <a:miter lim="800000"/>
                <a:headEnd/>
                <a:tailEnd/>
              </a:ln>
            </p:spPr>
            <p:txBody>
              <a:bodyPr anchor="ctr"/>
              <a:lstStyle/>
              <a:p>
                <a:pPr algn="ctr" defTabSz="820738">
                  <a:spcBef>
                    <a:spcPct val="50000"/>
                  </a:spcBef>
                </a:pPr>
                <a:r>
                  <a:rPr lang="en-US" altLang="zh-CN" sz="900">
                    <a:latin typeface="FrutigerNext LT Regular" pitchFamily="34" charset="0"/>
                    <a:ea typeface="宋体" charset="-122"/>
                  </a:rPr>
                  <a:t>UP PDUs</a:t>
                </a:r>
              </a:p>
            </p:txBody>
          </p:sp>
          <p:sp>
            <p:nvSpPr>
              <p:cNvPr id="223" name="Text Box 70"/>
              <p:cNvSpPr txBox="1">
                <a:spLocks noChangeArrowheads="1"/>
              </p:cNvSpPr>
              <p:nvPr/>
            </p:nvSpPr>
            <p:spPr bwMode="auto">
              <a:xfrm>
                <a:off x="681" y="2170"/>
                <a:ext cx="567" cy="113"/>
              </a:xfrm>
              <a:prstGeom prst="rect">
                <a:avLst/>
              </a:prstGeom>
              <a:noFill/>
              <a:ln w="9525" algn="ctr">
                <a:solidFill>
                  <a:schemeClr val="tx1"/>
                </a:solidFill>
                <a:miter lim="800000"/>
                <a:headEnd/>
                <a:tailEnd/>
              </a:ln>
            </p:spPr>
            <p:txBody>
              <a:bodyPr anchor="ctr"/>
              <a:lstStyle/>
              <a:p>
                <a:pPr algn="ctr" defTabSz="820738">
                  <a:spcBef>
                    <a:spcPct val="50000"/>
                  </a:spcBef>
                </a:pPr>
                <a:r>
                  <a:rPr lang="en-US" altLang="zh-CN" sz="900">
                    <a:latin typeface="FrutigerNext LT Regular" pitchFamily="34" charset="0"/>
                    <a:ea typeface="宋体" charset="-122"/>
                  </a:rPr>
                  <a:t>GTP-U</a:t>
                </a:r>
              </a:p>
            </p:txBody>
          </p:sp>
          <p:cxnSp>
            <p:nvCxnSpPr>
              <p:cNvPr id="224" name="AutoShape 71"/>
              <p:cNvCxnSpPr>
                <a:cxnSpLocks noChangeShapeType="1"/>
                <a:stCxn id="222" idx="2"/>
                <a:endCxn id="223" idx="0"/>
              </p:cNvCxnSpPr>
              <p:nvPr/>
            </p:nvCxnSpPr>
            <p:spPr bwMode="auto">
              <a:xfrm>
                <a:off x="965" y="2030"/>
                <a:ext cx="0" cy="140"/>
              </a:xfrm>
              <a:prstGeom prst="straightConnector1">
                <a:avLst/>
              </a:prstGeom>
              <a:noFill/>
              <a:ln w="9525">
                <a:solidFill>
                  <a:schemeClr val="tx1"/>
                </a:solidFill>
                <a:round/>
                <a:headEnd type="triangle" w="sm" len="med"/>
                <a:tailEnd type="triangle" w="sm" len="med"/>
              </a:ln>
            </p:spPr>
          </p:cxnSp>
          <p:sp>
            <p:nvSpPr>
              <p:cNvPr id="225" name="Text Box 72"/>
              <p:cNvSpPr txBox="1">
                <a:spLocks noChangeArrowheads="1"/>
              </p:cNvSpPr>
              <p:nvPr/>
            </p:nvSpPr>
            <p:spPr bwMode="auto">
              <a:xfrm>
                <a:off x="681" y="2283"/>
                <a:ext cx="567" cy="113"/>
              </a:xfrm>
              <a:prstGeom prst="rect">
                <a:avLst/>
              </a:prstGeom>
              <a:solidFill>
                <a:schemeClr val="bg1"/>
              </a:solidFill>
              <a:ln w="9525" algn="ctr">
                <a:solidFill>
                  <a:schemeClr val="tx1"/>
                </a:solidFill>
                <a:miter lim="800000"/>
                <a:headEnd/>
                <a:tailEnd/>
              </a:ln>
            </p:spPr>
            <p:txBody>
              <a:bodyPr anchor="ctr"/>
              <a:lstStyle/>
              <a:p>
                <a:pPr algn="ctr" defTabSz="820738">
                  <a:spcBef>
                    <a:spcPct val="50000"/>
                  </a:spcBef>
                </a:pPr>
                <a:r>
                  <a:rPr lang="en-US" altLang="zh-CN" sz="900" dirty="0">
                    <a:latin typeface="FrutigerNext LT Regular" pitchFamily="34" charset="0"/>
                    <a:ea typeface="宋体" charset="-122"/>
                  </a:rPr>
                  <a:t>UDP</a:t>
                </a:r>
              </a:p>
            </p:txBody>
          </p:sp>
          <p:sp>
            <p:nvSpPr>
              <p:cNvPr id="226" name="Text Box 73"/>
              <p:cNvSpPr txBox="1">
                <a:spLocks noChangeArrowheads="1"/>
              </p:cNvSpPr>
              <p:nvPr/>
            </p:nvSpPr>
            <p:spPr bwMode="auto">
              <a:xfrm>
                <a:off x="681" y="2396"/>
                <a:ext cx="567" cy="113"/>
              </a:xfrm>
              <a:prstGeom prst="rect">
                <a:avLst/>
              </a:prstGeom>
              <a:solidFill>
                <a:srgbClr val="FFCC99"/>
              </a:solidFill>
              <a:ln w="9525" algn="ctr">
                <a:solidFill>
                  <a:schemeClr val="tx1"/>
                </a:solidFill>
                <a:miter lim="800000"/>
                <a:headEnd/>
                <a:tailEnd/>
              </a:ln>
            </p:spPr>
            <p:txBody>
              <a:bodyPr anchor="ctr"/>
              <a:lstStyle/>
              <a:p>
                <a:pPr algn="ctr" defTabSz="820738">
                  <a:spcBef>
                    <a:spcPct val="50000"/>
                  </a:spcBef>
                </a:pPr>
                <a:r>
                  <a:rPr lang="en-US" altLang="zh-CN" sz="900">
                    <a:latin typeface="FrutigerNext LT Regular" pitchFamily="34" charset="0"/>
                    <a:ea typeface="宋体" charset="-122"/>
                  </a:rPr>
                  <a:t>IP</a:t>
                </a:r>
              </a:p>
            </p:txBody>
          </p:sp>
          <p:sp>
            <p:nvSpPr>
              <p:cNvPr id="227" name="Text Box 74"/>
              <p:cNvSpPr txBox="1">
                <a:spLocks noChangeArrowheads="1"/>
              </p:cNvSpPr>
              <p:nvPr/>
            </p:nvSpPr>
            <p:spPr bwMode="auto">
              <a:xfrm>
                <a:off x="681" y="2509"/>
                <a:ext cx="567" cy="114"/>
              </a:xfrm>
              <a:prstGeom prst="rect">
                <a:avLst/>
              </a:prstGeom>
              <a:noFill/>
              <a:ln w="9525" algn="ctr">
                <a:solidFill>
                  <a:schemeClr val="tx1"/>
                </a:solidFill>
                <a:miter lim="800000"/>
                <a:headEnd/>
                <a:tailEnd/>
              </a:ln>
            </p:spPr>
            <p:txBody>
              <a:bodyPr anchor="ctr"/>
              <a:lstStyle/>
              <a:p>
                <a:pPr algn="ctr" defTabSz="820738">
                  <a:spcBef>
                    <a:spcPct val="50000"/>
                  </a:spcBef>
                </a:pPr>
                <a:r>
                  <a:rPr lang="en-US" altLang="zh-CN" sz="900">
                    <a:latin typeface="FrutigerNext LT Regular" pitchFamily="34" charset="0"/>
                    <a:ea typeface="宋体" charset="-122"/>
                  </a:rPr>
                  <a:t>Data link layer</a:t>
                </a:r>
              </a:p>
            </p:txBody>
          </p:sp>
          <p:sp>
            <p:nvSpPr>
              <p:cNvPr id="228" name="Rectangle 75"/>
              <p:cNvSpPr>
                <a:spLocks noChangeArrowheads="1"/>
              </p:cNvSpPr>
              <p:nvPr/>
            </p:nvSpPr>
            <p:spPr bwMode="auto">
              <a:xfrm>
                <a:off x="624" y="1757"/>
                <a:ext cx="992" cy="145"/>
              </a:xfrm>
              <a:prstGeom prst="rect">
                <a:avLst/>
              </a:prstGeom>
              <a:noFill/>
              <a:ln w="3175" algn="ctr">
                <a:noFill/>
                <a:miter lim="800000"/>
                <a:headEnd/>
                <a:tailEnd/>
              </a:ln>
            </p:spPr>
            <p:txBody>
              <a:bodyPr anchor="ctr">
                <a:spAutoFit/>
              </a:bodyPr>
              <a:lstStyle/>
              <a:p>
                <a:pPr algn="l"/>
                <a:r>
                  <a:rPr lang="en-GB" altLang="ja-JP" sz="900">
                    <a:latin typeface="FrutigerNext LT Regular" pitchFamily="34" charset="0"/>
                    <a:ea typeface="宋体" charset="-122"/>
                  </a:rPr>
                  <a:t>S1-</a:t>
                </a:r>
                <a:r>
                  <a:rPr lang="en-GB" altLang="zh-CN" sz="900">
                    <a:latin typeface="FrutigerNext LT Regular" pitchFamily="34" charset="0"/>
                    <a:ea typeface="宋体" charset="-122"/>
                  </a:rPr>
                  <a:t>U(eNB-S-GW)</a:t>
                </a:r>
                <a:endParaRPr lang="en-US" altLang="zh-CN" sz="900">
                  <a:latin typeface="FrutigerNext LT Regular" pitchFamily="34" charset="0"/>
                  <a:ea typeface="宋体" charset="-122"/>
                </a:endParaRPr>
              </a:p>
            </p:txBody>
          </p:sp>
          <p:sp>
            <p:nvSpPr>
              <p:cNvPr id="229" name="Text Box 76"/>
              <p:cNvSpPr txBox="1">
                <a:spLocks noChangeArrowheads="1"/>
              </p:cNvSpPr>
              <p:nvPr/>
            </p:nvSpPr>
            <p:spPr bwMode="auto">
              <a:xfrm>
                <a:off x="681" y="2622"/>
                <a:ext cx="567" cy="114"/>
              </a:xfrm>
              <a:prstGeom prst="rect">
                <a:avLst/>
              </a:prstGeom>
              <a:noFill/>
              <a:ln w="9525" algn="ctr">
                <a:solidFill>
                  <a:schemeClr val="tx1"/>
                </a:solidFill>
                <a:miter lim="800000"/>
                <a:headEnd/>
                <a:tailEnd/>
              </a:ln>
            </p:spPr>
            <p:txBody>
              <a:bodyPr anchor="ctr"/>
              <a:lstStyle/>
              <a:p>
                <a:pPr algn="ctr" defTabSz="820738">
                  <a:spcBef>
                    <a:spcPct val="50000"/>
                  </a:spcBef>
                </a:pPr>
                <a:r>
                  <a:rPr lang="en-US" altLang="zh-CN" sz="900">
                    <a:latin typeface="FrutigerNext LT Regular" pitchFamily="34" charset="0"/>
                    <a:ea typeface="宋体" charset="-122"/>
                  </a:rPr>
                  <a:t>Physical layer</a:t>
                </a:r>
              </a:p>
            </p:txBody>
          </p:sp>
        </p:grpSp>
        <p:grpSp>
          <p:nvGrpSpPr>
            <p:cNvPr id="15" name="Group 77"/>
            <p:cNvGrpSpPr>
              <a:grpSpLocks/>
            </p:cNvGrpSpPr>
            <p:nvPr/>
          </p:nvGrpSpPr>
          <p:grpSpPr bwMode="auto">
            <a:xfrm>
              <a:off x="4924" y="1695"/>
              <a:ext cx="566" cy="709"/>
              <a:chOff x="1703" y="2812"/>
              <a:chExt cx="567" cy="709"/>
            </a:xfrm>
          </p:grpSpPr>
          <p:sp>
            <p:nvSpPr>
              <p:cNvPr id="216" name="Text Box 78"/>
              <p:cNvSpPr txBox="1">
                <a:spLocks noChangeArrowheads="1"/>
              </p:cNvSpPr>
              <p:nvPr/>
            </p:nvSpPr>
            <p:spPr bwMode="auto">
              <a:xfrm>
                <a:off x="1703" y="2812"/>
                <a:ext cx="567" cy="113"/>
              </a:xfrm>
              <a:prstGeom prst="rect">
                <a:avLst/>
              </a:prstGeom>
              <a:noFill/>
              <a:ln w="9525" algn="ctr">
                <a:solidFill>
                  <a:schemeClr val="tx1"/>
                </a:solidFill>
                <a:miter lim="800000"/>
                <a:headEnd/>
                <a:tailEnd/>
              </a:ln>
            </p:spPr>
            <p:txBody>
              <a:bodyPr anchor="ctr"/>
              <a:lstStyle/>
              <a:p>
                <a:pPr algn="ctr" defTabSz="820738">
                  <a:spcBef>
                    <a:spcPct val="50000"/>
                  </a:spcBef>
                </a:pPr>
                <a:r>
                  <a:rPr lang="en-US" altLang="zh-CN" sz="900">
                    <a:latin typeface="FrutigerNext LT Regular" pitchFamily="34" charset="0"/>
                    <a:ea typeface="宋体" charset="-122"/>
                  </a:rPr>
                  <a:t>OM</a:t>
                </a:r>
              </a:p>
            </p:txBody>
          </p:sp>
          <p:sp>
            <p:nvSpPr>
              <p:cNvPr id="217" name="Text Box 79"/>
              <p:cNvSpPr txBox="1">
                <a:spLocks noChangeArrowheads="1"/>
              </p:cNvSpPr>
              <p:nvPr/>
            </p:nvSpPr>
            <p:spPr bwMode="auto">
              <a:xfrm>
                <a:off x="1703" y="3068"/>
                <a:ext cx="567" cy="113"/>
              </a:xfrm>
              <a:prstGeom prst="rect">
                <a:avLst/>
              </a:prstGeom>
              <a:noFill/>
              <a:ln w="9525" algn="ctr">
                <a:solidFill>
                  <a:schemeClr val="tx1"/>
                </a:solidFill>
                <a:miter lim="800000"/>
                <a:headEnd/>
                <a:tailEnd/>
              </a:ln>
            </p:spPr>
            <p:txBody>
              <a:bodyPr anchor="ctr"/>
              <a:lstStyle/>
              <a:p>
                <a:pPr algn="ctr" defTabSz="820738">
                  <a:spcBef>
                    <a:spcPct val="50000"/>
                  </a:spcBef>
                </a:pPr>
                <a:r>
                  <a:rPr lang="en-US" altLang="zh-CN" sz="900">
                    <a:latin typeface="FrutigerNext LT Regular" pitchFamily="34" charset="0"/>
                    <a:ea typeface="宋体" charset="-122"/>
                  </a:rPr>
                  <a:t>TCP</a:t>
                </a:r>
              </a:p>
            </p:txBody>
          </p:sp>
          <p:cxnSp>
            <p:nvCxnSpPr>
              <p:cNvPr id="218" name="AutoShape 80"/>
              <p:cNvCxnSpPr>
                <a:cxnSpLocks noChangeShapeType="1"/>
                <a:stCxn id="216" idx="2"/>
                <a:endCxn id="217" idx="0"/>
              </p:cNvCxnSpPr>
              <p:nvPr/>
            </p:nvCxnSpPr>
            <p:spPr bwMode="auto">
              <a:xfrm>
                <a:off x="1987" y="2925"/>
                <a:ext cx="0" cy="143"/>
              </a:xfrm>
              <a:prstGeom prst="straightConnector1">
                <a:avLst/>
              </a:prstGeom>
              <a:noFill/>
              <a:ln w="9525">
                <a:solidFill>
                  <a:schemeClr val="tx1"/>
                </a:solidFill>
                <a:round/>
                <a:headEnd type="triangle" w="sm" len="med"/>
                <a:tailEnd type="triangle" w="sm" len="med"/>
              </a:ln>
            </p:spPr>
          </p:cxnSp>
          <p:sp>
            <p:nvSpPr>
              <p:cNvPr id="219" name="Text Box 81"/>
              <p:cNvSpPr txBox="1">
                <a:spLocks noChangeArrowheads="1"/>
              </p:cNvSpPr>
              <p:nvPr/>
            </p:nvSpPr>
            <p:spPr bwMode="auto">
              <a:xfrm>
                <a:off x="1703" y="3181"/>
                <a:ext cx="567" cy="113"/>
              </a:xfrm>
              <a:prstGeom prst="rect">
                <a:avLst/>
              </a:prstGeom>
              <a:solidFill>
                <a:srgbClr val="FFCC99"/>
              </a:solidFill>
              <a:ln w="9525" algn="ctr">
                <a:solidFill>
                  <a:schemeClr val="tx1"/>
                </a:solidFill>
                <a:miter lim="800000"/>
                <a:headEnd/>
                <a:tailEnd/>
              </a:ln>
            </p:spPr>
            <p:txBody>
              <a:bodyPr anchor="ctr"/>
              <a:lstStyle/>
              <a:p>
                <a:pPr algn="ctr" defTabSz="820738">
                  <a:spcBef>
                    <a:spcPct val="50000"/>
                  </a:spcBef>
                </a:pPr>
                <a:r>
                  <a:rPr lang="en-US" altLang="zh-CN" sz="900">
                    <a:latin typeface="FrutigerNext LT Regular" pitchFamily="34" charset="0"/>
                    <a:ea typeface="宋体" charset="-122"/>
                  </a:rPr>
                  <a:t>IP</a:t>
                </a:r>
              </a:p>
            </p:txBody>
          </p:sp>
          <p:sp>
            <p:nvSpPr>
              <p:cNvPr id="220" name="Text Box 82"/>
              <p:cNvSpPr txBox="1">
                <a:spLocks noChangeArrowheads="1"/>
              </p:cNvSpPr>
              <p:nvPr/>
            </p:nvSpPr>
            <p:spPr bwMode="auto">
              <a:xfrm>
                <a:off x="1703" y="3294"/>
                <a:ext cx="567" cy="113"/>
              </a:xfrm>
              <a:prstGeom prst="rect">
                <a:avLst/>
              </a:prstGeom>
              <a:noFill/>
              <a:ln w="9525" algn="ctr">
                <a:solidFill>
                  <a:schemeClr val="tx1"/>
                </a:solidFill>
                <a:miter lim="800000"/>
                <a:headEnd/>
                <a:tailEnd/>
              </a:ln>
            </p:spPr>
            <p:txBody>
              <a:bodyPr anchor="ctr"/>
              <a:lstStyle/>
              <a:p>
                <a:pPr algn="ctr" defTabSz="820738">
                  <a:spcBef>
                    <a:spcPct val="50000"/>
                  </a:spcBef>
                </a:pPr>
                <a:r>
                  <a:rPr lang="en-US" altLang="zh-CN" sz="900">
                    <a:latin typeface="FrutigerNext LT Regular" pitchFamily="34" charset="0"/>
                    <a:ea typeface="宋体" charset="-122"/>
                  </a:rPr>
                  <a:t>Data link layer</a:t>
                </a:r>
              </a:p>
            </p:txBody>
          </p:sp>
          <p:sp>
            <p:nvSpPr>
              <p:cNvPr id="221" name="Text Box 83"/>
              <p:cNvSpPr txBox="1">
                <a:spLocks noChangeArrowheads="1"/>
              </p:cNvSpPr>
              <p:nvPr/>
            </p:nvSpPr>
            <p:spPr bwMode="auto">
              <a:xfrm>
                <a:off x="1703" y="3407"/>
                <a:ext cx="567" cy="114"/>
              </a:xfrm>
              <a:prstGeom prst="rect">
                <a:avLst/>
              </a:prstGeom>
              <a:noFill/>
              <a:ln w="9525" algn="ctr">
                <a:solidFill>
                  <a:schemeClr val="tx1"/>
                </a:solidFill>
                <a:miter lim="800000"/>
                <a:headEnd/>
                <a:tailEnd/>
              </a:ln>
            </p:spPr>
            <p:txBody>
              <a:bodyPr anchor="ctr"/>
              <a:lstStyle/>
              <a:p>
                <a:pPr algn="ctr" defTabSz="820738">
                  <a:spcBef>
                    <a:spcPct val="50000"/>
                  </a:spcBef>
                </a:pPr>
                <a:r>
                  <a:rPr lang="en-US" altLang="zh-CN" sz="900">
                    <a:latin typeface="FrutigerNext LT Regular" pitchFamily="34" charset="0"/>
                    <a:ea typeface="宋体" charset="-122"/>
                  </a:rPr>
                  <a:t>Physical layer</a:t>
                </a:r>
              </a:p>
            </p:txBody>
          </p:sp>
        </p:grpSp>
        <p:sp>
          <p:nvSpPr>
            <p:cNvPr id="183" name="Rectangle 84"/>
            <p:cNvSpPr>
              <a:spLocks noChangeArrowheads="1"/>
            </p:cNvSpPr>
            <p:nvPr/>
          </p:nvSpPr>
          <p:spPr bwMode="auto">
            <a:xfrm>
              <a:off x="4864" y="1557"/>
              <a:ext cx="744" cy="145"/>
            </a:xfrm>
            <a:prstGeom prst="rect">
              <a:avLst/>
            </a:prstGeom>
            <a:noFill/>
            <a:ln w="3175" algn="ctr">
              <a:noFill/>
              <a:miter lim="800000"/>
              <a:headEnd/>
              <a:tailEnd/>
            </a:ln>
          </p:spPr>
          <p:txBody>
            <a:bodyPr anchor="ctr">
              <a:spAutoFit/>
            </a:bodyPr>
            <a:lstStyle/>
            <a:p>
              <a:pPr algn="l"/>
              <a:r>
                <a:rPr lang="en-GB" altLang="zh-CN" sz="900" b="1" dirty="0" smtClean="0">
                  <a:latin typeface="FrutigerNext LT Regular" pitchFamily="34" charset="0"/>
                  <a:ea typeface="宋体" charset="-122"/>
                </a:rPr>
                <a:t>OAM </a:t>
              </a:r>
              <a:r>
                <a:rPr lang="en-GB" altLang="zh-CN" sz="900" b="1" dirty="0">
                  <a:latin typeface="FrutigerNext LT Regular" pitchFamily="34" charset="0"/>
                  <a:ea typeface="宋体" charset="-122"/>
                </a:rPr>
                <a:t>data flow</a:t>
              </a:r>
              <a:endParaRPr lang="en-US" altLang="zh-CN" sz="900" b="1" dirty="0">
                <a:latin typeface="FrutigerNext LT Regular" pitchFamily="34" charset="0"/>
                <a:ea typeface="宋体" charset="-122"/>
              </a:endParaRPr>
            </a:p>
          </p:txBody>
        </p:sp>
        <p:sp>
          <p:nvSpPr>
            <p:cNvPr id="184" name="Text Box 85"/>
            <p:cNvSpPr txBox="1">
              <a:spLocks noChangeArrowheads="1"/>
            </p:cNvSpPr>
            <p:nvPr/>
          </p:nvSpPr>
          <p:spPr bwMode="auto">
            <a:xfrm>
              <a:off x="2473" y="3214"/>
              <a:ext cx="489" cy="96"/>
            </a:xfrm>
            <a:prstGeom prst="rect">
              <a:avLst/>
            </a:prstGeom>
            <a:noFill/>
            <a:ln w="9525" algn="ctr">
              <a:solidFill>
                <a:schemeClr val="tx1"/>
              </a:solidFill>
              <a:miter lim="800000"/>
              <a:headEnd/>
              <a:tailEnd/>
            </a:ln>
          </p:spPr>
          <p:txBody>
            <a:bodyPr lIns="36000" rIns="36000" anchor="ctr"/>
            <a:lstStyle/>
            <a:p>
              <a:pPr algn="ctr" defTabSz="820738">
                <a:spcBef>
                  <a:spcPct val="50000"/>
                </a:spcBef>
              </a:pPr>
              <a:r>
                <a:rPr lang="en-US" altLang="zh-CN" sz="900" dirty="0">
                  <a:latin typeface="FrutigerNext LT Regular" pitchFamily="34" charset="0"/>
                  <a:ea typeface="宋体" charset="-122"/>
                </a:rPr>
                <a:t>UP-PDUs</a:t>
              </a:r>
            </a:p>
          </p:txBody>
        </p:sp>
        <p:sp>
          <p:nvSpPr>
            <p:cNvPr id="185" name="Text Box 86"/>
            <p:cNvSpPr txBox="1">
              <a:spLocks noChangeArrowheads="1"/>
            </p:cNvSpPr>
            <p:nvPr/>
          </p:nvSpPr>
          <p:spPr bwMode="auto">
            <a:xfrm>
              <a:off x="2473" y="3431"/>
              <a:ext cx="489" cy="96"/>
            </a:xfrm>
            <a:prstGeom prst="rect">
              <a:avLst/>
            </a:prstGeom>
            <a:noFill/>
            <a:ln w="9525" algn="ctr">
              <a:solidFill>
                <a:schemeClr val="tx1"/>
              </a:solidFill>
              <a:miter lim="800000"/>
              <a:headEnd/>
              <a:tailEnd/>
            </a:ln>
          </p:spPr>
          <p:txBody>
            <a:bodyPr lIns="36000" rIns="36000" anchor="ctr"/>
            <a:lstStyle/>
            <a:p>
              <a:pPr algn="ctr" defTabSz="820738">
                <a:spcBef>
                  <a:spcPct val="50000"/>
                </a:spcBef>
              </a:pPr>
              <a:r>
                <a:rPr lang="en-US" altLang="zh-CN" sz="900">
                  <a:latin typeface="FrutigerNext LT Regular" pitchFamily="34" charset="0"/>
                  <a:ea typeface="宋体" charset="-122"/>
                </a:rPr>
                <a:t>GTP-U</a:t>
              </a:r>
            </a:p>
          </p:txBody>
        </p:sp>
        <p:cxnSp>
          <p:nvCxnSpPr>
            <p:cNvPr id="186" name="AutoShape 87"/>
            <p:cNvCxnSpPr>
              <a:cxnSpLocks noChangeShapeType="1"/>
              <a:stCxn id="184" idx="2"/>
              <a:endCxn id="185" idx="0"/>
            </p:cNvCxnSpPr>
            <p:nvPr/>
          </p:nvCxnSpPr>
          <p:spPr bwMode="auto">
            <a:xfrm>
              <a:off x="2718" y="3310"/>
              <a:ext cx="0" cy="121"/>
            </a:xfrm>
            <a:prstGeom prst="straightConnector1">
              <a:avLst/>
            </a:prstGeom>
            <a:noFill/>
            <a:ln w="9525">
              <a:solidFill>
                <a:schemeClr val="tx1"/>
              </a:solidFill>
              <a:round/>
              <a:headEnd type="triangle" w="sm" len="med"/>
              <a:tailEnd type="triangle" w="sm" len="med"/>
            </a:ln>
          </p:spPr>
        </p:cxnSp>
        <p:sp>
          <p:nvSpPr>
            <p:cNvPr id="187" name="Rectangle 88"/>
            <p:cNvSpPr>
              <a:spLocks noChangeArrowheads="1"/>
            </p:cNvSpPr>
            <p:nvPr/>
          </p:nvSpPr>
          <p:spPr bwMode="auto">
            <a:xfrm>
              <a:off x="2455" y="3084"/>
              <a:ext cx="948" cy="144"/>
            </a:xfrm>
            <a:prstGeom prst="rect">
              <a:avLst/>
            </a:prstGeom>
            <a:noFill/>
            <a:ln w="3175" algn="ctr">
              <a:noFill/>
              <a:miter lim="800000"/>
              <a:headEnd/>
              <a:tailEnd/>
            </a:ln>
          </p:spPr>
          <p:txBody>
            <a:bodyPr lIns="36000" rIns="36000" anchor="ctr">
              <a:spAutoFit/>
            </a:bodyPr>
            <a:lstStyle/>
            <a:p>
              <a:pPr algn="l"/>
              <a:r>
                <a:rPr lang="en-GB" altLang="zh-CN" sz="900" b="1">
                  <a:latin typeface="FrutigerNext LT Regular" pitchFamily="34" charset="0"/>
                  <a:ea typeface="宋体" charset="-122"/>
                </a:rPr>
                <a:t>X2-U&amp;X2-C  </a:t>
              </a:r>
              <a:r>
                <a:rPr lang="en-GB" altLang="zh-CN" sz="900">
                  <a:latin typeface="FrutigerNext LT Regular" pitchFamily="34" charset="0"/>
                  <a:ea typeface="宋体" charset="-122"/>
                </a:rPr>
                <a:t>(eNB-eNB)</a:t>
              </a:r>
              <a:endParaRPr lang="en-US" altLang="zh-CN" sz="900">
                <a:latin typeface="FrutigerNext LT Regular" pitchFamily="34" charset="0"/>
                <a:ea typeface="宋体" charset="-122"/>
              </a:endParaRPr>
            </a:p>
          </p:txBody>
        </p:sp>
        <p:sp>
          <p:nvSpPr>
            <p:cNvPr id="188" name="Text Box 89"/>
            <p:cNvSpPr txBox="1">
              <a:spLocks noChangeArrowheads="1"/>
            </p:cNvSpPr>
            <p:nvPr/>
          </p:nvSpPr>
          <p:spPr bwMode="auto">
            <a:xfrm>
              <a:off x="2473" y="3521"/>
              <a:ext cx="489" cy="96"/>
            </a:xfrm>
            <a:prstGeom prst="rect">
              <a:avLst/>
            </a:prstGeom>
            <a:solidFill>
              <a:schemeClr val="bg1"/>
            </a:solidFill>
            <a:ln w="9525" algn="ctr">
              <a:solidFill>
                <a:schemeClr val="tx1"/>
              </a:solidFill>
              <a:miter lim="800000"/>
              <a:headEnd/>
              <a:tailEnd/>
            </a:ln>
          </p:spPr>
          <p:txBody>
            <a:bodyPr lIns="36000" rIns="36000" anchor="ctr"/>
            <a:lstStyle/>
            <a:p>
              <a:pPr algn="ctr" defTabSz="820738">
                <a:spcBef>
                  <a:spcPct val="50000"/>
                </a:spcBef>
              </a:pPr>
              <a:r>
                <a:rPr lang="en-US" altLang="zh-CN" sz="900" dirty="0">
                  <a:latin typeface="FrutigerNext LT Regular" pitchFamily="34" charset="0"/>
                  <a:ea typeface="宋体" charset="-122"/>
                </a:rPr>
                <a:t>UDP</a:t>
              </a:r>
            </a:p>
          </p:txBody>
        </p:sp>
        <p:sp>
          <p:nvSpPr>
            <p:cNvPr id="189" name="Text Box 90"/>
            <p:cNvSpPr txBox="1">
              <a:spLocks noChangeArrowheads="1"/>
            </p:cNvSpPr>
            <p:nvPr/>
          </p:nvSpPr>
          <p:spPr bwMode="auto">
            <a:xfrm>
              <a:off x="2473" y="3617"/>
              <a:ext cx="489" cy="96"/>
            </a:xfrm>
            <a:prstGeom prst="rect">
              <a:avLst/>
            </a:prstGeom>
            <a:solidFill>
              <a:srgbClr val="FFCC99"/>
            </a:solidFill>
            <a:ln w="9525" algn="ctr">
              <a:solidFill>
                <a:schemeClr val="tx1"/>
              </a:solidFill>
              <a:miter lim="800000"/>
              <a:headEnd/>
              <a:tailEnd/>
            </a:ln>
          </p:spPr>
          <p:txBody>
            <a:bodyPr lIns="36000" rIns="36000" anchor="ctr"/>
            <a:lstStyle/>
            <a:p>
              <a:pPr algn="ctr" defTabSz="820738">
                <a:spcBef>
                  <a:spcPct val="50000"/>
                </a:spcBef>
              </a:pPr>
              <a:r>
                <a:rPr lang="en-US" altLang="zh-CN" sz="900">
                  <a:latin typeface="FrutigerNext LT Regular" pitchFamily="34" charset="0"/>
                  <a:ea typeface="宋体" charset="-122"/>
                </a:rPr>
                <a:t>IP</a:t>
              </a:r>
            </a:p>
          </p:txBody>
        </p:sp>
        <p:sp>
          <p:nvSpPr>
            <p:cNvPr id="190" name="Text Box 91"/>
            <p:cNvSpPr txBox="1">
              <a:spLocks noChangeArrowheads="1"/>
            </p:cNvSpPr>
            <p:nvPr/>
          </p:nvSpPr>
          <p:spPr bwMode="auto">
            <a:xfrm>
              <a:off x="2473" y="3713"/>
              <a:ext cx="489" cy="97"/>
            </a:xfrm>
            <a:prstGeom prst="rect">
              <a:avLst/>
            </a:prstGeom>
            <a:noFill/>
            <a:ln w="9525" algn="ctr">
              <a:solidFill>
                <a:schemeClr val="tx1"/>
              </a:solidFill>
              <a:miter lim="800000"/>
              <a:headEnd/>
              <a:tailEnd/>
            </a:ln>
          </p:spPr>
          <p:txBody>
            <a:bodyPr lIns="36000" rIns="36000" anchor="ctr"/>
            <a:lstStyle/>
            <a:p>
              <a:pPr algn="ctr" defTabSz="820738">
                <a:spcBef>
                  <a:spcPct val="50000"/>
                </a:spcBef>
              </a:pPr>
              <a:r>
                <a:rPr lang="en-US" altLang="zh-CN" sz="900">
                  <a:latin typeface="FrutigerNext LT Regular" pitchFamily="34" charset="0"/>
                  <a:ea typeface="宋体" charset="-122"/>
                </a:rPr>
                <a:t>Data link layer</a:t>
              </a:r>
            </a:p>
          </p:txBody>
        </p:sp>
        <p:sp>
          <p:nvSpPr>
            <p:cNvPr id="191" name="AutoShape 92"/>
            <p:cNvSpPr>
              <a:spLocks/>
            </p:cNvSpPr>
            <p:nvPr/>
          </p:nvSpPr>
          <p:spPr bwMode="auto">
            <a:xfrm>
              <a:off x="952" y="1158"/>
              <a:ext cx="635" cy="384"/>
            </a:xfrm>
            <a:prstGeom prst="callout2">
              <a:avLst>
                <a:gd name="adj1" fmla="val 18750"/>
                <a:gd name="adj2" fmla="val 107560"/>
                <a:gd name="adj3" fmla="val 18750"/>
                <a:gd name="adj4" fmla="val 165042"/>
                <a:gd name="adj5" fmla="val 225523"/>
                <a:gd name="adj6" fmla="val 275907"/>
              </a:avLst>
            </a:prstGeom>
            <a:noFill/>
            <a:ln w="3175">
              <a:solidFill>
                <a:srgbClr val="3366FF"/>
              </a:solidFill>
              <a:miter lim="800000"/>
              <a:headEnd/>
              <a:tailEnd type="triangle" w="med" len="med"/>
            </a:ln>
          </p:spPr>
          <p:txBody>
            <a:bodyPr lIns="18000" rIns="18000"/>
            <a:lstStyle/>
            <a:p>
              <a:pPr algn="ctr" defTabSz="820738"/>
              <a:endParaRPr lang="zh-CN" altLang="en-US" sz="900">
                <a:latin typeface="FrutigerNext LT Regular" pitchFamily="34" charset="0"/>
                <a:ea typeface="宋体" charset="-122"/>
              </a:endParaRPr>
            </a:p>
          </p:txBody>
        </p:sp>
        <p:sp>
          <p:nvSpPr>
            <p:cNvPr id="192" name="AutoShape 93"/>
            <p:cNvSpPr>
              <a:spLocks/>
            </p:cNvSpPr>
            <p:nvPr/>
          </p:nvSpPr>
          <p:spPr bwMode="auto">
            <a:xfrm>
              <a:off x="963" y="2210"/>
              <a:ext cx="576" cy="384"/>
            </a:xfrm>
            <a:prstGeom prst="callout2">
              <a:avLst>
                <a:gd name="adj1" fmla="val 18750"/>
                <a:gd name="adj2" fmla="val 108333"/>
                <a:gd name="adj3" fmla="val 18750"/>
                <a:gd name="adj4" fmla="val 161111"/>
                <a:gd name="adj5" fmla="val -32032"/>
                <a:gd name="adj6" fmla="val 215801"/>
              </a:avLst>
            </a:prstGeom>
            <a:noFill/>
            <a:ln w="3175">
              <a:solidFill>
                <a:srgbClr val="3366FF"/>
              </a:solidFill>
              <a:miter lim="800000"/>
              <a:headEnd/>
              <a:tailEnd type="triangle" w="med" len="med"/>
            </a:ln>
          </p:spPr>
          <p:txBody>
            <a:bodyPr lIns="18000" rIns="18000"/>
            <a:lstStyle/>
            <a:p>
              <a:pPr algn="ctr" defTabSz="820738"/>
              <a:endParaRPr lang="zh-CN" altLang="en-US" sz="900">
                <a:latin typeface="FrutigerNext LT Regular" pitchFamily="34" charset="0"/>
                <a:ea typeface="宋体" charset="-122"/>
              </a:endParaRPr>
            </a:p>
          </p:txBody>
        </p:sp>
        <p:sp>
          <p:nvSpPr>
            <p:cNvPr id="193" name="AutoShape 94"/>
            <p:cNvSpPr>
              <a:spLocks/>
            </p:cNvSpPr>
            <p:nvPr/>
          </p:nvSpPr>
          <p:spPr bwMode="auto">
            <a:xfrm>
              <a:off x="4941" y="1899"/>
              <a:ext cx="534" cy="384"/>
            </a:xfrm>
            <a:prstGeom prst="callout2">
              <a:avLst>
                <a:gd name="adj1" fmla="val 18750"/>
                <a:gd name="adj2" fmla="val -8991"/>
                <a:gd name="adj3" fmla="val 18750"/>
                <a:gd name="adj4" fmla="val -46255"/>
                <a:gd name="adj5" fmla="val 78384"/>
                <a:gd name="adj6" fmla="val -85019"/>
              </a:avLst>
            </a:prstGeom>
            <a:noFill/>
            <a:ln w="3175">
              <a:solidFill>
                <a:srgbClr val="3366FF"/>
              </a:solidFill>
              <a:miter lim="800000"/>
              <a:headEnd/>
              <a:tailEnd type="triangle" w="med" len="med"/>
            </a:ln>
          </p:spPr>
          <p:txBody>
            <a:bodyPr lIns="18000" rIns="18000"/>
            <a:lstStyle/>
            <a:p>
              <a:pPr algn="ctr" defTabSz="820738"/>
              <a:endParaRPr lang="zh-CN" altLang="en-US" sz="900">
                <a:latin typeface="FrutigerNext LT Regular" pitchFamily="34" charset="0"/>
                <a:ea typeface="宋体" charset="-122"/>
              </a:endParaRPr>
            </a:p>
          </p:txBody>
        </p:sp>
        <p:sp>
          <p:nvSpPr>
            <p:cNvPr id="194" name="AutoShape 95"/>
            <p:cNvSpPr>
              <a:spLocks/>
            </p:cNvSpPr>
            <p:nvPr/>
          </p:nvSpPr>
          <p:spPr bwMode="auto">
            <a:xfrm>
              <a:off x="3040" y="3585"/>
              <a:ext cx="397" cy="384"/>
            </a:xfrm>
            <a:prstGeom prst="callout2">
              <a:avLst>
                <a:gd name="adj1" fmla="val 18750"/>
                <a:gd name="adj2" fmla="val 112093"/>
                <a:gd name="adj3" fmla="val 18750"/>
                <a:gd name="adj4" fmla="val 140806"/>
                <a:gd name="adj5" fmla="val -170833"/>
                <a:gd name="adj6" fmla="val 166750"/>
              </a:avLst>
            </a:prstGeom>
            <a:noFill/>
            <a:ln w="3175">
              <a:solidFill>
                <a:srgbClr val="3366FF"/>
              </a:solidFill>
              <a:miter lim="800000"/>
              <a:headEnd/>
              <a:tailEnd type="triangle" w="med" len="med"/>
            </a:ln>
          </p:spPr>
          <p:txBody>
            <a:bodyPr lIns="18000" rIns="18000"/>
            <a:lstStyle/>
            <a:p>
              <a:pPr algn="ctr" defTabSz="820738"/>
              <a:endParaRPr lang="zh-CN" altLang="en-US" sz="900">
                <a:latin typeface="FrutigerNext LT Regular" pitchFamily="34" charset="0"/>
                <a:ea typeface="宋体" charset="-122"/>
              </a:endParaRPr>
            </a:p>
          </p:txBody>
        </p:sp>
        <p:sp>
          <p:nvSpPr>
            <p:cNvPr id="213" name="Line 97"/>
            <p:cNvSpPr>
              <a:spLocks noChangeShapeType="1"/>
            </p:cNvSpPr>
            <p:nvPr/>
          </p:nvSpPr>
          <p:spPr bwMode="auto">
            <a:xfrm>
              <a:off x="763" y="1128"/>
              <a:ext cx="822" cy="0"/>
            </a:xfrm>
            <a:prstGeom prst="line">
              <a:avLst/>
            </a:prstGeom>
            <a:noFill/>
            <a:ln w="3175">
              <a:solidFill>
                <a:schemeClr val="tx1"/>
              </a:solidFill>
              <a:prstDash val="dash"/>
              <a:round/>
              <a:headEnd/>
              <a:tailEnd/>
            </a:ln>
          </p:spPr>
          <p:txBody>
            <a:bodyPr/>
            <a:lstStyle/>
            <a:p>
              <a:endParaRPr lang="zh-CN" altLang="en-US" sz="900">
                <a:latin typeface="FrutigerNext LT Regular" pitchFamily="34" charset="0"/>
              </a:endParaRPr>
            </a:p>
          </p:txBody>
        </p:sp>
        <p:sp>
          <p:nvSpPr>
            <p:cNvPr id="210" name="Line 101"/>
            <p:cNvSpPr>
              <a:spLocks noChangeShapeType="1"/>
            </p:cNvSpPr>
            <p:nvPr/>
          </p:nvSpPr>
          <p:spPr bwMode="auto">
            <a:xfrm>
              <a:off x="748" y="2112"/>
              <a:ext cx="822" cy="0"/>
            </a:xfrm>
            <a:prstGeom prst="line">
              <a:avLst/>
            </a:prstGeom>
            <a:noFill/>
            <a:ln w="3175">
              <a:solidFill>
                <a:schemeClr val="tx1"/>
              </a:solidFill>
              <a:prstDash val="dash"/>
              <a:round/>
              <a:headEnd/>
              <a:tailEnd/>
            </a:ln>
          </p:spPr>
          <p:txBody>
            <a:bodyPr/>
            <a:lstStyle/>
            <a:p>
              <a:endParaRPr lang="zh-CN" altLang="en-US" sz="900">
                <a:latin typeface="FrutigerNext LT Regular" pitchFamily="34" charset="0"/>
              </a:endParaRPr>
            </a:p>
          </p:txBody>
        </p:sp>
        <p:sp>
          <p:nvSpPr>
            <p:cNvPr id="197" name="Line 104"/>
            <p:cNvSpPr>
              <a:spLocks noChangeShapeType="1"/>
            </p:cNvSpPr>
            <p:nvPr/>
          </p:nvSpPr>
          <p:spPr bwMode="auto">
            <a:xfrm>
              <a:off x="2213" y="3375"/>
              <a:ext cx="1208" cy="0"/>
            </a:xfrm>
            <a:prstGeom prst="line">
              <a:avLst/>
            </a:prstGeom>
            <a:noFill/>
            <a:ln w="3175">
              <a:solidFill>
                <a:schemeClr val="tx1"/>
              </a:solidFill>
              <a:prstDash val="dash"/>
              <a:round/>
              <a:headEnd/>
              <a:tailEnd/>
            </a:ln>
          </p:spPr>
          <p:txBody>
            <a:bodyPr/>
            <a:lstStyle/>
            <a:p>
              <a:endParaRPr lang="zh-CN" altLang="en-US" sz="900">
                <a:latin typeface="FrutigerNext LT Regular" pitchFamily="34" charset="0"/>
              </a:endParaRPr>
            </a:p>
          </p:txBody>
        </p:sp>
        <p:sp>
          <p:nvSpPr>
            <p:cNvPr id="200" name="Text Box 107"/>
            <p:cNvSpPr txBox="1">
              <a:spLocks noChangeArrowheads="1"/>
            </p:cNvSpPr>
            <p:nvPr/>
          </p:nvSpPr>
          <p:spPr bwMode="auto">
            <a:xfrm>
              <a:off x="2476" y="3811"/>
              <a:ext cx="483" cy="98"/>
            </a:xfrm>
            <a:prstGeom prst="rect">
              <a:avLst/>
            </a:prstGeom>
            <a:noFill/>
            <a:ln w="9525" algn="ctr">
              <a:solidFill>
                <a:schemeClr val="tx1"/>
              </a:solidFill>
              <a:miter lim="800000"/>
              <a:headEnd/>
              <a:tailEnd/>
            </a:ln>
          </p:spPr>
          <p:txBody>
            <a:bodyPr lIns="18000" rIns="18000" anchor="ctr"/>
            <a:lstStyle/>
            <a:p>
              <a:pPr algn="ctr" defTabSz="820738">
                <a:spcBef>
                  <a:spcPct val="50000"/>
                </a:spcBef>
              </a:pPr>
              <a:r>
                <a:rPr lang="en-US" altLang="zh-CN" sz="900">
                  <a:latin typeface="FrutigerNext LT Regular" pitchFamily="34" charset="0"/>
                  <a:ea typeface="宋体" charset="-122"/>
                </a:rPr>
                <a:t>Physical layer</a:t>
              </a:r>
            </a:p>
          </p:txBody>
        </p:sp>
        <p:sp>
          <p:nvSpPr>
            <p:cNvPr id="204" name="Text Box 111"/>
            <p:cNvSpPr txBox="1">
              <a:spLocks noChangeArrowheads="1"/>
            </p:cNvSpPr>
            <p:nvPr/>
          </p:nvSpPr>
          <p:spPr bwMode="auto">
            <a:xfrm>
              <a:off x="1729" y="1674"/>
              <a:ext cx="504" cy="101"/>
            </a:xfrm>
            <a:prstGeom prst="rect">
              <a:avLst/>
            </a:prstGeom>
            <a:noFill/>
            <a:ln w="9525" algn="ctr">
              <a:noFill/>
              <a:miter lim="800000"/>
              <a:headEnd/>
              <a:tailEnd/>
            </a:ln>
          </p:spPr>
          <p:txBody>
            <a:bodyPr lIns="36000" rIns="36000" anchor="ctr"/>
            <a:lstStyle/>
            <a:p>
              <a:pPr algn="ctr" defTabSz="820738">
                <a:spcBef>
                  <a:spcPct val="50000"/>
                </a:spcBef>
              </a:pPr>
              <a:r>
                <a:rPr lang="en-US" altLang="zh-CN" sz="1200" b="1" dirty="0">
                  <a:solidFill>
                    <a:srgbClr val="0000CC"/>
                  </a:solidFill>
                  <a:latin typeface="FrutigerNext LT Regular" pitchFamily="34" charset="0"/>
                  <a:ea typeface="宋体" charset="-122"/>
                </a:rPr>
                <a:t>S1 data</a:t>
              </a:r>
            </a:p>
          </p:txBody>
        </p:sp>
        <p:sp>
          <p:nvSpPr>
            <p:cNvPr id="205" name="Text Box 112"/>
            <p:cNvSpPr txBox="1">
              <a:spLocks noChangeArrowheads="1"/>
            </p:cNvSpPr>
            <p:nvPr/>
          </p:nvSpPr>
          <p:spPr bwMode="auto">
            <a:xfrm>
              <a:off x="3620" y="3345"/>
              <a:ext cx="504" cy="101"/>
            </a:xfrm>
            <a:prstGeom prst="rect">
              <a:avLst/>
            </a:prstGeom>
            <a:noFill/>
            <a:ln w="9525" algn="ctr">
              <a:noFill/>
              <a:miter lim="800000"/>
              <a:headEnd/>
              <a:tailEnd/>
            </a:ln>
          </p:spPr>
          <p:txBody>
            <a:bodyPr lIns="36000" rIns="36000" anchor="ctr"/>
            <a:lstStyle/>
            <a:p>
              <a:pPr algn="ctr" defTabSz="820738">
                <a:spcBef>
                  <a:spcPct val="50000"/>
                </a:spcBef>
              </a:pPr>
              <a:r>
                <a:rPr lang="en-US" altLang="zh-CN" sz="1200" b="1" dirty="0">
                  <a:solidFill>
                    <a:srgbClr val="0000CC"/>
                  </a:solidFill>
                  <a:latin typeface="FrutigerNext LT Regular" pitchFamily="34" charset="0"/>
                  <a:ea typeface="宋体" charset="-122"/>
                </a:rPr>
                <a:t>X2 data</a:t>
              </a:r>
            </a:p>
          </p:txBody>
        </p:sp>
        <p:sp>
          <p:nvSpPr>
            <p:cNvPr id="206" name="Text Box 113"/>
            <p:cNvSpPr txBox="1">
              <a:spLocks noChangeArrowheads="1"/>
            </p:cNvSpPr>
            <p:nvPr/>
          </p:nvSpPr>
          <p:spPr bwMode="auto">
            <a:xfrm>
              <a:off x="4437" y="1840"/>
              <a:ext cx="504" cy="101"/>
            </a:xfrm>
            <a:prstGeom prst="rect">
              <a:avLst/>
            </a:prstGeom>
            <a:noFill/>
            <a:ln w="9525" algn="ctr">
              <a:noFill/>
              <a:miter lim="800000"/>
              <a:headEnd/>
              <a:tailEnd/>
            </a:ln>
          </p:spPr>
          <p:txBody>
            <a:bodyPr lIns="36000" rIns="36000" anchor="ctr"/>
            <a:lstStyle/>
            <a:p>
              <a:pPr algn="ctr" defTabSz="820738">
                <a:spcBef>
                  <a:spcPct val="50000"/>
                </a:spcBef>
              </a:pPr>
              <a:r>
                <a:rPr lang="en-US" altLang="zh-CN" sz="1200" b="1" dirty="0" smtClean="0">
                  <a:solidFill>
                    <a:srgbClr val="0000CC"/>
                  </a:solidFill>
                  <a:latin typeface="FrutigerNext LT Regular" pitchFamily="34" charset="0"/>
                  <a:ea typeface="宋体" charset="-122"/>
                </a:rPr>
                <a:t>OAM </a:t>
              </a:r>
              <a:r>
                <a:rPr lang="en-US" altLang="zh-CN" sz="1200" b="1" dirty="0">
                  <a:solidFill>
                    <a:srgbClr val="0000CC"/>
                  </a:solidFill>
                  <a:latin typeface="FrutigerNext LT Regular" pitchFamily="34" charset="0"/>
                  <a:ea typeface="宋体" charset="-122"/>
                </a:rPr>
                <a:t>data</a:t>
              </a:r>
            </a:p>
          </p:txBody>
        </p:sp>
      </p:gr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GTPU </a:t>
            </a:r>
            <a:r>
              <a:rPr lang="zh-CN" altLang="en-US" dirty="0" smtClean="0"/>
              <a:t>用户面故障处理</a:t>
            </a:r>
            <a:endParaRPr lang="zh-CN" altLang="en-US" dirty="0"/>
          </a:p>
        </p:txBody>
      </p:sp>
      <p:sp>
        <p:nvSpPr>
          <p:cNvPr id="3" name="内容占位符 2"/>
          <p:cNvSpPr>
            <a:spLocks noGrp="1"/>
          </p:cNvSpPr>
          <p:nvPr>
            <p:ph idx="1"/>
          </p:nvPr>
        </p:nvSpPr>
        <p:spPr/>
        <p:txBody>
          <a:bodyPr/>
          <a:lstStyle/>
          <a:p>
            <a:r>
              <a:rPr lang="zh-CN" altLang="en-US" dirty="0" smtClean="0"/>
              <a:t>处理步骤</a:t>
            </a:r>
            <a:endParaRPr lang="en-US" altLang="zh-CN" dirty="0" smtClean="0"/>
          </a:p>
          <a:p>
            <a:pPr lvl="1"/>
            <a:r>
              <a:rPr lang="zh-CN" altLang="en-US" dirty="0" smtClean="0"/>
              <a:t>检查</a:t>
            </a:r>
            <a:r>
              <a:rPr lang="zh-CN" altLang="en-US" dirty="0"/>
              <a:t>传输</a:t>
            </a:r>
            <a:endParaRPr lang="en-US" altLang="zh-CN" dirty="0"/>
          </a:p>
          <a:p>
            <a:pPr lvl="1"/>
            <a:r>
              <a:rPr lang="zh-CN" altLang="en-US" dirty="0" smtClean="0"/>
              <a:t>检查</a:t>
            </a:r>
            <a:r>
              <a:rPr lang="en-US" altLang="zh-CN" dirty="0" smtClean="0"/>
              <a:t>GTPU ECHO</a:t>
            </a:r>
            <a:r>
              <a:rPr lang="zh-CN" altLang="en-US" dirty="0"/>
              <a:t>检测</a:t>
            </a:r>
            <a:r>
              <a:rPr lang="zh-CN" altLang="en-US" dirty="0" smtClean="0"/>
              <a:t>设置</a:t>
            </a:r>
            <a:endParaRPr lang="en-US" altLang="zh-CN" dirty="0"/>
          </a:p>
          <a:p>
            <a:pPr lvl="1"/>
            <a:r>
              <a:rPr lang="zh-CN" altLang="en-US" dirty="0" smtClean="0"/>
              <a:t>查询</a:t>
            </a:r>
            <a:r>
              <a:rPr lang="en-US" altLang="zh-CN" dirty="0"/>
              <a:t>GTPU ECHO</a:t>
            </a:r>
            <a:r>
              <a:rPr lang="zh-CN" altLang="en-US" dirty="0" smtClean="0"/>
              <a:t>检测结果</a:t>
            </a:r>
            <a:endParaRPr lang="en-US" altLang="zh-CN" dirty="0"/>
          </a:p>
        </p:txBody>
      </p:sp>
      <p:sp>
        <p:nvSpPr>
          <p:cNvPr id="4" name="灯片编号占位符 3"/>
          <p:cNvSpPr>
            <a:spLocks noGrp="1"/>
          </p:cNvSpPr>
          <p:nvPr>
            <p:ph type="sldNum" sz="quarter" idx="10"/>
          </p:nvPr>
        </p:nvSpPr>
        <p:spPr/>
        <p:txBody>
          <a:bodyPr/>
          <a:lstStyle/>
          <a:p>
            <a:r>
              <a:rPr lang="en-US" altLang="zh-CN" smtClean="0"/>
              <a:t>Page</a:t>
            </a:r>
            <a:fld id="{B77D227A-1AE4-4BCD-9973-754D0181BA73}" type="slidenum">
              <a:rPr lang="en-US" altLang="zh-CN" smtClean="0"/>
              <a:pPr/>
              <a:t>89</a:t>
            </a:fld>
            <a:endParaRPr lang="en-US" altLang="zh-CN"/>
          </a:p>
        </p:txBody>
      </p:sp>
    </p:spTree>
    <p:extLst>
      <p:ext uri="{BB962C8B-B14F-4D97-AF65-F5344CB8AC3E}">
        <p14:creationId xmlns:p14="http://schemas.microsoft.com/office/powerpoint/2010/main" val="152669282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GTPU ECHO </a:t>
            </a:r>
            <a:r>
              <a:rPr lang="zh-CN" altLang="en-US" dirty="0" smtClean="0"/>
              <a:t>设置</a:t>
            </a:r>
            <a:endParaRPr lang="zh-CN" altLang="en-US" dirty="0"/>
          </a:p>
        </p:txBody>
      </p:sp>
      <p:sp>
        <p:nvSpPr>
          <p:cNvPr id="4" name="灯片编号占位符 3"/>
          <p:cNvSpPr>
            <a:spLocks noGrp="1"/>
          </p:cNvSpPr>
          <p:nvPr>
            <p:ph type="sldNum" sz="quarter" idx="10"/>
          </p:nvPr>
        </p:nvSpPr>
        <p:spPr/>
        <p:txBody>
          <a:bodyPr/>
          <a:lstStyle/>
          <a:p>
            <a:r>
              <a:rPr lang="en-US" altLang="zh-CN" smtClean="0"/>
              <a:t>Page</a:t>
            </a:r>
            <a:fld id="{B77D227A-1AE4-4BCD-9973-754D0181BA73}" type="slidenum">
              <a:rPr lang="en-US" altLang="zh-CN" smtClean="0"/>
              <a:pPr/>
              <a:t>90</a:t>
            </a:fld>
            <a:endParaRPr lang="en-US" altLang="zh-CN"/>
          </a:p>
        </p:txBody>
      </p:sp>
      <p:sp>
        <p:nvSpPr>
          <p:cNvPr id="5" name="内容占位符 4"/>
          <p:cNvSpPr>
            <a:spLocks noGrp="1"/>
          </p:cNvSpPr>
          <p:nvPr>
            <p:ph idx="1"/>
          </p:nvPr>
        </p:nvSpPr>
        <p:spPr>
          <a:xfrm>
            <a:off x="652463" y="1376363"/>
            <a:ext cx="3856475" cy="4195762"/>
          </a:xfrm>
        </p:spPr>
        <p:txBody>
          <a:bodyPr/>
          <a:lstStyle/>
          <a:p>
            <a:r>
              <a:rPr lang="zh-CN" altLang="en-US" dirty="0" smtClean="0"/>
              <a:t>查询</a:t>
            </a:r>
            <a:r>
              <a:rPr lang="en-US" altLang="zh-CN" dirty="0" smtClean="0"/>
              <a:t>GTPU ECHO</a:t>
            </a:r>
            <a:r>
              <a:rPr lang="zh-CN" altLang="en-US" dirty="0" smtClean="0"/>
              <a:t>设置</a:t>
            </a:r>
            <a:endParaRPr lang="en-US" altLang="zh-CN" dirty="0" smtClean="0"/>
          </a:p>
          <a:p>
            <a:pPr lvl="1"/>
            <a:r>
              <a:rPr lang="en-US" altLang="zh-CN" b="1" dirty="0" smtClean="0"/>
              <a:t>LST GTPU</a:t>
            </a:r>
          </a:p>
          <a:p>
            <a:endParaRPr lang="en-US" altLang="zh-CN" dirty="0"/>
          </a:p>
          <a:p>
            <a:r>
              <a:rPr lang="zh-CN" altLang="en-US" dirty="0" smtClean="0"/>
              <a:t>如果设置不对可以使用命令重新进行设置</a:t>
            </a:r>
            <a:endParaRPr lang="en-US" altLang="zh-CN" dirty="0" smtClean="0"/>
          </a:p>
          <a:p>
            <a:pPr lvl="1"/>
            <a:r>
              <a:rPr lang="en-US" altLang="zh-CN" b="1" dirty="0" smtClean="0"/>
              <a:t>MOD GTPU</a:t>
            </a:r>
          </a:p>
        </p:txBody>
      </p:sp>
      <p:pic>
        <p:nvPicPr>
          <p:cNvPr id="6" name="图片 5"/>
          <p:cNvPicPr>
            <a:picLocks noChangeAspect="1"/>
          </p:cNvPicPr>
          <p:nvPr/>
        </p:nvPicPr>
        <p:blipFill>
          <a:blip r:embed="rId2"/>
          <a:stretch>
            <a:fillRect/>
          </a:stretch>
        </p:blipFill>
        <p:spPr>
          <a:xfrm>
            <a:off x="5254902" y="1864927"/>
            <a:ext cx="3201433" cy="2726614"/>
          </a:xfrm>
          <a:prstGeom prst="rect">
            <a:avLst/>
          </a:prstGeom>
          <a:ln>
            <a:solidFill>
              <a:schemeClr val="tx1"/>
            </a:solidFill>
          </a:ln>
        </p:spPr>
      </p:pic>
      <p:sp>
        <p:nvSpPr>
          <p:cNvPr id="8" name="圆角矩形 7"/>
          <p:cNvSpPr/>
          <p:nvPr/>
        </p:nvSpPr>
        <p:spPr bwMode="auto">
          <a:xfrm>
            <a:off x="5980386" y="2816772"/>
            <a:ext cx="2475949" cy="657472"/>
          </a:xfrm>
          <a:prstGeom prst="round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华文细黑" pitchFamily="2" charset="-122"/>
            </a:endParaRPr>
          </a:p>
        </p:txBody>
      </p:sp>
      <p:cxnSp>
        <p:nvCxnSpPr>
          <p:cNvPr id="10" name="直接箭头连接符 9"/>
          <p:cNvCxnSpPr>
            <a:stCxn id="8" idx="0"/>
          </p:cNvCxnSpPr>
          <p:nvPr/>
        </p:nvCxnSpPr>
        <p:spPr bwMode="auto">
          <a:xfrm flipH="1" flipV="1">
            <a:off x="7218360" y="1376363"/>
            <a:ext cx="1" cy="144040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1" name="文本框 10"/>
          <p:cNvSpPr txBox="1"/>
          <p:nvPr/>
        </p:nvSpPr>
        <p:spPr>
          <a:xfrm>
            <a:off x="6505904" y="1030084"/>
            <a:ext cx="2518213" cy="338494"/>
          </a:xfrm>
          <a:prstGeom prst="rect">
            <a:avLst/>
          </a:prstGeom>
          <a:noFill/>
        </p:spPr>
        <p:txBody>
          <a:bodyPr wrap="square" lIns="91385" tIns="45690" rIns="91385" bIns="45690" rtlCol="0">
            <a:spAutoFit/>
          </a:bodyPr>
          <a:lstStyle/>
          <a:p>
            <a:r>
              <a:rPr lang="zh-CN" altLang="en-US" sz="1600" dirty="0" smtClean="0">
                <a:solidFill>
                  <a:srgbClr val="000000"/>
                </a:solidFill>
              </a:rPr>
              <a:t>关键参数设置</a:t>
            </a:r>
          </a:p>
        </p:txBody>
      </p:sp>
    </p:spTree>
    <p:extLst>
      <p:ext uri="{BB962C8B-B14F-4D97-AF65-F5344CB8AC3E}">
        <p14:creationId xmlns:p14="http://schemas.microsoft.com/office/powerpoint/2010/main" val="80241501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GTPU ECHO </a:t>
            </a:r>
            <a:r>
              <a:rPr lang="zh-CN" altLang="en-US" dirty="0" smtClean="0"/>
              <a:t>设置</a:t>
            </a:r>
            <a:endParaRPr lang="zh-CN" altLang="en-US" dirty="0"/>
          </a:p>
        </p:txBody>
      </p:sp>
      <p:sp>
        <p:nvSpPr>
          <p:cNvPr id="4" name="灯片编号占位符 3"/>
          <p:cNvSpPr>
            <a:spLocks noGrp="1"/>
          </p:cNvSpPr>
          <p:nvPr>
            <p:ph type="sldNum" sz="quarter" idx="10"/>
          </p:nvPr>
        </p:nvSpPr>
        <p:spPr/>
        <p:txBody>
          <a:bodyPr/>
          <a:lstStyle/>
          <a:p>
            <a:r>
              <a:rPr lang="en-US" altLang="zh-CN" smtClean="0"/>
              <a:t>Page</a:t>
            </a:r>
            <a:fld id="{B77D227A-1AE4-4BCD-9973-754D0181BA73}" type="slidenum">
              <a:rPr lang="en-US" altLang="zh-CN" smtClean="0"/>
              <a:pPr/>
              <a:t>91</a:t>
            </a:fld>
            <a:endParaRPr lang="en-US" altLang="zh-CN"/>
          </a:p>
        </p:txBody>
      </p:sp>
      <p:sp>
        <p:nvSpPr>
          <p:cNvPr id="5" name="内容占位符 4"/>
          <p:cNvSpPr>
            <a:spLocks noGrp="1"/>
          </p:cNvSpPr>
          <p:nvPr>
            <p:ph idx="1"/>
          </p:nvPr>
        </p:nvSpPr>
        <p:spPr>
          <a:xfrm>
            <a:off x="652463" y="1376363"/>
            <a:ext cx="8134184" cy="4195762"/>
          </a:xfrm>
        </p:spPr>
        <p:txBody>
          <a:bodyPr/>
          <a:lstStyle/>
          <a:p>
            <a:r>
              <a:rPr lang="zh-CN" altLang="en-US" dirty="0" smtClean="0"/>
              <a:t>查询</a:t>
            </a:r>
            <a:r>
              <a:rPr lang="en-US" altLang="zh-CN" dirty="0" smtClean="0"/>
              <a:t>GTPU ECHO</a:t>
            </a:r>
            <a:r>
              <a:rPr lang="zh-CN" altLang="en-US" dirty="0" smtClean="0"/>
              <a:t>检测结果</a:t>
            </a:r>
            <a:endParaRPr lang="en-US" altLang="zh-CN" dirty="0" smtClean="0"/>
          </a:p>
          <a:p>
            <a:pPr lvl="1"/>
            <a:r>
              <a:rPr lang="en-US" altLang="zh-CN" dirty="0" smtClean="0"/>
              <a:t>DSP GTPUECHO</a:t>
            </a:r>
            <a:endParaRPr lang="zh-CN" altLang="en-US" dirty="0"/>
          </a:p>
        </p:txBody>
      </p:sp>
      <p:pic>
        <p:nvPicPr>
          <p:cNvPr id="372740" name="Picture 4" descr="C:\Users\wwx46801\AppData\Roaming\eSpace_Desktop\UserData\wwx46801\imagefiles\1CFBB645-DDEF-4E3C-8AF8-FD3062B3868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3865" y="2854106"/>
            <a:ext cx="5572782" cy="187647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圆角矩形 6"/>
          <p:cNvSpPr/>
          <p:nvPr/>
        </p:nvSpPr>
        <p:spPr bwMode="auto">
          <a:xfrm>
            <a:off x="3191691" y="3813365"/>
            <a:ext cx="2871625" cy="462455"/>
          </a:xfrm>
          <a:prstGeom prst="roundRect">
            <a:avLst/>
          </a:prstGeom>
          <a:noFill/>
          <a:ln w="9525" cap="flat" cmpd="sng" algn="ctr">
            <a:solidFill>
              <a:srgbClr val="FF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华文细黑" pitchFamily="2" charset="-122"/>
            </a:endParaRPr>
          </a:p>
        </p:txBody>
      </p:sp>
      <p:cxnSp>
        <p:nvCxnSpPr>
          <p:cNvPr id="9" name="直接箭头连接符 8"/>
          <p:cNvCxnSpPr/>
          <p:nvPr/>
        </p:nvCxnSpPr>
        <p:spPr bwMode="auto">
          <a:xfrm flipH="1">
            <a:off x="2511970" y="4067503"/>
            <a:ext cx="683173"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0" name="文本框 9"/>
          <p:cNvSpPr txBox="1"/>
          <p:nvPr/>
        </p:nvSpPr>
        <p:spPr>
          <a:xfrm>
            <a:off x="378370" y="3648747"/>
            <a:ext cx="2133600" cy="1323379"/>
          </a:xfrm>
          <a:prstGeom prst="rect">
            <a:avLst/>
          </a:prstGeom>
          <a:noFill/>
        </p:spPr>
        <p:txBody>
          <a:bodyPr wrap="square" lIns="91385" tIns="45690" rIns="91385" bIns="45690" rtlCol="0">
            <a:spAutoFit/>
          </a:bodyPr>
          <a:lstStyle/>
          <a:p>
            <a:r>
              <a:rPr lang="en-US" altLang="zh-CN" sz="1600" dirty="0" smtClean="0">
                <a:solidFill>
                  <a:srgbClr val="000000"/>
                </a:solidFill>
              </a:rPr>
              <a:t>GTPU echo</a:t>
            </a:r>
            <a:r>
              <a:rPr lang="zh-CN" altLang="en-US" sz="1600" dirty="0" smtClean="0">
                <a:solidFill>
                  <a:srgbClr val="000000"/>
                </a:solidFill>
              </a:rPr>
              <a:t>测试</a:t>
            </a:r>
            <a:r>
              <a:rPr lang="zh-CN" altLang="en-US" sz="1600" dirty="0">
                <a:solidFill>
                  <a:srgbClr val="000000"/>
                </a:solidFill>
              </a:rPr>
              <a:t> </a:t>
            </a:r>
            <a:r>
              <a:rPr lang="en-US" altLang="zh-CN" sz="1600" dirty="0" err="1" smtClean="0">
                <a:solidFill>
                  <a:srgbClr val="000000"/>
                </a:solidFill>
              </a:rPr>
              <a:t>eNodeB</a:t>
            </a:r>
            <a:r>
              <a:rPr lang="zh-CN" altLang="en-US" sz="1600" dirty="0" smtClean="0">
                <a:solidFill>
                  <a:srgbClr val="000000"/>
                </a:solidFill>
              </a:rPr>
              <a:t>发送一个</a:t>
            </a:r>
            <a:r>
              <a:rPr lang="zh-CN" altLang="en-US" sz="1600" dirty="0">
                <a:solidFill>
                  <a:srgbClr val="000000"/>
                </a:solidFill>
              </a:rPr>
              <a:t>测试</a:t>
            </a:r>
            <a:r>
              <a:rPr lang="zh-CN" altLang="en-US" sz="1600" dirty="0" smtClean="0">
                <a:solidFill>
                  <a:srgbClr val="000000"/>
                </a:solidFill>
              </a:rPr>
              <a:t>报文，对端回复一个报文说明用户面承载正常</a:t>
            </a:r>
          </a:p>
        </p:txBody>
      </p:sp>
    </p:spTree>
    <p:extLst>
      <p:ext uri="{BB962C8B-B14F-4D97-AF65-F5344CB8AC3E}">
        <p14:creationId xmlns:p14="http://schemas.microsoft.com/office/powerpoint/2010/main" val="107772209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灯片编号占位符 3"/>
          <p:cNvSpPr>
            <a:spLocks noGrp="1"/>
          </p:cNvSpPr>
          <p:nvPr>
            <p:ph type="sldNum" sz="quarter" idx="10"/>
          </p:nvPr>
        </p:nvSpPr>
        <p:spPr>
          <a:noFill/>
        </p:spPr>
        <p:txBody>
          <a:bodyPr/>
          <a:lstStyle/>
          <a:p>
            <a:pPr defTabSz="877888"/>
            <a:r>
              <a:rPr lang="en-US" altLang="zh-CN" smtClean="0"/>
              <a:t>Page</a:t>
            </a:r>
            <a:fld id="{EC5BFFBA-35DC-476D-BD25-95335046623C}" type="slidenum">
              <a:rPr lang="en-US" altLang="zh-CN" smtClean="0"/>
              <a:pPr defTabSz="877888"/>
              <a:t>92</a:t>
            </a:fld>
            <a:endParaRPr lang="en-US" altLang="zh-CN" smtClean="0"/>
          </a:p>
        </p:txBody>
      </p:sp>
      <p:sp>
        <p:nvSpPr>
          <p:cNvPr id="61443" name="Rectangle 2"/>
          <p:cNvSpPr>
            <a:spLocks noGrp="1" noChangeArrowheads="1"/>
          </p:cNvSpPr>
          <p:nvPr>
            <p:ph type="title"/>
          </p:nvPr>
        </p:nvSpPr>
        <p:spPr>
          <a:xfrm>
            <a:off x="1317625" y="358775"/>
            <a:ext cx="7054850" cy="868363"/>
          </a:xfrm>
        </p:spPr>
        <p:txBody>
          <a:bodyPr/>
          <a:lstStyle/>
          <a:p>
            <a:pPr eaLnBrk="1" hangingPunct="1"/>
            <a:r>
              <a:rPr lang="zh-CN" altLang="en-US" smtClean="0"/>
              <a:t>目  录</a:t>
            </a:r>
          </a:p>
        </p:txBody>
      </p:sp>
      <p:sp>
        <p:nvSpPr>
          <p:cNvPr id="8196" name="Rectangle 3"/>
          <p:cNvSpPr>
            <a:spLocks noGrp="1" noChangeArrowheads="1"/>
          </p:cNvSpPr>
          <p:nvPr>
            <p:ph type="body" idx="1"/>
          </p:nvPr>
        </p:nvSpPr>
        <p:spPr>
          <a:xfrm>
            <a:off x="652463" y="1376363"/>
            <a:ext cx="7929562" cy="3343275"/>
          </a:xfrm>
        </p:spPr>
        <p:txBody>
          <a:bodyPr/>
          <a:lstStyle/>
          <a:p>
            <a:pPr marL="419100" indent="-419100" eaLnBrk="1" hangingPunct="1">
              <a:buClr>
                <a:schemeClr val="tx1"/>
              </a:buClr>
              <a:buSzTx/>
              <a:buFont typeface="Wingdings" pitchFamily="2" charset="2"/>
              <a:buNone/>
              <a:defRPr/>
            </a:pPr>
            <a:r>
              <a:rPr lang="en-US" altLang="zh-CN" b="1" dirty="0" smtClean="0"/>
              <a:t>2.  eNodeB</a:t>
            </a:r>
            <a:r>
              <a:rPr lang="zh-CN" altLang="en-US" b="1" dirty="0" smtClean="0"/>
              <a:t> 传输故障定位分析</a:t>
            </a:r>
          </a:p>
          <a:p>
            <a:pPr marL="782638" lvl="1" indent="-381000">
              <a:buNone/>
              <a:defRPr/>
            </a:pPr>
            <a:r>
              <a:rPr lang="en-US" altLang="zh-CN" dirty="0" smtClean="0">
                <a:solidFill>
                  <a:srgbClr val="777777"/>
                </a:solidFill>
              </a:rPr>
              <a:t>2.1 IP</a:t>
            </a:r>
            <a:r>
              <a:rPr lang="zh-CN" altLang="en-US" dirty="0" smtClean="0">
                <a:solidFill>
                  <a:srgbClr val="777777"/>
                </a:solidFill>
              </a:rPr>
              <a:t>传输类故障定位</a:t>
            </a:r>
            <a:endParaRPr lang="en-US" altLang="zh-CN" dirty="0" smtClean="0">
              <a:solidFill>
                <a:srgbClr val="777777"/>
              </a:solidFill>
            </a:endParaRPr>
          </a:p>
          <a:p>
            <a:pPr marL="782638" lvl="1" indent="-381000">
              <a:buNone/>
              <a:defRPr/>
            </a:pPr>
            <a:r>
              <a:rPr lang="en-US" altLang="zh-CN" b="1" dirty="0" smtClean="0"/>
              <a:t>2.2 </a:t>
            </a:r>
            <a:r>
              <a:rPr lang="zh-CN" altLang="en-US" b="1" dirty="0" smtClean="0"/>
              <a:t>应用层故障定位</a:t>
            </a:r>
            <a:endParaRPr lang="en-US" altLang="zh-CN" b="1" dirty="0" smtClean="0"/>
          </a:p>
          <a:p>
            <a:pPr marL="1131888" lvl="2" indent="-381000">
              <a:buNone/>
              <a:defRPr/>
            </a:pPr>
            <a:r>
              <a:rPr lang="en-US" altLang="zh-CN" dirty="0" smtClean="0">
                <a:solidFill>
                  <a:srgbClr val="777777"/>
                </a:solidFill>
              </a:rPr>
              <a:t>2.2.1 SCTP</a:t>
            </a:r>
            <a:r>
              <a:rPr lang="zh-CN" altLang="en-US" dirty="0" smtClean="0">
                <a:solidFill>
                  <a:srgbClr val="777777"/>
                </a:solidFill>
              </a:rPr>
              <a:t>控制面故障处理</a:t>
            </a:r>
            <a:endParaRPr lang="en-US" altLang="zh-CN" dirty="0" smtClean="0">
              <a:solidFill>
                <a:srgbClr val="777777"/>
              </a:solidFill>
            </a:endParaRPr>
          </a:p>
          <a:p>
            <a:pPr marL="1131888" lvl="2" indent="-381000">
              <a:buNone/>
              <a:defRPr/>
            </a:pPr>
            <a:r>
              <a:rPr lang="en-US" altLang="zh-CN" dirty="0">
                <a:solidFill>
                  <a:srgbClr val="777777"/>
                </a:solidFill>
              </a:rPr>
              <a:t>2.2.2 GTPU</a:t>
            </a:r>
            <a:r>
              <a:rPr lang="zh-CN" altLang="en-US" dirty="0">
                <a:solidFill>
                  <a:srgbClr val="777777"/>
                </a:solidFill>
              </a:rPr>
              <a:t>用户面故障处理</a:t>
            </a:r>
            <a:endParaRPr lang="en-US" altLang="zh-CN" dirty="0">
              <a:solidFill>
                <a:srgbClr val="777777"/>
              </a:solidFill>
            </a:endParaRPr>
          </a:p>
          <a:p>
            <a:pPr marL="1131888" lvl="2" indent="-381000">
              <a:buNone/>
              <a:defRPr/>
            </a:pPr>
            <a:r>
              <a:rPr lang="en-US" altLang="zh-CN" b="1" dirty="0" smtClean="0"/>
              <a:t>2.2.3 OM</a:t>
            </a:r>
            <a:r>
              <a:rPr lang="zh-CN" altLang="en-US" b="1" dirty="0" smtClean="0"/>
              <a:t>故障处理</a:t>
            </a:r>
            <a:endParaRPr lang="en-US" altLang="zh-CN" b="1" dirty="0" smtClean="0"/>
          </a:p>
          <a:p>
            <a:pPr marL="782638" lvl="1" indent="-381000" eaLnBrk="1" hangingPunct="1">
              <a:buFont typeface="Wingdings" pitchFamily="2" charset="2"/>
              <a:buNone/>
              <a:defRPr/>
            </a:pPr>
            <a:endParaRPr lang="en-US" altLang="zh-CN" dirty="0" smtClean="0">
              <a:solidFill>
                <a:srgbClr val="777777"/>
              </a:solidFill>
            </a:endParaRPr>
          </a:p>
          <a:p>
            <a:pPr marL="782638" lvl="1" indent="-381000" eaLnBrk="1" hangingPunct="1">
              <a:buFont typeface="Wingdings" pitchFamily="2" charset="2"/>
              <a:buNone/>
              <a:defRPr/>
            </a:pPr>
            <a:endParaRPr lang="zh-CN" altLang="en-US" dirty="0" smtClean="0">
              <a:solidFill>
                <a:srgbClr val="777777"/>
              </a:solidFill>
            </a:endParaRPr>
          </a:p>
          <a:p>
            <a:pPr marL="771525" lvl="1" indent="-419100" eaLnBrk="1" hangingPunct="1">
              <a:buClr>
                <a:schemeClr val="tx1"/>
              </a:buClr>
              <a:buSzTx/>
              <a:buFont typeface="Wingdings" pitchFamily="2" charset="2"/>
              <a:buNone/>
              <a:defRPr/>
            </a:pPr>
            <a:endParaRPr lang="zh-CN" altLang="en-US" dirty="0" smtClean="0"/>
          </a:p>
          <a:p>
            <a:pPr marL="419100" indent="-419100" eaLnBrk="1" hangingPunct="1">
              <a:buClr>
                <a:schemeClr val="tx1"/>
              </a:buClr>
              <a:buSzTx/>
              <a:buFont typeface="Wingdings" pitchFamily="2" charset="2"/>
              <a:buNone/>
              <a:defRPr/>
            </a:pPr>
            <a:endParaRPr lang="zh-CN" altLang="en-US" dirty="0" smtClean="0"/>
          </a:p>
        </p:txBody>
      </p:sp>
      <p:pic>
        <p:nvPicPr>
          <p:cNvPr id="61445" name="Picture 19" descr="目录 copy"/>
          <p:cNvPicPr>
            <a:picLocks noChangeAspect="1" noChangeArrowheads="1"/>
          </p:cNvPicPr>
          <p:nvPr/>
        </p:nvPicPr>
        <p:blipFill>
          <a:blip r:embed="rId3" cstate="print"/>
          <a:srcRect/>
          <a:stretch>
            <a:fillRect/>
          </a:stretch>
        </p:blipFill>
        <p:spPr bwMode="auto">
          <a:xfrm>
            <a:off x="704850" y="468313"/>
            <a:ext cx="615950" cy="619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p:nvPr>
        </p:nvSpPr>
        <p:spPr>
          <a:xfrm>
            <a:off x="663258" y="358775"/>
            <a:ext cx="7731125" cy="868363"/>
          </a:xfrm>
        </p:spPr>
        <p:txBody>
          <a:bodyPr/>
          <a:lstStyle/>
          <a:p>
            <a:r>
              <a:rPr lang="en-US" altLang="zh-CN" dirty="0" smtClean="0"/>
              <a:t>OM</a:t>
            </a:r>
            <a:r>
              <a:rPr lang="zh-CN" altLang="en-US" dirty="0" smtClean="0"/>
              <a:t>故障常见现象及分类</a:t>
            </a:r>
          </a:p>
        </p:txBody>
      </p:sp>
      <p:sp>
        <p:nvSpPr>
          <p:cNvPr id="3" name="内容占位符 2"/>
          <p:cNvSpPr>
            <a:spLocks noGrp="1"/>
          </p:cNvSpPr>
          <p:nvPr>
            <p:ph idx="1"/>
          </p:nvPr>
        </p:nvSpPr>
        <p:spPr/>
        <p:txBody>
          <a:bodyPr/>
          <a:lstStyle/>
          <a:p>
            <a:pPr>
              <a:defRPr/>
            </a:pPr>
            <a:r>
              <a:rPr lang="zh-CN" altLang="en-US" dirty="0" smtClean="0"/>
              <a:t>故障现象</a:t>
            </a:r>
            <a:endParaRPr lang="en-US" altLang="zh-CN" dirty="0" smtClean="0"/>
          </a:p>
          <a:p>
            <a:pPr lvl="1">
              <a:defRPr/>
            </a:pPr>
            <a:r>
              <a:rPr lang="en-US" altLang="zh-CN" dirty="0" smtClean="0"/>
              <a:t>OMCH</a:t>
            </a:r>
            <a:r>
              <a:rPr lang="zh-CN" altLang="en-US" dirty="0" smtClean="0"/>
              <a:t>故障</a:t>
            </a:r>
            <a:r>
              <a:rPr lang="zh-CN" altLang="zh-CN" dirty="0" smtClean="0"/>
              <a:t>涉及的告警：</a:t>
            </a:r>
            <a:r>
              <a:rPr lang="en-US" altLang="zh-CN" dirty="0" smtClean="0"/>
              <a:t>OMCH</a:t>
            </a:r>
            <a:r>
              <a:rPr lang="zh-CN" altLang="zh-CN" dirty="0" smtClean="0"/>
              <a:t>远端维护通道告警</a:t>
            </a:r>
            <a:r>
              <a:rPr lang="en-US" altLang="zh-CN" dirty="0" smtClean="0"/>
              <a:t>(ALM-25901) </a:t>
            </a:r>
            <a:r>
              <a:rPr lang="zh-CN" altLang="en-US" dirty="0" smtClean="0"/>
              <a:t>或</a:t>
            </a:r>
            <a:r>
              <a:rPr lang="en-US" altLang="zh-CN" dirty="0" smtClean="0"/>
              <a:t>DSP OMCH</a:t>
            </a:r>
            <a:r>
              <a:rPr lang="zh-CN" altLang="zh-CN" dirty="0" smtClean="0"/>
              <a:t>命令查询操作状态为 “异常”</a:t>
            </a:r>
            <a:endParaRPr lang="en-US" altLang="zh-CN" dirty="0" smtClean="0"/>
          </a:p>
          <a:p>
            <a:pPr marL="301625" lvl="1" indent="-301625">
              <a:buClr>
                <a:srgbClr val="808080"/>
              </a:buClr>
              <a:buSzPct val="60000"/>
              <a:buFont typeface="Wingdings" pitchFamily="2" charset="2"/>
              <a:buChar char="l"/>
              <a:defRPr/>
            </a:pPr>
            <a:r>
              <a:rPr lang="zh-CN" altLang="en-US" sz="2200" dirty="0" smtClean="0">
                <a:cs typeface="+mn-cs"/>
              </a:rPr>
              <a:t>故障分类</a:t>
            </a:r>
            <a:endParaRPr lang="en-US" altLang="zh-CN" sz="2200" dirty="0" smtClean="0">
              <a:cs typeface="+mn-cs"/>
            </a:endParaRPr>
          </a:p>
          <a:p>
            <a:pPr lvl="1">
              <a:defRPr/>
            </a:pPr>
            <a:r>
              <a:rPr lang="en-US" altLang="zh-CN" dirty="0" smtClean="0"/>
              <a:t>OMCH</a:t>
            </a:r>
            <a:r>
              <a:rPr lang="zh-CN" altLang="zh-CN" dirty="0" smtClean="0"/>
              <a:t>链路不通：表现为</a:t>
            </a:r>
            <a:r>
              <a:rPr lang="en-US" altLang="zh-CN" dirty="0" smtClean="0"/>
              <a:t>OMCH</a:t>
            </a:r>
            <a:r>
              <a:rPr lang="zh-CN" altLang="zh-CN" dirty="0" smtClean="0"/>
              <a:t>通道异常等</a:t>
            </a:r>
          </a:p>
          <a:p>
            <a:pPr lvl="1">
              <a:defRPr/>
            </a:pPr>
            <a:r>
              <a:rPr lang="zh-CN" altLang="zh-CN" dirty="0" smtClean="0"/>
              <a:t>异常断链：表现为</a:t>
            </a:r>
            <a:r>
              <a:rPr lang="en-US" altLang="zh-CN" dirty="0" smtClean="0"/>
              <a:t>OMCH</a:t>
            </a:r>
            <a:r>
              <a:rPr lang="zh-CN" altLang="zh-CN" dirty="0" smtClean="0"/>
              <a:t>闪断等</a:t>
            </a:r>
            <a:endParaRPr lang="zh-CN" altLang="en-US" dirty="0" smtClean="0"/>
          </a:p>
        </p:txBody>
      </p:sp>
      <p:sp>
        <p:nvSpPr>
          <p:cNvPr id="77828" name="灯片编号占位符 3"/>
          <p:cNvSpPr>
            <a:spLocks noGrp="1"/>
          </p:cNvSpPr>
          <p:nvPr>
            <p:ph type="sldNum" sz="quarter" idx="10"/>
          </p:nvPr>
        </p:nvSpPr>
        <p:spPr>
          <a:noFill/>
        </p:spPr>
        <p:txBody>
          <a:bodyPr/>
          <a:lstStyle/>
          <a:p>
            <a:r>
              <a:rPr lang="en-US" altLang="zh-CN" smtClean="0"/>
              <a:t>Page</a:t>
            </a:r>
            <a:fld id="{53288A95-E107-4852-9A23-0555D9499424}" type="slidenum">
              <a:rPr lang="en-US" altLang="zh-CN" smtClean="0"/>
              <a:pPr/>
              <a:t>93</a:t>
            </a:fld>
            <a:endParaRPr lang="en-US" altLang="zh-CN" smtClean="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p:nvPr>
        </p:nvSpPr>
        <p:spPr/>
        <p:txBody>
          <a:bodyPr/>
          <a:lstStyle/>
          <a:p>
            <a:r>
              <a:rPr lang="en-US" altLang="zh-CN" dirty="0" smtClean="0"/>
              <a:t>OM</a:t>
            </a:r>
            <a:r>
              <a:rPr lang="zh-CN" altLang="en-US" dirty="0" smtClean="0"/>
              <a:t>故障处理</a:t>
            </a:r>
          </a:p>
        </p:txBody>
      </p:sp>
      <p:sp>
        <p:nvSpPr>
          <p:cNvPr id="90115" name="内容占位符 2"/>
          <p:cNvSpPr>
            <a:spLocks noGrp="1"/>
          </p:cNvSpPr>
          <p:nvPr>
            <p:ph idx="1"/>
          </p:nvPr>
        </p:nvSpPr>
        <p:spPr>
          <a:xfrm>
            <a:off x="652463" y="1376363"/>
            <a:ext cx="7929562" cy="4716462"/>
          </a:xfrm>
        </p:spPr>
        <p:txBody>
          <a:bodyPr/>
          <a:lstStyle/>
          <a:p>
            <a:r>
              <a:rPr lang="zh-CN" altLang="en-US" dirty="0" smtClean="0"/>
              <a:t>处理步骤</a:t>
            </a:r>
            <a:endParaRPr lang="en-US" altLang="zh-CN" dirty="0" smtClean="0"/>
          </a:p>
          <a:p>
            <a:pPr lvl="1"/>
            <a:r>
              <a:rPr lang="zh-CN" altLang="en-US" dirty="0" smtClean="0"/>
              <a:t>物理层端口状态是否正常</a:t>
            </a:r>
            <a:endParaRPr lang="en-US" altLang="zh-CN" dirty="0" smtClean="0"/>
          </a:p>
          <a:p>
            <a:pPr lvl="1"/>
            <a:r>
              <a:rPr lang="en-US" altLang="zh-CN" dirty="0" smtClean="0"/>
              <a:t>ARP</a:t>
            </a:r>
            <a:r>
              <a:rPr lang="zh-CN" altLang="en-US" dirty="0" smtClean="0"/>
              <a:t>协议是否工作正常，维护端口号是否被过滤</a:t>
            </a:r>
            <a:endParaRPr lang="en-US" altLang="zh-CN" dirty="0" smtClean="0"/>
          </a:p>
          <a:p>
            <a:pPr lvl="1"/>
            <a:r>
              <a:rPr lang="zh-CN" altLang="zh-CN" dirty="0" smtClean="0"/>
              <a:t>检查</a:t>
            </a:r>
            <a:r>
              <a:rPr lang="en-US" altLang="zh-CN" dirty="0" smtClean="0"/>
              <a:t>U2000</a:t>
            </a:r>
            <a:r>
              <a:rPr lang="zh-CN" altLang="zh-CN" dirty="0" smtClean="0"/>
              <a:t>客户端和基站侧</a:t>
            </a:r>
            <a:r>
              <a:rPr lang="en-US" altLang="zh-CN" dirty="0" smtClean="0"/>
              <a:t>OMCH</a:t>
            </a:r>
            <a:r>
              <a:rPr lang="zh-CN" altLang="zh-CN" dirty="0" smtClean="0"/>
              <a:t>链路的参数配置是否正确</a:t>
            </a:r>
          </a:p>
          <a:p>
            <a:pPr lvl="1"/>
            <a:r>
              <a:rPr lang="zh-CN" altLang="en-US" dirty="0" smtClean="0"/>
              <a:t>检查传输（使用</a:t>
            </a:r>
            <a:r>
              <a:rPr lang="en-US" altLang="zh-CN" dirty="0" smtClean="0"/>
              <a:t>PING </a:t>
            </a:r>
            <a:r>
              <a:rPr lang="zh-CN" altLang="en-US" dirty="0" smtClean="0"/>
              <a:t>等工具检查传输连通性）</a:t>
            </a:r>
            <a:endParaRPr lang="en-US" altLang="zh-CN" dirty="0" smtClean="0"/>
          </a:p>
          <a:p>
            <a:pPr lvl="1"/>
            <a:r>
              <a:rPr lang="en-US" altLang="zh-CN" dirty="0" smtClean="0"/>
              <a:t>eNodeB MAC</a:t>
            </a:r>
            <a:r>
              <a:rPr lang="zh-CN" altLang="en-US" dirty="0" smtClean="0"/>
              <a:t>跟踪分析</a:t>
            </a:r>
            <a:r>
              <a:rPr lang="en-US" altLang="zh-CN" dirty="0" smtClean="0"/>
              <a:t>VLAN</a:t>
            </a:r>
            <a:r>
              <a:rPr lang="zh-CN" altLang="en-US" dirty="0" smtClean="0"/>
              <a:t>学习问题</a:t>
            </a:r>
            <a:endParaRPr lang="en-US" altLang="zh-CN" dirty="0" smtClean="0"/>
          </a:p>
          <a:p>
            <a:pPr lvl="1"/>
            <a:r>
              <a:rPr lang="en-US" altLang="zh-CN" dirty="0" smtClean="0"/>
              <a:t>PnP</a:t>
            </a:r>
            <a:r>
              <a:rPr lang="zh-CN" altLang="en-US" dirty="0" smtClean="0"/>
              <a:t>跟踪</a:t>
            </a:r>
            <a:r>
              <a:rPr lang="en-US" altLang="zh-CN" dirty="0" smtClean="0"/>
              <a:t>eNodeB DHCP</a:t>
            </a:r>
            <a:r>
              <a:rPr lang="zh-CN" altLang="en-US" dirty="0" smtClean="0"/>
              <a:t>盲启问题</a:t>
            </a:r>
          </a:p>
          <a:p>
            <a:pPr lvl="1"/>
            <a:r>
              <a:rPr lang="zh-CN" altLang="en-US" dirty="0" smtClean="0"/>
              <a:t>第三方工具（如</a:t>
            </a:r>
            <a:r>
              <a:rPr lang="en-US" altLang="zh-CN" dirty="0" smtClean="0"/>
              <a:t>WireShark</a:t>
            </a:r>
            <a:r>
              <a:rPr lang="zh-CN" altLang="en-US" dirty="0" smtClean="0"/>
              <a:t>）抓传输报头，</a:t>
            </a:r>
            <a:r>
              <a:rPr lang="zh-CN" altLang="zh-CN" dirty="0" smtClean="0"/>
              <a:t>定位在网络的哪个节点丢包</a:t>
            </a:r>
            <a:r>
              <a:rPr lang="zh-CN" altLang="en-US" dirty="0" smtClean="0"/>
              <a:t>。</a:t>
            </a:r>
          </a:p>
          <a:p>
            <a:pPr lvl="1"/>
            <a:endParaRPr lang="zh-CN" altLang="en-US" i="1" dirty="0" smtClean="0"/>
          </a:p>
        </p:txBody>
      </p:sp>
      <p:sp>
        <p:nvSpPr>
          <p:cNvPr id="90116" name="灯片编号占位符 3"/>
          <p:cNvSpPr>
            <a:spLocks noGrp="1"/>
          </p:cNvSpPr>
          <p:nvPr>
            <p:ph type="sldNum" sz="quarter" idx="10"/>
          </p:nvPr>
        </p:nvSpPr>
        <p:spPr>
          <a:noFill/>
        </p:spPr>
        <p:txBody>
          <a:bodyPr/>
          <a:lstStyle/>
          <a:p>
            <a:r>
              <a:rPr lang="en-US" altLang="zh-CN" smtClean="0"/>
              <a:t>Page</a:t>
            </a:r>
            <a:fld id="{C1F59402-C239-4BCA-869B-0BFB33856E16}" type="slidenum">
              <a:rPr lang="en-US" altLang="zh-CN" smtClean="0"/>
              <a:pPr/>
              <a:t>94</a:t>
            </a:fld>
            <a:endParaRPr lang="en-US" altLang="zh-CN" smtClean="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DBS3900</a:t>
            </a:r>
            <a:r>
              <a:rPr lang="zh-CN" altLang="en-US" dirty="0" smtClean="0"/>
              <a:t>以太网端口状态</a:t>
            </a:r>
            <a:endParaRPr lang="zh-CN" altLang="en-US" dirty="0"/>
          </a:p>
        </p:txBody>
      </p:sp>
      <p:sp>
        <p:nvSpPr>
          <p:cNvPr id="3" name="内容占位符 2"/>
          <p:cNvSpPr>
            <a:spLocks noGrp="1"/>
          </p:cNvSpPr>
          <p:nvPr>
            <p:ph idx="1"/>
          </p:nvPr>
        </p:nvSpPr>
        <p:spPr/>
        <p:txBody>
          <a:bodyPr/>
          <a:lstStyle/>
          <a:p>
            <a:r>
              <a:rPr lang="en-US" altLang="zh-CN" dirty="0" smtClean="0"/>
              <a:t>DSP</a:t>
            </a:r>
            <a:r>
              <a:rPr lang="zh-CN" altLang="en-US" dirty="0" smtClean="0"/>
              <a:t> </a:t>
            </a:r>
            <a:r>
              <a:rPr lang="en-US" altLang="zh-CN" dirty="0" smtClean="0"/>
              <a:t>ETHPORT</a:t>
            </a:r>
            <a:r>
              <a:rPr lang="zh-CN" altLang="en-US" dirty="0" smtClean="0"/>
              <a:t>查询</a:t>
            </a:r>
            <a:endParaRPr lang="en-US" altLang="zh-CN" dirty="0" smtClean="0"/>
          </a:p>
        </p:txBody>
      </p:sp>
      <p:sp>
        <p:nvSpPr>
          <p:cNvPr id="4" name="灯片编号占位符 3"/>
          <p:cNvSpPr>
            <a:spLocks noGrp="1"/>
          </p:cNvSpPr>
          <p:nvPr>
            <p:ph type="sldNum" sz="quarter" idx="10"/>
          </p:nvPr>
        </p:nvSpPr>
        <p:spPr/>
        <p:txBody>
          <a:bodyPr/>
          <a:lstStyle/>
          <a:p>
            <a:r>
              <a:rPr lang="en-US" altLang="zh-CN" smtClean="0"/>
              <a:t>Page</a:t>
            </a:r>
            <a:fld id="{B77D227A-1AE4-4BCD-9973-754D0181BA73}" type="slidenum">
              <a:rPr lang="en-US" altLang="zh-CN" smtClean="0"/>
              <a:pPr/>
              <a:t>95</a:t>
            </a:fld>
            <a:endParaRPr lang="en-US" altLang="zh-CN"/>
          </a:p>
        </p:txBody>
      </p:sp>
      <p:pic>
        <p:nvPicPr>
          <p:cNvPr id="6147" name="Picture 3"/>
          <p:cNvPicPr>
            <a:picLocks noChangeAspect="1" noChangeArrowheads="1"/>
          </p:cNvPicPr>
          <p:nvPr/>
        </p:nvPicPr>
        <p:blipFill>
          <a:blip r:embed="rId3" cstate="print"/>
          <a:srcRect/>
          <a:stretch>
            <a:fillRect/>
          </a:stretch>
        </p:blipFill>
        <p:spPr bwMode="auto">
          <a:xfrm>
            <a:off x="4861209" y="1121793"/>
            <a:ext cx="3467100" cy="5057775"/>
          </a:xfrm>
          <a:prstGeom prst="rect">
            <a:avLst/>
          </a:prstGeom>
          <a:noFill/>
          <a:ln w="9525">
            <a:noFill/>
            <a:miter lim="800000"/>
            <a:headEnd/>
            <a:tailEnd/>
          </a:ln>
        </p:spPr>
      </p:pic>
      <p:sp>
        <p:nvSpPr>
          <p:cNvPr id="7" name="TextBox 6"/>
          <p:cNvSpPr txBox="1"/>
          <p:nvPr/>
        </p:nvSpPr>
        <p:spPr>
          <a:xfrm>
            <a:off x="1091434" y="2300084"/>
            <a:ext cx="2510747" cy="584715"/>
          </a:xfrm>
          <a:prstGeom prst="rect">
            <a:avLst/>
          </a:prstGeom>
          <a:noFill/>
        </p:spPr>
        <p:txBody>
          <a:bodyPr wrap="square" lIns="91385" tIns="45690" rIns="91385" bIns="45690" rtlCol="0">
            <a:spAutoFit/>
          </a:bodyPr>
          <a:lstStyle/>
          <a:p>
            <a:r>
              <a:rPr lang="zh-CN" altLang="en-US" sz="1600" dirty="0" smtClean="0">
                <a:solidFill>
                  <a:srgbClr val="000000"/>
                </a:solidFill>
              </a:rPr>
              <a:t>通过</a:t>
            </a:r>
            <a:r>
              <a:rPr lang="en-US" altLang="zh-CN" sz="1600" dirty="0" smtClean="0">
                <a:solidFill>
                  <a:srgbClr val="000000"/>
                </a:solidFill>
              </a:rPr>
              <a:t>ADD</a:t>
            </a:r>
            <a:r>
              <a:rPr lang="zh-CN" altLang="en-US" sz="1600" dirty="0" smtClean="0">
                <a:solidFill>
                  <a:srgbClr val="000000"/>
                </a:solidFill>
              </a:rPr>
              <a:t> </a:t>
            </a:r>
            <a:r>
              <a:rPr lang="en-US" altLang="zh-CN" sz="1600" dirty="0" smtClean="0">
                <a:solidFill>
                  <a:srgbClr val="000000"/>
                </a:solidFill>
              </a:rPr>
              <a:t>ETHPORT</a:t>
            </a:r>
            <a:r>
              <a:rPr lang="zh-CN" altLang="en-US" sz="1600" dirty="0" smtClean="0">
                <a:solidFill>
                  <a:srgbClr val="000000"/>
                </a:solidFill>
              </a:rPr>
              <a:t>命令成功添加以太网端口</a:t>
            </a:r>
          </a:p>
        </p:txBody>
      </p:sp>
      <p:sp>
        <p:nvSpPr>
          <p:cNvPr id="8" name="TextBox 7"/>
          <p:cNvSpPr txBox="1"/>
          <p:nvPr/>
        </p:nvSpPr>
        <p:spPr>
          <a:xfrm>
            <a:off x="1091433" y="4031906"/>
            <a:ext cx="2940239" cy="338494"/>
          </a:xfrm>
          <a:prstGeom prst="rect">
            <a:avLst/>
          </a:prstGeom>
          <a:noFill/>
        </p:spPr>
        <p:txBody>
          <a:bodyPr wrap="square" lIns="91385" tIns="45690" rIns="91385" bIns="45690" rtlCol="0">
            <a:spAutoFit/>
          </a:bodyPr>
          <a:lstStyle/>
          <a:p>
            <a:r>
              <a:rPr lang="zh-CN" altLang="en-US" sz="1600" dirty="0" smtClean="0">
                <a:solidFill>
                  <a:srgbClr val="000000"/>
                </a:solidFill>
              </a:rPr>
              <a:t>以太网端口收发报文数据统计</a:t>
            </a:r>
          </a:p>
        </p:txBody>
      </p:sp>
      <p:sp>
        <p:nvSpPr>
          <p:cNvPr id="9" name="TextBox 8"/>
          <p:cNvSpPr txBox="1"/>
          <p:nvPr/>
        </p:nvSpPr>
        <p:spPr>
          <a:xfrm>
            <a:off x="1091433" y="4877030"/>
            <a:ext cx="2031214" cy="338494"/>
          </a:xfrm>
          <a:prstGeom prst="rect">
            <a:avLst/>
          </a:prstGeom>
          <a:noFill/>
        </p:spPr>
        <p:txBody>
          <a:bodyPr wrap="none" lIns="91385" tIns="45690" rIns="91385" bIns="45690" rtlCol="0">
            <a:spAutoFit/>
          </a:bodyPr>
          <a:lstStyle/>
          <a:p>
            <a:r>
              <a:rPr lang="zh-CN" altLang="en-US" sz="1600" dirty="0" smtClean="0">
                <a:solidFill>
                  <a:srgbClr val="000000"/>
                </a:solidFill>
              </a:rPr>
              <a:t>以太网端口物理属性</a:t>
            </a:r>
          </a:p>
        </p:txBody>
      </p:sp>
      <p:cxnSp>
        <p:nvCxnSpPr>
          <p:cNvPr id="11" name="直接箭头连接符 10"/>
          <p:cNvCxnSpPr>
            <a:stCxn id="7" idx="3"/>
          </p:cNvCxnSpPr>
          <p:nvPr/>
        </p:nvCxnSpPr>
        <p:spPr bwMode="auto">
          <a:xfrm>
            <a:off x="3602181" y="2592442"/>
            <a:ext cx="1981201" cy="0"/>
          </a:xfrm>
          <a:prstGeom prst="straightConnector1">
            <a:avLst/>
          </a:prstGeom>
          <a:solidFill>
            <a:schemeClr val="accent1"/>
          </a:solidFill>
          <a:ln w="12700" cap="flat" cmpd="sng" algn="ctr">
            <a:solidFill>
              <a:schemeClr val="tx1"/>
            </a:solidFill>
            <a:prstDash val="dash"/>
            <a:round/>
            <a:headEnd type="none" w="med" len="med"/>
            <a:tailEnd type="arrow"/>
          </a:ln>
          <a:effectLst/>
        </p:spPr>
      </p:cxnSp>
      <p:cxnSp>
        <p:nvCxnSpPr>
          <p:cNvPr id="12" name="直接箭头连接符 11"/>
          <p:cNvCxnSpPr>
            <a:stCxn id="8" idx="3"/>
          </p:cNvCxnSpPr>
          <p:nvPr/>
        </p:nvCxnSpPr>
        <p:spPr bwMode="auto">
          <a:xfrm>
            <a:off x="4031672" y="4201153"/>
            <a:ext cx="845128" cy="0"/>
          </a:xfrm>
          <a:prstGeom prst="straightConnector1">
            <a:avLst/>
          </a:prstGeom>
          <a:solidFill>
            <a:schemeClr val="accent1"/>
          </a:solidFill>
          <a:ln w="12700" cap="flat" cmpd="sng" algn="ctr">
            <a:solidFill>
              <a:schemeClr val="tx1"/>
            </a:solidFill>
            <a:prstDash val="dash"/>
            <a:round/>
            <a:headEnd type="none" w="med" len="med"/>
            <a:tailEnd type="arrow"/>
          </a:ln>
          <a:effectLst/>
        </p:spPr>
      </p:cxnSp>
      <p:cxnSp>
        <p:nvCxnSpPr>
          <p:cNvPr id="15" name="直接箭头连接符 14"/>
          <p:cNvCxnSpPr>
            <a:stCxn id="9" idx="3"/>
          </p:cNvCxnSpPr>
          <p:nvPr/>
        </p:nvCxnSpPr>
        <p:spPr bwMode="auto">
          <a:xfrm>
            <a:off x="3122647" y="5046277"/>
            <a:ext cx="2128226" cy="0"/>
          </a:xfrm>
          <a:prstGeom prst="straightConnector1">
            <a:avLst/>
          </a:prstGeom>
          <a:solidFill>
            <a:schemeClr val="accent1"/>
          </a:solidFill>
          <a:ln w="12700" cap="flat" cmpd="sng" algn="ctr">
            <a:solidFill>
              <a:schemeClr val="tx1"/>
            </a:solidFill>
            <a:prstDash val="dash"/>
            <a:round/>
            <a:headEnd type="none" w="med" len="med"/>
            <a:tailEnd type="arrow"/>
          </a:ln>
          <a:effectLst/>
        </p:spPr>
      </p:cxn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2418" name="Picture 2"/>
          <p:cNvPicPr>
            <a:picLocks noChangeAspect="1" noChangeArrowheads="1"/>
          </p:cNvPicPr>
          <p:nvPr/>
        </p:nvPicPr>
        <p:blipFill>
          <a:blip r:embed="rId3" cstate="print"/>
          <a:srcRect/>
          <a:stretch>
            <a:fillRect/>
          </a:stretch>
        </p:blipFill>
        <p:spPr bwMode="auto">
          <a:xfrm>
            <a:off x="1048106" y="2468895"/>
            <a:ext cx="5461011" cy="2007571"/>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dirty="0" smtClean="0"/>
              <a:t>DBS3900</a:t>
            </a:r>
            <a:r>
              <a:rPr lang="zh-CN" altLang="en-US" dirty="0" smtClean="0"/>
              <a:t>端口</a:t>
            </a:r>
            <a:r>
              <a:rPr lang="en-US" altLang="zh-CN" dirty="0" smtClean="0"/>
              <a:t>ARP</a:t>
            </a:r>
            <a:r>
              <a:rPr lang="zh-CN" altLang="en-US" dirty="0" smtClean="0"/>
              <a:t>列表状态</a:t>
            </a:r>
            <a:endParaRPr lang="zh-CN" altLang="en-US" dirty="0"/>
          </a:p>
        </p:txBody>
      </p:sp>
      <p:sp>
        <p:nvSpPr>
          <p:cNvPr id="3" name="内容占位符 2"/>
          <p:cNvSpPr>
            <a:spLocks noGrp="1"/>
          </p:cNvSpPr>
          <p:nvPr>
            <p:ph idx="1"/>
          </p:nvPr>
        </p:nvSpPr>
        <p:spPr>
          <a:xfrm>
            <a:off x="652463" y="1376363"/>
            <a:ext cx="7929562" cy="4844328"/>
          </a:xfrm>
        </p:spPr>
        <p:txBody>
          <a:bodyPr/>
          <a:lstStyle/>
          <a:p>
            <a:r>
              <a:rPr lang="en-US" altLang="zh-CN" dirty="0" smtClean="0"/>
              <a:t>DSP</a:t>
            </a:r>
            <a:r>
              <a:rPr lang="zh-CN" altLang="en-US" dirty="0" smtClean="0"/>
              <a:t> </a:t>
            </a:r>
            <a:r>
              <a:rPr lang="en-US" altLang="zh-CN" dirty="0" smtClean="0"/>
              <a:t>ARP</a:t>
            </a:r>
            <a:r>
              <a:rPr lang="zh-CN" altLang="en-US" dirty="0" smtClean="0"/>
              <a:t>查询基站</a:t>
            </a:r>
            <a:r>
              <a:rPr lang="en-US" altLang="zh-CN" dirty="0" smtClean="0"/>
              <a:t>ARP</a:t>
            </a:r>
            <a:r>
              <a:rPr lang="zh-CN" altLang="en-US" dirty="0" smtClean="0"/>
              <a:t>解析表</a:t>
            </a:r>
            <a:endParaRPr lang="en-US" altLang="zh-CN" dirty="0" smtClean="0"/>
          </a:p>
          <a:p>
            <a:pPr lvl="1"/>
            <a:r>
              <a:rPr lang="zh-CN" altLang="en-US" dirty="0" smtClean="0"/>
              <a:t>可确认基站与下一跳网关</a:t>
            </a:r>
            <a:r>
              <a:rPr lang="en-US" altLang="zh-CN" dirty="0" smtClean="0"/>
              <a:t>(</a:t>
            </a:r>
            <a:r>
              <a:rPr lang="zh-CN" altLang="en-US" dirty="0" smtClean="0"/>
              <a:t>即</a:t>
            </a:r>
            <a:r>
              <a:rPr lang="en-US" altLang="zh-CN" dirty="0" smtClean="0"/>
              <a:t>DHCP</a:t>
            </a:r>
            <a:r>
              <a:rPr lang="zh-CN" altLang="en-US" dirty="0" smtClean="0"/>
              <a:t> </a:t>
            </a:r>
            <a:r>
              <a:rPr lang="en-US" altLang="zh-CN" dirty="0" smtClean="0"/>
              <a:t>Relay</a:t>
            </a:r>
            <a:r>
              <a:rPr lang="zh-CN" altLang="en-US" dirty="0" smtClean="0"/>
              <a:t>设备</a:t>
            </a:r>
            <a:r>
              <a:rPr lang="en-US" altLang="zh-CN" dirty="0" smtClean="0"/>
              <a:t>)</a:t>
            </a:r>
            <a:r>
              <a:rPr lang="zh-CN" altLang="en-US" dirty="0" smtClean="0"/>
              <a:t>的连通情况</a:t>
            </a:r>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en-US" altLang="zh-CN" dirty="0" smtClean="0"/>
          </a:p>
          <a:p>
            <a:pPr lvl="2"/>
            <a:r>
              <a:rPr lang="zh-CN" altLang="en-US" dirty="0" smtClean="0"/>
              <a:t>如未能正常获取下一跳网关端口</a:t>
            </a:r>
            <a:r>
              <a:rPr lang="en-US" altLang="zh-CN" dirty="0" smtClean="0"/>
              <a:t>MAC</a:t>
            </a:r>
            <a:r>
              <a:rPr lang="zh-CN" altLang="en-US" dirty="0" smtClean="0"/>
              <a:t>地址，配置上重点检查</a:t>
            </a:r>
            <a:endParaRPr lang="en-US" altLang="zh-CN" dirty="0" smtClean="0"/>
          </a:p>
          <a:p>
            <a:pPr lvl="3"/>
            <a:r>
              <a:rPr lang="en-US" altLang="zh-CN" dirty="0" smtClean="0"/>
              <a:t>ETHPORT</a:t>
            </a:r>
            <a:r>
              <a:rPr lang="zh-CN" altLang="en-US" dirty="0" smtClean="0"/>
              <a:t>端口状态是否正常</a:t>
            </a:r>
            <a:endParaRPr lang="en-US" altLang="zh-CN" dirty="0" smtClean="0"/>
          </a:p>
          <a:p>
            <a:pPr lvl="3"/>
            <a:r>
              <a:rPr lang="en-US" altLang="zh-CN" dirty="0" smtClean="0"/>
              <a:t>VLANMAP</a:t>
            </a:r>
            <a:r>
              <a:rPr lang="zh-CN" altLang="en-US" dirty="0" smtClean="0"/>
              <a:t>是否添加正确</a:t>
            </a:r>
            <a:endParaRPr lang="en-US" altLang="zh-CN" dirty="0" smtClean="0"/>
          </a:p>
          <a:p>
            <a:pPr lvl="3"/>
            <a:r>
              <a:rPr lang="en-US" altLang="zh-CN" dirty="0" smtClean="0"/>
              <a:t>DEVIP</a:t>
            </a:r>
            <a:r>
              <a:rPr lang="zh-CN" altLang="en-US" dirty="0" smtClean="0"/>
              <a:t>类型与掩码是否合适</a:t>
            </a:r>
            <a:endParaRPr lang="en-US" altLang="zh-CN" dirty="0" smtClean="0"/>
          </a:p>
        </p:txBody>
      </p:sp>
      <p:sp>
        <p:nvSpPr>
          <p:cNvPr id="4" name="灯片编号占位符 3"/>
          <p:cNvSpPr>
            <a:spLocks noGrp="1"/>
          </p:cNvSpPr>
          <p:nvPr>
            <p:ph type="sldNum" sz="quarter" idx="10"/>
          </p:nvPr>
        </p:nvSpPr>
        <p:spPr/>
        <p:txBody>
          <a:bodyPr/>
          <a:lstStyle/>
          <a:p>
            <a:r>
              <a:rPr lang="en-US" altLang="zh-CN" smtClean="0"/>
              <a:t>Page</a:t>
            </a:r>
            <a:fld id="{B77D227A-1AE4-4BCD-9973-754D0181BA73}" type="slidenum">
              <a:rPr lang="en-US" altLang="zh-CN" smtClean="0"/>
              <a:pPr/>
              <a:t>96</a:t>
            </a:fld>
            <a:endParaRPr lang="en-US" altLang="zh-CN"/>
          </a:p>
        </p:txBody>
      </p:sp>
      <p:sp>
        <p:nvSpPr>
          <p:cNvPr id="6" name="TextBox 5"/>
          <p:cNvSpPr txBox="1"/>
          <p:nvPr/>
        </p:nvSpPr>
        <p:spPr>
          <a:xfrm>
            <a:off x="6599125" y="3203111"/>
            <a:ext cx="1887302" cy="584715"/>
          </a:xfrm>
          <a:prstGeom prst="rect">
            <a:avLst/>
          </a:prstGeom>
          <a:noFill/>
        </p:spPr>
        <p:txBody>
          <a:bodyPr wrap="square" lIns="91385" tIns="45690" rIns="91385" bIns="45690" rtlCol="0">
            <a:spAutoFit/>
          </a:bodyPr>
          <a:lstStyle/>
          <a:p>
            <a:r>
              <a:rPr lang="zh-CN" altLang="en-US" sz="1600" dirty="0" smtClean="0">
                <a:solidFill>
                  <a:srgbClr val="000000"/>
                </a:solidFill>
              </a:rPr>
              <a:t>下一跳</a:t>
            </a:r>
            <a:r>
              <a:rPr lang="en-US" altLang="zh-CN" sz="1600" dirty="0" smtClean="0">
                <a:solidFill>
                  <a:srgbClr val="000000"/>
                </a:solidFill>
              </a:rPr>
              <a:t>IP</a:t>
            </a:r>
            <a:r>
              <a:rPr lang="zh-CN" altLang="en-US" sz="1600" dirty="0" smtClean="0">
                <a:solidFill>
                  <a:srgbClr val="000000"/>
                </a:solidFill>
              </a:rPr>
              <a:t>设备网口对应</a:t>
            </a:r>
            <a:r>
              <a:rPr lang="en-US" altLang="zh-CN" sz="1600" dirty="0" smtClean="0">
                <a:solidFill>
                  <a:srgbClr val="000000"/>
                </a:solidFill>
              </a:rPr>
              <a:t>MAC</a:t>
            </a:r>
            <a:r>
              <a:rPr lang="zh-CN" altLang="en-US" sz="1600" dirty="0" smtClean="0">
                <a:solidFill>
                  <a:srgbClr val="000000"/>
                </a:solidFill>
              </a:rPr>
              <a:t>地址</a:t>
            </a:r>
          </a:p>
        </p:txBody>
      </p:sp>
      <p:cxnSp>
        <p:nvCxnSpPr>
          <p:cNvPr id="7" name="直接箭头连接符 6"/>
          <p:cNvCxnSpPr>
            <a:stCxn id="6" idx="1"/>
          </p:cNvCxnSpPr>
          <p:nvPr/>
        </p:nvCxnSpPr>
        <p:spPr bwMode="auto">
          <a:xfrm flipH="1">
            <a:off x="5827594" y="3495469"/>
            <a:ext cx="771531" cy="162131"/>
          </a:xfrm>
          <a:prstGeom prst="straightConnector1">
            <a:avLst/>
          </a:prstGeom>
          <a:solidFill>
            <a:schemeClr val="accent1"/>
          </a:solidFill>
          <a:ln w="12700" cap="flat" cmpd="sng" algn="ctr">
            <a:solidFill>
              <a:schemeClr val="tx1"/>
            </a:solidFill>
            <a:prstDash val="dash"/>
            <a:round/>
            <a:headEnd type="none" w="med" len="med"/>
            <a:tailEnd type="arrow"/>
          </a:ln>
          <a:effectLst/>
        </p:spPr>
      </p:cxnSp>
      <p:sp>
        <p:nvSpPr>
          <p:cNvPr id="9" name="矩形 8"/>
          <p:cNvSpPr/>
          <p:nvPr/>
        </p:nvSpPr>
        <p:spPr bwMode="auto">
          <a:xfrm>
            <a:off x="2702257" y="3657600"/>
            <a:ext cx="3002507" cy="150125"/>
          </a:xfrm>
          <a:prstGeom prst="rect">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华文细黑" pitchFamily="2" charset="-122"/>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43" name="Picture 3"/>
          <p:cNvPicPr>
            <a:picLocks noChangeAspect="1" noChangeArrowheads="1"/>
          </p:cNvPicPr>
          <p:nvPr/>
        </p:nvPicPr>
        <p:blipFill>
          <a:blip r:embed="rId3" cstate="print"/>
          <a:srcRect/>
          <a:stretch>
            <a:fillRect/>
          </a:stretch>
        </p:blipFill>
        <p:spPr bwMode="auto">
          <a:xfrm>
            <a:off x="3807725" y="1830435"/>
            <a:ext cx="5055448" cy="3887977"/>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dirty="0" smtClean="0"/>
              <a:t>DBS3900</a:t>
            </a:r>
            <a:r>
              <a:rPr lang="zh-CN" altLang="en-US" dirty="0" smtClean="0"/>
              <a:t>运行端口号信息</a:t>
            </a:r>
            <a:endParaRPr lang="zh-CN" altLang="en-US" dirty="0"/>
          </a:p>
        </p:txBody>
      </p:sp>
      <p:sp>
        <p:nvSpPr>
          <p:cNvPr id="3" name="内容占位符 2"/>
          <p:cNvSpPr>
            <a:spLocks noGrp="1"/>
          </p:cNvSpPr>
          <p:nvPr>
            <p:ph idx="1"/>
          </p:nvPr>
        </p:nvSpPr>
        <p:spPr/>
        <p:txBody>
          <a:bodyPr/>
          <a:lstStyle/>
          <a:p>
            <a:r>
              <a:rPr lang="en-US" altLang="zh-CN" dirty="0" smtClean="0"/>
              <a:t>LST</a:t>
            </a:r>
            <a:r>
              <a:rPr lang="zh-CN" altLang="en-US" dirty="0" smtClean="0"/>
              <a:t> </a:t>
            </a:r>
            <a:r>
              <a:rPr lang="en-US" altLang="zh-CN" dirty="0" smtClean="0"/>
              <a:t>NETSTATE</a:t>
            </a:r>
            <a:r>
              <a:rPr lang="zh-CN" altLang="en-US" dirty="0" smtClean="0"/>
              <a:t>查询</a:t>
            </a:r>
            <a:endParaRPr lang="en-US" altLang="zh-CN" dirty="0" smtClean="0"/>
          </a:p>
          <a:p>
            <a:pPr lvl="1"/>
            <a:r>
              <a:rPr lang="zh-CN" altLang="en-US" dirty="0" smtClean="0"/>
              <a:t>判断基站与网管连接</a:t>
            </a:r>
            <a:endParaRPr lang="en-US" altLang="zh-CN" dirty="0" smtClean="0"/>
          </a:p>
        </p:txBody>
      </p:sp>
      <p:sp>
        <p:nvSpPr>
          <p:cNvPr id="4" name="灯片编号占位符 3"/>
          <p:cNvSpPr>
            <a:spLocks noGrp="1"/>
          </p:cNvSpPr>
          <p:nvPr>
            <p:ph type="sldNum" sz="quarter" idx="10"/>
          </p:nvPr>
        </p:nvSpPr>
        <p:spPr/>
        <p:txBody>
          <a:bodyPr/>
          <a:lstStyle/>
          <a:p>
            <a:r>
              <a:rPr lang="en-US" altLang="zh-CN" smtClean="0"/>
              <a:t>Page</a:t>
            </a:r>
            <a:fld id="{B77D227A-1AE4-4BCD-9973-754D0181BA73}" type="slidenum">
              <a:rPr lang="en-US" altLang="zh-CN" smtClean="0"/>
              <a:pPr/>
              <a:t>97</a:t>
            </a:fld>
            <a:endParaRPr lang="en-US" altLang="zh-CN"/>
          </a:p>
        </p:txBody>
      </p:sp>
      <p:sp>
        <p:nvSpPr>
          <p:cNvPr id="6" name="TextBox 5"/>
          <p:cNvSpPr txBox="1"/>
          <p:nvPr/>
        </p:nvSpPr>
        <p:spPr>
          <a:xfrm>
            <a:off x="1009549" y="4383436"/>
            <a:ext cx="2011984" cy="584715"/>
          </a:xfrm>
          <a:prstGeom prst="rect">
            <a:avLst/>
          </a:prstGeom>
          <a:noFill/>
        </p:spPr>
        <p:txBody>
          <a:bodyPr wrap="square" lIns="91385" tIns="45690" rIns="91385" bIns="45690" rtlCol="0">
            <a:spAutoFit/>
          </a:bodyPr>
          <a:lstStyle/>
          <a:p>
            <a:r>
              <a:rPr lang="en-US" altLang="zh-CN" sz="1600" dirty="0" smtClean="0">
                <a:solidFill>
                  <a:srgbClr val="000000"/>
                </a:solidFill>
                <a:effectLst>
                  <a:outerShdw blurRad="38100" dist="38100" dir="2700000" algn="tl">
                    <a:srgbClr val="000000">
                      <a:alpha val="43137"/>
                    </a:srgbClr>
                  </a:outerShdw>
                </a:effectLst>
              </a:rPr>
              <a:t>6007</a:t>
            </a:r>
            <a:r>
              <a:rPr lang="zh-CN" altLang="en-US" sz="1600" dirty="0" smtClean="0">
                <a:solidFill>
                  <a:srgbClr val="000000"/>
                </a:solidFill>
              </a:rPr>
              <a:t>为</a:t>
            </a:r>
            <a:r>
              <a:rPr lang="en-US" altLang="zh-CN" sz="1600" dirty="0" smtClean="0">
                <a:solidFill>
                  <a:srgbClr val="000000"/>
                </a:solidFill>
              </a:rPr>
              <a:t>eNodeB</a:t>
            </a:r>
            <a:r>
              <a:rPr lang="zh-CN" altLang="en-US" sz="1600" dirty="0" smtClean="0">
                <a:solidFill>
                  <a:srgbClr val="000000"/>
                </a:solidFill>
              </a:rPr>
              <a:t>连接网管的维护端口号</a:t>
            </a:r>
          </a:p>
        </p:txBody>
      </p:sp>
      <p:cxnSp>
        <p:nvCxnSpPr>
          <p:cNvPr id="7" name="直接箭头连接符 6"/>
          <p:cNvCxnSpPr>
            <a:stCxn id="6" idx="3"/>
          </p:cNvCxnSpPr>
          <p:nvPr/>
        </p:nvCxnSpPr>
        <p:spPr bwMode="auto">
          <a:xfrm>
            <a:off x="3021533" y="4675794"/>
            <a:ext cx="1796127" cy="715072"/>
          </a:xfrm>
          <a:prstGeom prst="straightConnector1">
            <a:avLst/>
          </a:prstGeom>
          <a:solidFill>
            <a:schemeClr val="accent1"/>
          </a:solidFill>
          <a:ln w="12700" cap="flat" cmpd="sng" algn="ctr">
            <a:solidFill>
              <a:schemeClr val="tx1"/>
            </a:solidFill>
            <a:prstDash val="dash"/>
            <a:round/>
            <a:headEnd type="none" w="med" len="med"/>
            <a:tailEnd type="arrow"/>
          </a:ln>
          <a:effectLst/>
        </p:spPr>
      </p:cxnSp>
      <p:sp>
        <p:nvSpPr>
          <p:cNvPr id="10" name="矩形 9"/>
          <p:cNvSpPr/>
          <p:nvPr/>
        </p:nvSpPr>
        <p:spPr bwMode="auto">
          <a:xfrm>
            <a:off x="4940490" y="5322627"/>
            <a:ext cx="3916907" cy="204716"/>
          </a:xfrm>
          <a:prstGeom prst="rect">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华文细黑" pitchFamily="2" charset="-122"/>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7313" name="Picture 1"/>
          <p:cNvPicPr>
            <a:picLocks noChangeAspect="1" noChangeArrowheads="1"/>
          </p:cNvPicPr>
          <p:nvPr/>
        </p:nvPicPr>
        <p:blipFill>
          <a:blip r:embed="rId3" cstate="print"/>
          <a:srcRect/>
          <a:stretch>
            <a:fillRect/>
          </a:stretch>
        </p:blipFill>
        <p:spPr bwMode="auto">
          <a:xfrm>
            <a:off x="5215552" y="2109940"/>
            <a:ext cx="3205567" cy="3759917"/>
          </a:xfrm>
          <a:prstGeom prst="rect">
            <a:avLst/>
          </a:prstGeom>
          <a:noFill/>
          <a:ln w="9525">
            <a:noFill/>
            <a:miter lim="800000"/>
            <a:headEnd/>
            <a:tailEnd/>
          </a:ln>
        </p:spPr>
      </p:pic>
      <p:pic>
        <p:nvPicPr>
          <p:cNvPr id="604161" name="Picture 1"/>
          <p:cNvPicPr>
            <a:picLocks noChangeAspect="1" noChangeArrowheads="1"/>
          </p:cNvPicPr>
          <p:nvPr/>
        </p:nvPicPr>
        <p:blipFill>
          <a:blip r:embed="rId4" cstate="print"/>
          <a:srcRect/>
          <a:stretch>
            <a:fillRect/>
          </a:stretch>
        </p:blipFill>
        <p:spPr bwMode="auto">
          <a:xfrm>
            <a:off x="516483" y="2142557"/>
            <a:ext cx="4625796" cy="3739628"/>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dirty="0" smtClean="0"/>
              <a:t>检查配置</a:t>
            </a:r>
            <a:endParaRPr lang="zh-CN" altLang="en-US" dirty="0"/>
          </a:p>
        </p:txBody>
      </p:sp>
      <p:sp>
        <p:nvSpPr>
          <p:cNvPr id="3" name="内容占位符 2"/>
          <p:cNvSpPr>
            <a:spLocks noGrp="1"/>
          </p:cNvSpPr>
          <p:nvPr>
            <p:ph idx="1"/>
          </p:nvPr>
        </p:nvSpPr>
        <p:spPr/>
        <p:txBody>
          <a:bodyPr/>
          <a:lstStyle/>
          <a:p>
            <a:r>
              <a:rPr lang="en-US" altLang="zh-CN" dirty="0" smtClean="0"/>
              <a:t>U2000</a:t>
            </a:r>
            <a:r>
              <a:rPr lang="zh-CN" altLang="en-US" dirty="0" smtClean="0"/>
              <a:t>侧和</a:t>
            </a:r>
            <a:r>
              <a:rPr lang="en-US" altLang="zh-CN" dirty="0" smtClean="0"/>
              <a:t>eNodeB</a:t>
            </a:r>
            <a:r>
              <a:rPr lang="zh-CN" altLang="en-US" dirty="0" smtClean="0"/>
              <a:t>侧配置检查</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r>
              <a:rPr lang="en-US" altLang="zh-CN" smtClean="0"/>
              <a:t>Page</a:t>
            </a:r>
            <a:fld id="{B77D227A-1AE4-4BCD-9973-754D0181BA73}" type="slidenum">
              <a:rPr lang="en-US" altLang="zh-CN" smtClean="0"/>
              <a:pPr/>
              <a:t>98</a:t>
            </a:fld>
            <a:endParaRPr lang="en-US" altLang="zh-CN"/>
          </a:p>
        </p:txBody>
      </p:sp>
      <p:sp>
        <p:nvSpPr>
          <p:cNvPr id="8" name="矩形 7"/>
          <p:cNvSpPr/>
          <p:nvPr/>
        </p:nvSpPr>
        <p:spPr bwMode="auto">
          <a:xfrm>
            <a:off x="606165" y="4767456"/>
            <a:ext cx="3099933" cy="277585"/>
          </a:xfrm>
          <a:prstGeom prst="rect">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华文细黑" pitchFamily="2" charset="-122"/>
            </a:endParaRPr>
          </a:p>
        </p:txBody>
      </p:sp>
      <p:sp>
        <p:nvSpPr>
          <p:cNvPr id="9" name="矩形 8"/>
          <p:cNvSpPr/>
          <p:nvPr/>
        </p:nvSpPr>
        <p:spPr bwMode="auto">
          <a:xfrm>
            <a:off x="5591490" y="3423654"/>
            <a:ext cx="2756097" cy="884216"/>
          </a:xfrm>
          <a:prstGeom prst="rect">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t"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华文细黑" pitchFamily="2" charset="-122"/>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技术培训胶片＋注释中文模板V1.5(for office2007 20120425)">
  <a:themeElements>
    <a:clrScheme name="技术培训胶片＋注释中文模板V1.2(20100205)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fontScheme name="技术培训胶片＋注释中文模板V1.2(20100205)">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rgbClr val="FF0000"/>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1" fontAlgn="t" latinLnBrk="0" hangingPunct="1">
          <a:lnSpc>
            <a:spcPct val="100000"/>
          </a:lnSpc>
          <a:spcBef>
            <a:spcPct val="0"/>
          </a:spcBef>
          <a:spcAft>
            <a:spcPct val="0"/>
          </a:spcAft>
          <a:buClrTx/>
          <a:buSzTx/>
          <a:buFontTx/>
          <a:buNone/>
          <a:tabLst/>
          <a:defRPr kumimoji="0" sz="1800" b="0" i="0" u="none" strike="noStrike" cap="none" normalizeH="0" baseline="0" smtClean="0">
            <a:ln>
              <a:noFill/>
            </a:ln>
            <a:solidFill>
              <a:schemeClr val="tx1"/>
            </a:solidFill>
            <a:effectLst/>
            <a:latin typeface="Arial"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t"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华文细黑" pitchFamily="2" charset="-122"/>
          </a:defRPr>
        </a:defPPr>
      </a:lstStyle>
    </a:lnDef>
    <a:txDef>
      <a:spPr>
        <a:noFill/>
      </a:spPr>
      <a:bodyPr wrap="none" lIns="91385" tIns="45690" rIns="91385" bIns="45690" rtlCol="0">
        <a:spAutoFit/>
      </a:bodyPr>
      <a:lstStyle>
        <a:defPPr>
          <a:defRPr sz="1600" dirty="0" smtClean="0">
            <a:solidFill>
              <a:srgbClr val="000000"/>
            </a:solidFill>
          </a:defRPr>
        </a:defPPr>
      </a:lstStyle>
    </a:txDef>
  </a:objectDefaults>
  <a:extraClrSchemeLst>
    <a:extraClrScheme>
      <a:clrScheme name="技术培训胶片＋注释中文模板V1.2(20100205)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技术培训胶片＋注释中文模板V1.2(20100205)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技术培训胶片＋注释中文模板V1.2(20100205)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技术培训胶片＋注释中文模板V1.2(20100205)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技术培训胶片＋注释中文模板V1.2(20100205)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99660A"/>
        </a:hlink>
        <a:folHlink>
          <a:srgbClr val="00669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技术培训胶片＋注释中文模板V1.5(for office2007 20120425)">
  <a:themeElements>
    <a:clrScheme name="技术培训胶片＋注释中文模板V1.2(20100205)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fontScheme name="技术培训胶片＋注释中文模板V1.2(20100205)">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t"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t"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华文细黑" pitchFamily="2" charset="-122"/>
          </a:defRPr>
        </a:defPPr>
      </a:lstStyle>
    </a:lnDef>
    <a:txDef>
      <a:spPr>
        <a:noFill/>
      </a:spPr>
      <a:bodyPr wrap="none" lIns="91385" tIns="45690" rIns="91385" bIns="45690" rtlCol="0">
        <a:spAutoFit/>
      </a:bodyPr>
      <a:lstStyle>
        <a:defPPr>
          <a:defRPr sz="1600" dirty="0" smtClean="0">
            <a:solidFill>
              <a:srgbClr val="000000"/>
            </a:solidFill>
          </a:defRPr>
        </a:defPPr>
      </a:lstStyle>
    </a:txDef>
  </a:objectDefaults>
  <a:extraClrSchemeLst>
    <a:extraClrScheme>
      <a:clrScheme name="技术培训胶片＋注释中文模板V1.2(20100205)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技术培训胶片＋注释中文模板V1.2(20100205)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技术培训胶片＋注释中文模板V1.2(20100205)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技术培训胶片＋注释中文模板V1.2(20100205)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技术培训胶片＋注释中文模板V1.2(20100205)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99660A"/>
        </a:hlink>
        <a:folHlink>
          <a:srgbClr val="006699"/>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t"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t"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华文细黑" pitchFamily="2"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自定义设计方案 13">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1_自定义设计方案 14">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1_自定义设计方案 15">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1_自定义设计方案 16">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F3C50B38AB01D449424B104A248DF69" ma:contentTypeVersion="0" ma:contentTypeDescription="Create a new document." ma:contentTypeScope="" ma:versionID="debba55ac4199b77f0b64cd1d5d9a0f0">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73C954-1696-4E9B-AAD1-3284D47E6E2A}">
  <ds:schemaRefs>
    <ds:schemaRef ds:uri="http://purl.org/dc/elements/1.1/"/>
    <ds:schemaRef ds:uri="http://purl.org/dc/terms/"/>
    <ds:schemaRef ds:uri="http://schemas.openxmlformats.org/package/2006/metadata/core-properties"/>
    <ds:schemaRef ds:uri="http://schemas.microsoft.com/office/infopath/2007/PartnerControls"/>
    <ds:schemaRef ds:uri="http://schemas.microsoft.com/office/2006/documentManagement/types"/>
    <ds:schemaRef ds:uri="http://purl.org/dc/dcmitype/"/>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7CEF6DAE-D532-428A-A3CD-9A7550E5E04F}">
  <ds:schemaRefs>
    <ds:schemaRef ds:uri="http://schemas.microsoft.com/sharepoint/v3/contenttype/forms"/>
  </ds:schemaRefs>
</ds:datastoreItem>
</file>

<file path=customXml/itemProps3.xml><?xml version="1.0" encoding="utf-8"?>
<ds:datastoreItem xmlns:ds="http://schemas.openxmlformats.org/officeDocument/2006/customXml" ds:itemID="{9FE93657-DADA-4C75-9C2E-F9A7C73A68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技术培训胶片＋注释中文模板V1.5(for office2007 20120425)</Template>
  <TotalTime>8112</TotalTime>
  <Words>12547</Words>
  <Application>Microsoft Office PowerPoint</Application>
  <PresentationFormat>全屏显示(4:3)</PresentationFormat>
  <Paragraphs>1502</Paragraphs>
  <Slides>144</Slides>
  <Notes>108</Notes>
  <HiddenSlides>0</HiddenSlides>
  <MMClips>0</MMClips>
  <ScaleCrop>false</ScaleCrop>
  <HeadingPairs>
    <vt:vector size="8" baseType="variant">
      <vt:variant>
        <vt:lpstr>已用的字体</vt:lpstr>
      </vt:variant>
      <vt:variant>
        <vt:i4>12</vt:i4>
      </vt:variant>
      <vt:variant>
        <vt:lpstr>主题</vt:lpstr>
      </vt:variant>
      <vt:variant>
        <vt:i4>3</vt:i4>
      </vt:variant>
      <vt:variant>
        <vt:lpstr>嵌入 OLE 服务器</vt:lpstr>
      </vt:variant>
      <vt:variant>
        <vt:i4>3</vt:i4>
      </vt:variant>
      <vt:variant>
        <vt:lpstr>幻灯片标题</vt:lpstr>
      </vt:variant>
      <vt:variant>
        <vt:i4>144</vt:i4>
      </vt:variant>
    </vt:vector>
  </HeadingPairs>
  <TitlesOfParts>
    <vt:vector size="162" baseType="lpstr">
      <vt:lpstr>FrutigerNext LT Bold</vt:lpstr>
      <vt:lpstr>FrutigerNext LT Medium</vt:lpstr>
      <vt:lpstr>FrutigerNext LT Regular</vt:lpstr>
      <vt:lpstr>MS PGothic</vt:lpstr>
      <vt:lpstr>MS PGothic</vt:lpstr>
      <vt:lpstr>黑体</vt:lpstr>
      <vt:lpstr>华文细黑</vt:lpstr>
      <vt:lpstr>宋体</vt:lpstr>
      <vt:lpstr>微软雅黑</vt:lpstr>
      <vt:lpstr>Arial</vt:lpstr>
      <vt:lpstr>Times New Roman</vt:lpstr>
      <vt:lpstr>Wingdings</vt:lpstr>
      <vt:lpstr>技术培训胶片＋注释中文模板V1.5(for office2007 20120425)</vt:lpstr>
      <vt:lpstr>1_技术培训胶片＋注释中文模板V1.5(for office2007 20120425)</vt:lpstr>
      <vt:lpstr>1_自定义设计方案</vt:lpstr>
      <vt:lpstr>Visio</vt:lpstr>
      <vt:lpstr>BMP 图象</vt:lpstr>
      <vt:lpstr>包装程序外壳对象</vt:lpstr>
      <vt:lpstr>eNodeB LTE 传输故障专题</vt:lpstr>
      <vt:lpstr>前  言</vt:lpstr>
      <vt:lpstr>培训目标</vt:lpstr>
      <vt:lpstr>目  录</vt:lpstr>
      <vt:lpstr>目  录</vt:lpstr>
      <vt:lpstr>问题处理总体流程</vt:lpstr>
      <vt:lpstr>传输类故障处理步骤</vt:lpstr>
      <vt:lpstr>目  录</vt:lpstr>
      <vt:lpstr>LTE 传输网络各接口</vt:lpstr>
      <vt:lpstr>故障定位方法</vt:lpstr>
      <vt:lpstr>分层法</vt:lpstr>
      <vt:lpstr>协议栈各层关注重点</vt:lpstr>
      <vt:lpstr>分段法</vt:lpstr>
      <vt:lpstr>端到端故障分段常用定位手段</vt:lpstr>
      <vt:lpstr>Ping简介</vt:lpstr>
      <vt:lpstr>Ping程序应用</vt:lpstr>
      <vt:lpstr>eNodeB中的PING命令</vt:lpstr>
      <vt:lpstr>Ping报文回显结果</vt:lpstr>
      <vt:lpstr>Ping报文回显结果(续)</vt:lpstr>
      <vt:lpstr>Ping报文回显结果(续)</vt:lpstr>
      <vt:lpstr>Tracert简介</vt:lpstr>
      <vt:lpstr>Tracert程序应用</vt:lpstr>
      <vt:lpstr>eNodeB中的Tracert命令</vt:lpstr>
      <vt:lpstr>Tracert报文回显结果</vt:lpstr>
      <vt:lpstr>Tracert报文回显结果(续)</vt:lpstr>
      <vt:lpstr>Tracert报文回显结果(续)</vt:lpstr>
      <vt:lpstr>替换法</vt:lpstr>
      <vt:lpstr>目  录</vt:lpstr>
      <vt:lpstr>MAC层抓包</vt:lpstr>
      <vt:lpstr>MAC层抓包(续)</vt:lpstr>
      <vt:lpstr>目  录</vt:lpstr>
      <vt:lpstr>IP消息跟踪</vt:lpstr>
      <vt:lpstr>IP消息跟踪(续)</vt:lpstr>
      <vt:lpstr>IP消息跟踪(续)</vt:lpstr>
      <vt:lpstr>目  录</vt:lpstr>
      <vt:lpstr>Wireshark抓包与MAC/IP跟踪对比</vt:lpstr>
      <vt:lpstr>Wireshark抓包</vt:lpstr>
      <vt:lpstr>Wireshark抓包(续)</vt:lpstr>
      <vt:lpstr>Wireshark抓包(续)</vt:lpstr>
      <vt:lpstr>Wireshark抓包(续)</vt:lpstr>
      <vt:lpstr>目  录</vt:lpstr>
      <vt:lpstr>GTPU跟踪</vt:lpstr>
      <vt:lpstr>GTPU跟踪(续)</vt:lpstr>
      <vt:lpstr>目  录</vt:lpstr>
      <vt:lpstr>UDP环回测试</vt:lpstr>
      <vt:lpstr>eNodeB与SGW间UDP环回测试</vt:lpstr>
      <vt:lpstr>eNodeB间UDP环回测试</vt:lpstr>
      <vt:lpstr>U2000上启动UDP环回测试</vt:lpstr>
      <vt:lpstr>UDP灌包测试结果</vt:lpstr>
      <vt:lpstr>UDP灌包测试结果(续)</vt:lpstr>
      <vt:lpstr>目  录</vt:lpstr>
      <vt:lpstr>S1信令跟踪</vt:lpstr>
      <vt:lpstr>S1接口跟踪(续)</vt:lpstr>
      <vt:lpstr>X2信令跟踪</vt:lpstr>
      <vt:lpstr>SCTP信令跟踪</vt:lpstr>
      <vt:lpstr>SCTP跟踪</vt:lpstr>
      <vt:lpstr>目  录</vt:lpstr>
      <vt:lpstr>目  录</vt:lpstr>
      <vt:lpstr>目  录</vt:lpstr>
      <vt:lpstr>物理层故障原因</vt:lpstr>
      <vt:lpstr>物理层故障处理步骤</vt:lpstr>
      <vt:lpstr>观察以太网端口灯的情况</vt:lpstr>
      <vt:lpstr>网线、光纤及光模块检查</vt:lpstr>
      <vt:lpstr>网线、光纤及光模块检查</vt:lpstr>
      <vt:lpstr>数据配置检查</vt:lpstr>
      <vt:lpstr>故障隔离定位</vt:lpstr>
      <vt:lpstr>目  录</vt:lpstr>
      <vt:lpstr>数据链路层故障常见原因及处理步骤</vt:lpstr>
      <vt:lpstr>检查基站收发数据包情况</vt:lpstr>
      <vt:lpstr>查询ARP表项</vt:lpstr>
      <vt:lpstr>检查VLAN配置</vt:lpstr>
      <vt:lpstr>目  录</vt:lpstr>
      <vt:lpstr>IP层故障现象和原因</vt:lpstr>
      <vt:lpstr>IP层故障处理步骤</vt:lpstr>
      <vt:lpstr>目  录</vt:lpstr>
      <vt:lpstr>控制面故障常见现象及分类</vt:lpstr>
      <vt:lpstr>控制面故障常见原因</vt:lpstr>
      <vt:lpstr>控制面故障处理步骤</vt:lpstr>
      <vt:lpstr>检查传输</vt:lpstr>
      <vt:lpstr>检查SCTP配置</vt:lpstr>
      <vt:lpstr>检查基站全局数据配置</vt:lpstr>
      <vt:lpstr>查看信令业务的Qos</vt:lpstr>
      <vt:lpstr>SCTP信息跟踪</vt:lpstr>
      <vt:lpstr>MTU值检查</vt:lpstr>
      <vt:lpstr>端口重镜像WireShark抓包</vt:lpstr>
      <vt:lpstr>目  录</vt:lpstr>
      <vt:lpstr>GTPU 在TCP/IP模型中的位置</vt:lpstr>
      <vt:lpstr>GTPU ECHO 检测原理</vt:lpstr>
      <vt:lpstr>GTPU 用户面故障处理</vt:lpstr>
      <vt:lpstr>GTPU 用户面故障处理</vt:lpstr>
      <vt:lpstr>GTPU ECHO 设置</vt:lpstr>
      <vt:lpstr>GTPU ECHO 设置</vt:lpstr>
      <vt:lpstr>目  录</vt:lpstr>
      <vt:lpstr>OM故障常见现象及分类</vt:lpstr>
      <vt:lpstr>OM故障处理</vt:lpstr>
      <vt:lpstr>DBS3900以太网端口状态</vt:lpstr>
      <vt:lpstr>DBS3900端口ARP列表状态</vt:lpstr>
      <vt:lpstr>DBS3900运行端口号信息</vt:lpstr>
      <vt:lpstr>检查配置</vt:lpstr>
      <vt:lpstr>维护链路连通性检测</vt:lpstr>
      <vt:lpstr>eNodeB MAC跟踪分析</vt:lpstr>
      <vt:lpstr>eNodeB MAC跟踪分析(续)</vt:lpstr>
      <vt:lpstr>eNodeB MAC跟踪分析(续)</vt:lpstr>
      <vt:lpstr>PnP跟踪分析</vt:lpstr>
      <vt:lpstr>目  录</vt:lpstr>
      <vt:lpstr>案例一：光纤损坏引起传输光模块收发异常告警</vt:lpstr>
      <vt:lpstr>故障处理</vt:lpstr>
      <vt:lpstr>故障定位与处理</vt:lpstr>
      <vt:lpstr>案例二：交换机VLAN端口错接导致S1链路异常</vt:lpstr>
      <vt:lpstr>故障定位处理</vt:lpstr>
      <vt:lpstr>故障定位处理(续)</vt:lpstr>
      <vt:lpstr>案例三：路由配置问题导致基站到SGW链路故障</vt:lpstr>
      <vt:lpstr>故障原因分析及处理</vt:lpstr>
      <vt:lpstr>基站ARP表项</vt:lpstr>
      <vt:lpstr>故障原因分析及处理(续)</vt:lpstr>
      <vt:lpstr>故障定位及处理</vt:lpstr>
      <vt:lpstr>案例四：PTN修改报文内容导致基站SCTP链路闪断问题</vt:lpstr>
      <vt:lpstr>原因分析</vt:lpstr>
      <vt:lpstr>处理过程</vt:lpstr>
      <vt:lpstr>处理过程(续)</vt:lpstr>
      <vt:lpstr>处理过程(续)</vt:lpstr>
      <vt:lpstr>处理过程(续)</vt:lpstr>
      <vt:lpstr>IP跟踪结果</vt:lpstr>
      <vt:lpstr>IP跟踪结果</vt:lpstr>
      <vt:lpstr>处理过程(续)</vt:lpstr>
      <vt:lpstr>处理过程(续)</vt:lpstr>
      <vt:lpstr>故障定位及解决</vt:lpstr>
      <vt:lpstr>网管操作维护链路故障</vt:lpstr>
      <vt:lpstr>传输设备对接故障</vt:lpstr>
      <vt:lpstr>传输安全设置故障</vt:lpstr>
      <vt:lpstr>传输侧丢包导致top站下网页无法访问</vt:lpstr>
      <vt:lpstr>以太网本端配置与实际协商模式不一致导致配置数据不一致告警</vt:lpstr>
      <vt:lpstr>因PTN侧错误部署QOS策略导致部分Lampsite站点无法上网问题</vt:lpstr>
      <vt:lpstr>传输设备MTU设置过小导致LTE站点下载速率不达标问题</vt:lpstr>
      <vt:lpstr>附录</vt:lpstr>
      <vt:lpstr>eNodeB远调开站流程</vt:lpstr>
      <vt:lpstr>eNodeB远程维护通道自建立</vt:lpstr>
      <vt:lpstr>LTE网络DHCP过程</vt:lpstr>
      <vt:lpstr>LTE网络DHCP过程</vt:lpstr>
      <vt:lpstr>eNodeB自发现vlan</vt:lpstr>
      <vt:lpstr>eNodeB自发现-Vlan探测</vt:lpstr>
      <vt:lpstr>承载网络设备配置</vt:lpstr>
      <vt:lpstr>SCTP原理介绍</vt:lpstr>
      <vt:lpstr>PowerPoint 演示文稿</vt:lpstr>
    </vt:vector>
  </TitlesOfParts>
  <Company>Huawei Technologies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0</dc:title>
  <dc:creator>l00167497</dc:creator>
  <cp:lastModifiedBy>Wanglei (Rex, EBG Training)</cp:lastModifiedBy>
  <cp:revision>317</cp:revision>
  <dcterms:created xsi:type="dcterms:W3CDTF">2012-10-13T09:30:07Z</dcterms:created>
  <dcterms:modified xsi:type="dcterms:W3CDTF">2018-09-28T03:21:17Z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(5)+nkeaNcVMPBYgU5bvLAnW6SgPUEHN2TX5fB6wFGcgRLaCJxhuW8bU7MOg0NYvWGD6T9R0gkg_x000d_
ev5kneutPCPGwFTMpwcrXQHz9UuTZAytX8YdjZT/2rkxZojpB4Qvgpjf6JhDUJnnZkX0zcqm_x000d_
pk9/1n64szM/NsNSk0ZAQMknZRlDDvEQ2rgGlT8A23sP2QBOTfO7cS9mCxIb9Q2a+0h2HiF8_x000d_
DLgGyxV8PcPOca436v</vt:lpwstr>
  </property>
  <property fmtid="{D5CDD505-2E9C-101B-9397-08002B2CF9AE}" pid="3" name="_ms_pID_7253431">
    <vt:lpwstr>OyeeYiEpPXFgQwLapwPsozFpW+G4z3L55pGvoGVyJ8yrmR1VorgdOk_x000d_
R2AC8O08xZhxNKa39mq7kSFmMrwV3J8ZQvw5u5VzsNcs36vJq88h+5TyQewTpAEBnVK1TzGt_x000d_
6zy2ZfsC2AC8A25/hLU23QcRACTjilfzbMKm3YUo6eyP+xP7U3O88r/MRIcUJJ9awsUIdjAl_x000d_
KgL0nCW+r173vjiuhDudWB70wlc5vxZains3</vt:lpwstr>
  </property>
  <property fmtid="{D5CDD505-2E9C-101B-9397-08002B2CF9AE}" pid="4" name="_ms_pID_7253432">
    <vt:lpwstr>TC58xNRjtJGzyFe1p15IWk9rC0kBxfmfkvIc_x000d_
/L/Oh6N9aRzIqnMwUj+Uyiufz2MLtCI2Ph0svzjZ2iNLAN5flAObWCuR3ZelCgAtQxr+DVUa_x000d_
UXYLFndHdJImzuJ0GyBv0hB/wGsClVUcW0capq/D7RvuqqcCsg2FV3Zwt9gUyCRJu97NDgzj_x000d_
Vs2hZmO79FJxBlK0zgR7wovMwOHmWBL0Fjl3C5bHLcQXXFipVMTfaB</vt:lpwstr>
  </property>
  <property fmtid="{D5CDD505-2E9C-101B-9397-08002B2CF9AE}" pid="5" name="_ms_pID_7253433">
    <vt:lpwstr>RIkKg1lOfiyHpGSct7_x000d_
BYfCQEnTHkByKbgVoT2AqHH3O+PoYxm11kGLYn0oEqusQKq0tHN/q4RnEQad4o499snFi/mC_x000d_
njrSxHJv09bDwRvsdLqdhsOF5dNLKCW6yHWKggaUG27j7BFnMNmZJB6MDeTCwrIMrFPEPO6U_x000d_
ZUmC+Pvv7z99fbIzYdhPTR9TUH7pM07M7tdcQwweaxOb8l2uu4yGrLXxazdKpFFRV1v6hpPo</vt:lpwstr>
  </property>
  <property fmtid="{D5CDD505-2E9C-101B-9397-08002B2CF9AE}" pid="6" name="_ms_pID_7253434">
    <vt:lpwstr>_x000d_
pP67e1Zw7NY/T7lp3aor7Z/LeWCYYhG50ldrr48DQoa0JA==</vt:lpwstr>
  </property>
  <property fmtid="{D5CDD505-2E9C-101B-9397-08002B2CF9AE}" pid="7" name="ContentTypeId">
    <vt:lpwstr>0x0101008F3C50B38AB01D449424B104A248DF69</vt:lpwstr>
  </property>
  <property fmtid="{D5CDD505-2E9C-101B-9397-08002B2CF9AE}" pid="8" name="_new_ms_pID_72543">
    <vt:lpwstr>(3)TEBK/XWpCS+jEZlNgmqMbxLLmQPmNRejrpuSHO1FIZ5oP2Z3AFsVy4pKi+XwGbrR6p81YTgm
bDCyS0JvFSKMuyg8fGJTO+6oAw0ZWPOIhsG9khcevPw54L9y1QYdZi+zm6Hu81zBh2U0RNjc
s0AYS8l/+bXXJOQQ5U+ZKq6hGfVa4OdFiuK07y5J7jSQPQjlAmbBW6a/ipDX7/BFTMQ3ncUN
D9o7KKRSAE5SvAtgrp</vt:lpwstr>
  </property>
  <property fmtid="{D5CDD505-2E9C-101B-9397-08002B2CF9AE}" pid="9" name="_new_ms_pID_725431">
    <vt:lpwstr>MQwbVMLdCYts27YiN/9Ktb4r0dIltM6vX8tOky9BNNYYGHvEU+D9KW
V7bWA2b0+sEGsx2dQ7w/nEZAnYTOwe1K0d5SnjtaDe6UaES4cA/+kKfNlQyRwh47Ue+zKvU4
3hqnlKL5Hwz1ZhNB6elywtEF26XvuIXxz4GXtPMOmdIv/mdtnBGeuTuL9XNOseWqxxCodhwf
4S6Jxq4odwD+o+NHN0k2Kua0G7FY+shp1sD8</vt:lpwstr>
  </property>
  <property fmtid="{D5CDD505-2E9C-101B-9397-08002B2CF9AE}" pid="10" name="_new_ms_pID_725432">
    <vt:lpwstr>JkBvsydc7ft8QaP67lAEl4DFvZDriIoWe/Dn
Gz2SKpVViWILnr/zPNunagx23mTrn5MeZ5/IQ8zUCJqKoeQPWR6OxguUYV/WAmoBuR81HXoK
</vt:lpwstr>
  </property>
  <property fmtid="{D5CDD505-2E9C-101B-9397-08002B2CF9AE}" pid="11" name="_2015_ms_pID_725343">
    <vt:lpwstr>(3)bu9GY6L3crYJ9rzAFTpVF5n01q7hCzZNatTof39gSSzeK6hj+OhxS/i01CndtGhO1gZUzrYM
1qGBm8KieVB9oXz22rT0lo+Io8Q8Gi73G9V43DANwFknVtw4EBeibmOHIzVF8C5bKMY81ejk
+BS+72A9ulzyGg1B5VDxpTijW33f4M0WcoWroCLB7ffxB5xOGu75jlhzOQOXmSmY4GfqmgLi
o8crmQvkgg/J5oZaiu</vt:lpwstr>
  </property>
  <property fmtid="{D5CDD505-2E9C-101B-9397-08002B2CF9AE}" pid="12" name="_2015_ms_pID_7253431">
    <vt:lpwstr>57ZRVMcCkNjAT1W2T2XKEGU16EoYXCguYsX/5oD/5xP9VcGRfXJJa3
eDCyawoX3+LenMjG829yHJTUH2KgQ3etgtfVzfvaskYndavjB3RYl0goo++FMrzktj4sCJ3A
3QxWX7FS4Np3yeZWKtpUtGTQK/KEOZCfySHB10oUznHo6t/gQ3m2IZwC8gaRRvw+QzZ+om/I
LI3cV1NRChIJjZo/wcKyfM7RYLewm8xlEhCU</vt:lpwstr>
  </property>
  <property fmtid="{D5CDD505-2E9C-101B-9397-08002B2CF9AE}" pid="13" name="_2015_ms_pID_7253432">
    <vt:lpwstr>/hjxQTNh+Tn0l97vEg2PnVbOBL2+MUnPNRAv
d5ygLQvl5Z/XnRkCcGInhSqROvNU1+X4aNGKUdtuCHemjDyPYHA=</vt:lpwstr>
  </property>
  <property fmtid="{D5CDD505-2E9C-101B-9397-08002B2CF9AE}" pid="14" name="_readonly">
    <vt:lpwstr/>
  </property>
  <property fmtid="{D5CDD505-2E9C-101B-9397-08002B2CF9AE}" pid="15" name="_change">
    <vt:lpwstr/>
  </property>
  <property fmtid="{D5CDD505-2E9C-101B-9397-08002B2CF9AE}" pid="16" name="_full-control">
    <vt:lpwstr/>
  </property>
  <property fmtid="{D5CDD505-2E9C-101B-9397-08002B2CF9AE}" pid="17" name="sflag">
    <vt:lpwstr>1538104636</vt:lpwstr>
  </property>
</Properties>
</file>